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7" r:id="rId1"/>
  </p:sldMasterIdLst>
  <p:sldIdLst>
    <p:sldId id="256" r:id="rId2"/>
    <p:sldId id="257" r:id="rId3"/>
    <p:sldId id="273" r:id="rId4"/>
    <p:sldId id="274" r:id="rId5"/>
    <p:sldId id="262" r:id="rId6"/>
    <p:sldId id="258" r:id="rId7"/>
    <p:sldId id="259" r:id="rId8"/>
    <p:sldId id="260" r:id="rId9"/>
    <p:sldId id="261" r:id="rId10"/>
    <p:sldId id="276" r:id="rId11"/>
    <p:sldId id="277" r:id="rId12"/>
    <p:sldId id="263" r:id="rId13"/>
    <p:sldId id="264" r:id="rId14"/>
    <p:sldId id="278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22.02.2023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43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22.02.2023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850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22.02.2023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5212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22.02.2023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0922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22.02.2023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3313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22.02.2023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8916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22.02.2023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861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22.02.2023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414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22.02.2023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839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22.02.2023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39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22.02.2023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2878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22.02.2023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75973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22.02.2023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104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22.02.2023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825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22.02.2023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7167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22.02.2023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510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D7A2-3A93-4D19-9EF5-58B1828594B4}" type="datetimeFigureOut">
              <a:rPr lang="tr-TR" smtClean="0"/>
              <a:t>22.02.2023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104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  <p:sldLayoutId id="21474840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jal2692/data-science-portfolio/blob/master/finding_donors/finding_donors.ipynb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etin, küçük resim içeren bir resim&#10;&#10;Açıklama otomatik olarak oluşturuldu">
            <a:extLst>
              <a:ext uri="{FF2B5EF4-FFF2-40B4-BE49-F238E27FC236}">
                <a16:creationId xmlns:a16="http://schemas.microsoft.com/office/drawing/2014/main" id="{C8C7D9BE-4032-F861-0AC3-E4F5224124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47594" t="9091" r="5577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F754112-7378-8A86-9745-675D28B2C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tr-TR" sz="4800">
                <a:latin typeface="+mn-lt"/>
              </a:rPr>
              <a:t>Finding Donors</a:t>
            </a:r>
            <a:r>
              <a:rPr lang="tr-TR" sz="4800"/>
              <a:t>	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6F50A64-948D-0B65-F705-B5694C40B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400" b="1" i="1"/>
              <a:t>Başak Dilara Çevik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400"/>
              <a:t>Original Author: </a:t>
            </a:r>
            <a:r>
              <a:rPr lang="tr-TR" sz="1400" b="1" i="0">
                <a:effectLst/>
              </a:rPr>
              <a:t>Sajal Sharma</a:t>
            </a:r>
            <a:endParaRPr lang="tr-TR" sz="1400" b="1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400"/>
              <a:t>Project Link: </a:t>
            </a:r>
            <a:r>
              <a:rPr lang="tr-TR" sz="1400" b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tr-TR" sz="1400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28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438C2359-3636-42D8-1DB6-78FC61107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733933"/>
            <a:ext cx="4724569" cy="236228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Resim 10">
            <a:extLst>
              <a:ext uri="{FF2B5EF4-FFF2-40B4-BE49-F238E27FC236}">
                <a16:creationId xmlns:a16="http://schemas.microsoft.com/office/drawing/2014/main" id="{80BDA948-EFCF-07B7-7EB1-49BB0FA84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6" y="731840"/>
            <a:ext cx="4732940" cy="236647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Resim 12">
            <a:extLst>
              <a:ext uri="{FF2B5EF4-FFF2-40B4-BE49-F238E27FC236}">
                <a16:creationId xmlns:a16="http://schemas.microsoft.com/office/drawing/2014/main" id="{BCC6F3EB-1C00-0775-E9DB-F4DA37F75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63104"/>
            <a:ext cx="4724569" cy="2362285"/>
          </a:xfrm>
          <a:prstGeom prst="rect">
            <a:avLst/>
          </a:prstGeom>
        </p:spPr>
      </p:pic>
      <p:pic>
        <p:nvPicPr>
          <p:cNvPr id="9" name="Resim 8" descr="tablo içeren bir resim&#10;&#10;Açıklama otomatik olarak oluşturuldu">
            <a:extLst>
              <a:ext uri="{FF2B5EF4-FFF2-40B4-BE49-F238E27FC236}">
                <a16:creationId xmlns:a16="http://schemas.microsoft.com/office/drawing/2014/main" id="{96B78B49-AE25-75F0-B64C-9B5142E389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6" y="3764815"/>
            <a:ext cx="4732940" cy="236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1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57E6C7B5-BFA0-19AA-60AA-98DB93813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733933"/>
            <a:ext cx="4724569" cy="236228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İçerik Yer Tutucusu 4">
            <a:extLst>
              <a:ext uri="{FF2B5EF4-FFF2-40B4-BE49-F238E27FC236}">
                <a16:creationId xmlns:a16="http://schemas.microsoft.com/office/drawing/2014/main" id="{96385F1B-4F2B-259D-84F4-696AF4CF2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6" y="731840"/>
            <a:ext cx="4732940" cy="236647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Resim 9">
            <a:extLst>
              <a:ext uri="{FF2B5EF4-FFF2-40B4-BE49-F238E27FC236}">
                <a16:creationId xmlns:a16="http://schemas.microsoft.com/office/drawing/2014/main" id="{C323A3F1-42D6-2FBE-6ECE-70C8D53A8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63104"/>
            <a:ext cx="4724569" cy="236228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EFB545F-986E-761F-174D-1DBEF0C64C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6" y="3764815"/>
            <a:ext cx="4732940" cy="236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18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EA07D3-DEBC-9277-F9E5-CEE246A6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3-) Data </a:t>
            </a:r>
            <a:r>
              <a:rPr lang="tr-TR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Preparation</a:t>
            </a:r>
            <a:b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F1295A-2DE5-1BA1-3F75-33FF9F505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>
            <a:normAutofit lnSpcReduction="10000"/>
          </a:bodyPr>
          <a:lstStyle/>
          <a:p>
            <a:r>
              <a:rPr lang="tr-TR" b="1" dirty="0">
                <a:solidFill>
                  <a:srgbClr val="383A42"/>
                </a:solidFill>
                <a:latin typeface="Consolas" panose="020B0609020204030204" pitchFamily="49" charset="0"/>
              </a:rPr>
              <a:t>L</a:t>
            </a:r>
            <a:r>
              <a:rPr lang="tr-TR" b="1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og-</a:t>
            </a:r>
            <a:r>
              <a:rPr lang="tr-TR" b="1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tr-TR" b="1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tr-TR" b="1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skewed</a:t>
            </a:r>
            <a:r>
              <a:rPr lang="tr-TR" b="1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features</a:t>
            </a:r>
            <a:endParaRPr lang="tr-TR" b="1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Skewness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indicates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whether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the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data is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concentrated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on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one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side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.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the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mean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is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lower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than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the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median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it is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left-skewed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negative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skew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).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because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outliers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are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to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the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left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«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Log transformation is a data transformation method in which it replaces each variable x with a log(x).</a:t>
            </a:r>
            <a:endParaRPr lang="tr-T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he most popular among the different types of transformations used to transform skewed data to approximately conform to normality.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»</a:t>
            </a:r>
          </a:p>
          <a:p>
            <a:r>
              <a:rPr lang="tr-TR" b="1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Normalizing</a:t>
            </a:r>
            <a:r>
              <a:rPr lang="tr-TR" b="1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383A42"/>
                </a:solidFill>
                <a:latin typeface="Consolas" panose="020B0609020204030204" pitchFamily="49" charset="0"/>
              </a:rPr>
              <a:t>n</a:t>
            </a:r>
            <a:r>
              <a:rPr lang="tr-TR" b="1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umerical</a:t>
            </a:r>
            <a:r>
              <a:rPr lang="tr-TR" b="1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383A42"/>
                </a:solidFill>
                <a:latin typeface="Consolas" panose="020B0609020204030204" pitchFamily="49" charset="0"/>
              </a:rPr>
              <a:t>f</a:t>
            </a:r>
            <a:r>
              <a:rPr lang="tr-TR" b="1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eatures</a:t>
            </a:r>
            <a:endParaRPr lang="tr-TR" b="1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«</a:t>
            </a:r>
            <a:r>
              <a:rPr lang="en-US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Normalization typically means </a:t>
            </a:r>
            <a:r>
              <a:rPr lang="en-US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rescal</a:t>
            </a:r>
            <a:r>
              <a:rPr lang="tr-TR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ing</a:t>
            </a:r>
            <a:r>
              <a:rPr lang="en-US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the values into a range of [0,1]</a:t>
            </a:r>
            <a:endParaRPr lang="tr-TR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It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aims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to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reduce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the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weight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of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higher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numbers</a:t>
            </a:r>
            <a:endParaRPr lang="tr-T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we</a:t>
            </a:r>
            <a:r>
              <a:rPr lang="tr-TR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know</a:t>
            </a:r>
            <a:r>
              <a:rPr lang="tr-TR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tr-TR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tr-TR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lang="tr-TR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significantly</a:t>
            </a:r>
            <a:r>
              <a:rPr lang="tr-TR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more</a:t>
            </a:r>
            <a:r>
              <a:rPr lang="tr-TR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important</a:t>
            </a:r>
            <a:r>
              <a:rPr lang="tr-TR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than</a:t>
            </a:r>
            <a:r>
              <a:rPr lang="tr-TR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tr-TR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tr-TR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we</a:t>
            </a:r>
            <a:r>
              <a:rPr lang="tr-TR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n’t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use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normalization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or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standardization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  <a:r>
              <a:rPr lang="tr-TR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»</a:t>
            </a:r>
          </a:p>
          <a:p>
            <a:pPr marL="0" indent="0">
              <a:buNone/>
            </a:pPr>
            <a:endParaRPr lang="tr-TR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0917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C104D923-DD3C-FE80-7162-1B7BE98A3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890" y="3360846"/>
            <a:ext cx="7175455" cy="3372462"/>
          </a:xfrm>
          <a:prstGeom prst="rect">
            <a:avLst/>
          </a:prstGeom>
        </p:spPr>
      </p:pic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71CF69E-8252-DA99-0EE2-9408A3A32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891" y="0"/>
            <a:ext cx="6985135" cy="328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1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3B7D11-EEDC-B4D0-A52E-F13FA8F8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3CC1DD-0014-7362-BFA8-3B762C37D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3519762" cy="3866895"/>
          </a:xfrm>
        </p:spPr>
        <p:txBody>
          <a:bodyPr>
            <a:noAutofit/>
          </a:bodyPr>
          <a:lstStyle/>
          <a:p>
            <a:r>
              <a:rPr lang="tr-TR" sz="1600" dirty="0"/>
              <a:t>(' Federal-gov', '&lt;=50K') 857</a:t>
            </a:r>
          </a:p>
          <a:p>
            <a:r>
              <a:rPr lang="tr-TR" sz="1600" dirty="0"/>
              <a:t>-----------------------</a:t>
            </a:r>
          </a:p>
          <a:p>
            <a:r>
              <a:rPr lang="tr-TR" sz="1600" dirty="0"/>
              <a:t>(' Federal-gov', '&gt;50K') 549</a:t>
            </a:r>
          </a:p>
          <a:p>
            <a:r>
              <a:rPr lang="tr-TR" sz="1600" dirty="0"/>
              <a:t>-----------------------</a:t>
            </a:r>
          </a:p>
          <a:p>
            <a:r>
              <a:rPr lang="tr-TR" sz="1600" dirty="0"/>
              <a:t>(' </a:t>
            </a:r>
            <a:r>
              <a:rPr lang="tr-TR" sz="1600" dirty="0" err="1"/>
              <a:t>Local</a:t>
            </a:r>
            <a:r>
              <a:rPr lang="tr-TR" sz="1600" dirty="0"/>
              <a:t>-gov', '&lt;=50K') 2185</a:t>
            </a:r>
          </a:p>
          <a:p>
            <a:r>
              <a:rPr lang="tr-TR" sz="1600" dirty="0"/>
              <a:t>-----------------------</a:t>
            </a:r>
          </a:p>
          <a:p>
            <a:r>
              <a:rPr lang="tr-TR" sz="1600" dirty="0"/>
              <a:t>(' </a:t>
            </a:r>
            <a:r>
              <a:rPr lang="tr-TR" sz="1600" dirty="0" err="1"/>
              <a:t>Local</a:t>
            </a:r>
            <a:r>
              <a:rPr lang="tr-TR" sz="1600" dirty="0"/>
              <a:t>-gov', '&gt;50K') 915</a:t>
            </a:r>
          </a:p>
          <a:p>
            <a:r>
              <a:rPr lang="tr-TR" sz="1600" dirty="0"/>
              <a:t>-----------------------</a:t>
            </a:r>
          </a:p>
          <a:p>
            <a:r>
              <a:rPr lang="tr-TR" sz="1600" dirty="0"/>
              <a:t>(' </a:t>
            </a:r>
            <a:r>
              <a:rPr lang="tr-TR" sz="1600" dirty="0" err="1"/>
              <a:t>Private</a:t>
            </a:r>
            <a:r>
              <a:rPr lang="tr-TR" sz="1600" dirty="0"/>
              <a:t>', '&lt;=50K') 26056</a:t>
            </a:r>
          </a:p>
          <a:p>
            <a:r>
              <a:rPr lang="tr-TR" sz="1600" dirty="0"/>
              <a:t>-----------------------</a:t>
            </a:r>
          </a:p>
          <a:p>
            <a:r>
              <a:rPr lang="tr-TR" sz="1600" dirty="0"/>
              <a:t>(' </a:t>
            </a:r>
            <a:r>
              <a:rPr lang="tr-TR" sz="1600" dirty="0" err="1"/>
              <a:t>Private</a:t>
            </a:r>
            <a:r>
              <a:rPr lang="tr-TR" sz="1600" dirty="0"/>
              <a:t>', '&gt;50K') 7251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72C49536-29FE-25EF-A5D6-4321AE7C7EFC}"/>
              </a:ext>
            </a:extLst>
          </p:cNvPr>
          <p:cNvSpPr txBox="1"/>
          <p:nvPr/>
        </p:nvSpPr>
        <p:spPr>
          <a:xfrm>
            <a:off x="5340096" y="1930400"/>
            <a:ext cx="368960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dirty="0"/>
              <a:t>(' Self-</a:t>
            </a:r>
            <a:r>
              <a:rPr lang="tr-TR" sz="1600" dirty="0" err="1"/>
              <a:t>emp</a:t>
            </a:r>
            <a:r>
              <a:rPr lang="tr-TR" sz="1600" dirty="0"/>
              <a:t>-</a:t>
            </a:r>
            <a:r>
              <a:rPr lang="tr-TR" sz="1600" dirty="0" err="1"/>
              <a:t>inc</a:t>
            </a:r>
            <a:r>
              <a:rPr lang="tr-TR" sz="1600" dirty="0"/>
              <a:t>', '&lt;=50K') 734</a:t>
            </a:r>
          </a:p>
          <a:p>
            <a:r>
              <a:rPr lang="tr-TR" sz="1600" dirty="0"/>
              <a:t>-----------------------</a:t>
            </a:r>
          </a:p>
          <a:p>
            <a:r>
              <a:rPr lang="tr-TR" sz="1600" dirty="0"/>
              <a:t>(' Self-</a:t>
            </a:r>
            <a:r>
              <a:rPr lang="tr-TR" sz="1600" dirty="0" err="1"/>
              <a:t>emp</a:t>
            </a:r>
            <a:r>
              <a:rPr lang="tr-TR" sz="1600" dirty="0"/>
              <a:t>-</a:t>
            </a:r>
            <a:r>
              <a:rPr lang="tr-TR" sz="1600" dirty="0" err="1"/>
              <a:t>inc</a:t>
            </a:r>
            <a:r>
              <a:rPr lang="tr-TR" sz="1600" dirty="0"/>
              <a:t>', '&gt;50K') 912</a:t>
            </a:r>
          </a:p>
          <a:p>
            <a:r>
              <a:rPr lang="tr-TR" sz="1600" dirty="0"/>
              <a:t>-----------------------</a:t>
            </a:r>
          </a:p>
          <a:p>
            <a:r>
              <a:rPr lang="tr-TR" sz="1600" dirty="0"/>
              <a:t>(' Self-</a:t>
            </a:r>
            <a:r>
              <a:rPr lang="tr-TR" sz="1600" dirty="0" err="1"/>
              <a:t>emp</a:t>
            </a:r>
            <a:r>
              <a:rPr lang="tr-TR" sz="1600" dirty="0"/>
              <a:t>-not-</a:t>
            </a:r>
            <a:r>
              <a:rPr lang="tr-TR" sz="1600" dirty="0" err="1"/>
              <a:t>inc</a:t>
            </a:r>
            <a:r>
              <a:rPr lang="tr-TR" sz="1600" dirty="0"/>
              <a:t>', '&lt;=50K') 2737</a:t>
            </a:r>
          </a:p>
          <a:p>
            <a:r>
              <a:rPr lang="tr-TR" sz="1600" dirty="0"/>
              <a:t>-----------------------</a:t>
            </a:r>
          </a:p>
          <a:p>
            <a:r>
              <a:rPr lang="tr-TR" sz="1600" dirty="0"/>
              <a:t>(' Self-</a:t>
            </a:r>
            <a:r>
              <a:rPr lang="tr-TR" sz="1600" dirty="0" err="1"/>
              <a:t>emp</a:t>
            </a:r>
            <a:r>
              <a:rPr lang="tr-TR" sz="1600" dirty="0"/>
              <a:t>-not-</a:t>
            </a:r>
            <a:r>
              <a:rPr lang="tr-TR" sz="1600" dirty="0" err="1"/>
              <a:t>inc</a:t>
            </a:r>
            <a:r>
              <a:rPr lang="tr-TR" sz="1600" dirty="0"/>
              <a:t>', '&gt;50K') 1059</a:t>
            </a:r>
          </a:p>
          <a:p>
            <a:r>
              <a:rPr lang="tr-TR" sz="1600" dirty="0"/>
              <a:t>-----------------------</a:t>
            </a:r>
          </a:p>
          <a:p>
            <a:r>
              <a:rPr lang="tr-TR" sz="1600" dirty="0"/>
              <a:t>(' </a:t>
            </a:r>
            <a:r>
              <a:rPr lang="tr-TR" sz="1600" dirty="0" err="1"/>
              <a:t>State</a:t>
            </a:r>
            <a:r>
              <a:rPr lang="tr-TR" sz="1600" dirty="0"/>
              <a:t>-gov', '&lt;=50K') 1426</a:t>
            </a:r>
          </a:p>
          <a:p>
            <a:r>
              <a:rPr lang="tr-TR" sz="1600" dirty="0"/>
              <a:t>-----------------------</a:t>
            </a:r>
          </a:p>
          <a:p>
            <a:r>
              <a:rPr lang="tr-TR" sz="1600" dirty="0"/>
              <a:t>(' </a:t>
            </a:r>
            <a:r>
              <a:rPr lang="tr-TR" sz="1600" dirty="0" err="1"/>
              <a:t>State</a:t>
            </a:r>
            <a:r>
              <a:rPr lang="tr-TR" sz="1600" dirty="0"/>
              <a:t>-gov', '&gt;50K') 520</a:t>
            </a:r>
          </a:p>
          <a:p>
            <a:r>
              <a:rPr lang="tr-TR" sz="1600" dirty="0"/>
              <a:t>-----------------------</a:t>
            </a:r>
          </a:p>
          <a:p>
            <a:r>
              <a:rPr lang="tr-TR" sz="1600" dirty="0"/>
              <a:t>(' </a:t>
            </a:r>
            <a:r>
              <a:rPr lang="tr-TR" sz="1600" dirty="0" err="1"/>
              <a:t>Without</a:t>
            </a:r>
            <a:r>
              <a:rPr lang="tr-TR" sz="1600" dirty="0"/>
              <a:t>-pay', '&lt;=50K') 19</a:t>
            </a:r>
          </a:p>
          <a:p>
            <a:r>
              <a:rPr lang="tr-TR" sz="1600" dirty="0"/>
              <a:t>-----------------------</a:t>
            </a:r>
          </a:p>
          <a:p>
            <a:r>
              <a:rPr lang="tr-TR" sz="1600" dirty="0"/>
              <a:t>(' </a:t>
            </a:r>
            <a:r>
              <a:rPr lang="tr-TR" sz="1600" dirty="0" err="1"/>
              <a:t>Without</a:t>
            </a:r>
            <a:r>
              <a:rPr lang="tr-TR" sz="1600" dirty="0"/>
              <a:t>-pay', '&gt;50K') 2</a:t>
            </a:r>
          </a:p>
        </p:txBody>
      </p:sp>
    </p:spTree>
    <p:extLst>
      <p:ext uri="{BB962C8B-B14F-4D97-AF65-F5344CB8AC3E}">
        <p14:creationId xmlns:p14="http://schemas.microsoft.com/office/powerpoint/2010/main" val="3415690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A3AEB1-919C-E8C1-EC67-A22E5864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4-) Data </a:t>
            </a:r>
            <a:r>
              <a:rPr lang="tr-TR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Preprocessing</a:t>
            </a:r>
            <a:b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654EC8-C183-ACD4-E807-12183DAD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one</a:t>
            </a:r>
            <a:r>
              <a:rPr lang="tr-TR" b="1" dirty="0"/>
              <a:t>-hot-</a:t>
            </a:r>
            <a:r>
              <a:rPr lang="tr-TR" b="1" dirty="0" err="1"/>
              <a:t>encoding</a:t>
            </a:r>
            <a:r>
              <a:rPr lang="tr-TR" b="1" dirty="0"/>
              <a:t>:</a:t>
            </a:r>
            <a:r>
              <a:rPr lang="tr-TR" dirty="0"/>
              <a:t> </a:t>
            </a: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converts</a:t>
            </a:r>
            <a:r>
              <a:rPr lang="tr-TR" dirty="0"/>
              <a:t> </a:t>
            </a:r>
            <a:r>
              <a:rPr lang="tr-TR" dirty="0" err="1"/>
              <a:t>categorical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numerical</a:t>
            </a:r>
            <a:r>
              <a:rPr lang="tr-TR" dirty="0"/>
              <a:t> </a:t>
            </a:r>
            <a:r>
              <a:rPr lang="tr-TR" dirty="0" err="1"/>
              <a:t>ones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creating</a:t>
            </a:r>
            <a:r>
              <a:rPr lang="tr-TR" dirty="0"/>
              <a:t> a «</a:t>
            </a:r>
            <a:r>
              <a:rPr lang="tr-TR" dirty="0" err="1"/>
              <a:t>dummy</a:t>
            </a:r>
            <a:r>
              <a:rPr lang="tr-TR" dirty="0"/>
              <a:t>» </a:t>
            </a:r>
            <a:r>
              <a:rPr lang="tr-TR" dirty="0" err="1"/>
              <a:t>variable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err="1"/>
              <a:t>category</a:t>
            </a:r>
            <a:r>
              <a:rPr lang="tr-TR" dirty="0"/>
              <a:t> of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non-numeric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.</a:t>
            </a:r>
          </a:p>
          <a:p>
            <a:r>
              <a:rPr lang="tr-TR" b="1" dirty="0" err="1"/>
              <a:t>encoding</a:t>
            </a:r>
            <a:r>
              <a:rPr lang="tr-TR" b="1" dirty="0"/>
              <a:t>: </a:t>
            </a:r>
            <a:r>
              <a:rPr lang="en-US" dirty="0"/>
              <a:t>Encode the '</a:t>
            </a:r>
            <a:r>
              <a:rPr lang="en-US" dirty="0" err="1"/>
              <a:t>income_raw</a:t>
            </a:r>
            <a:r>
              <a:rPr lang="en-US" dirty="0"/>
              <a:t>' data to numerical values</a:t>
            </a:r>
            <a:r>
              <a:rPr lang="tr-TR" dirty="0"/>
              <a:t>.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income</a:t>
            </a:r>
            <a:r>
              <a:rPr lang="tr-TR" dirty="0"/>
              <a:t> is </a:t>
            </a:r>
            <a:r>
              <a:rPr lang="tr-TR" dirty="0" err="1"/>
              <a:t>greater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$50.000 it is </a:t>
            </a:r>
            <a:r>
              <a:rPr lang="tr-TR" dirty="0" err="1"/>
              <a:t>equal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1, </a:t>
            </a:r>
            <a:r>
              <a:rPr lang="tr-TR" dirty="0" err="1"/>
              <a:t>otherwise</a:t>
            </a:r>
            <a:r>
              <a:rPr lang="tr-TR" dirty="0"/>
              <a:t> it is </a:t>
            </a:r>
            <a:r>
              <a:rPr lang="tr-TR" dirty="0" err="1"/>
              <a:t>equal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0.</a:t>
            </a:r>
          </a:p>
          <a:p>
            <a:endParaRPr lang="tr-TR" dirty="0"/>
          </a:p>
          <a:p>
            <a:endParaRPr lang="tr-TR" dirty="0"/>
          </a:p>
          <a:p>
            <a:pPr marL="0" indent="0" algn="ctr">
              <a:buNone/>
            </a:pPr>
            <a:r>
              <a:rPr lang="tr-TR" dirty="0"/>
              <a:t> </a:t>
            </a:r>
            <a:r>
              <a:rPr lang="en-US" dirty="0">
                <a:solidFill>
                  <a:srgbClr val="FF0000"/>
                </a:solidFill>
              </a:rPr>
              <a:t>103 total features after one-hot encoding.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155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A3AEB1-919C-E8C1-EC67-A22E5864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5-) </a:t>
            </a:r>
            <a:r>
              <a:rPr lang="tr-TR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tr-TR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tr-TR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tr-TR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 Data</a:t>
            </a:r>
            <a:b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b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654EC8-C183-ACD4-E807-12183DAD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80% of the data will be used for training and 20% for testing.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054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475FA2-54F2-C57C-80B6-AD8FFA91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C000"/>
                </a:solidFill>
                <a:effectLst/>
              </a:rPr>
              <a:t>6-) </a:t>
            </a:r>
            <a:r>
              <a:rPr lang="tr-TR" b="1" dirty="0" err="1">
                <a:solidFill>
                  <a:srgbClr val="FFC000"/>
                </a:solidFill>
                <a:effectLst/>
              </a:rPr>
              <a:t>Evaluating</a:t>
            </a:r>
            <a:r>
              <a:rPr lang="tr-TR" b="1" dirty="0">
                <a:solidFill>
                  <a:srgbClr val="FFC000"/>
                </a:solidFill>
                <a:effectLst/>
              </a:rPr>
              <a:t> Model </a:t>
            </a:r>
            <a:r>
              <a:rPr lang="tr-TR" b="1" dirty="0" err="1">
                <a:solidFill>
                  <a:srgbClr val="FFC000"/>
                </a:solidFill>
                <a:effectLst/>
              </a:rPr>
              <a:t>Performance</a:t>
            </a:r>
            <a:b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AAB237-C4DE-370C-E0A0-0E9EF6D6B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Naive</a:t>
            </a:r>
            <a:r>
              <a:rPr lang="tr-TR" dirty="0"/>
              <a:t> </a:t>
            </a:r>
            <a:r>
              <a:rPr lang="tr-TR" dirty="0" err="1"/>
              <a:t>Predictor</a:t>
            </a:r>
            <a:endParaRPr lang="tr-TR" dirty="0"/>
          </a:p>
          <a:p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Supervised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Learning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1" i="0" dirty="0">
                <a:effectLst/>
                <a:latin typeface="-apple-system"/>
              </a:rPr>
              <a:t>Model Application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tr-TR" b="1" i="0" dirty="0" err="1">
                <a:effectLst/>
                <a:latin typeface="-apple-system"/>
              </a:rPr>
              <a:t>Decision</a:t>
            </a:r>
            <a:r>
              <a:rPr lang="tr-TR" b="1" i="0" dirty="0">
                <a:effectLst/>
                <a:latin typeface="-apple-system"/>
              </a:rPr>
              <a:t> </a:t>
            </a:r>
            <a:r>
              <a:rPr lang="tr-TR" b="1" i="0" dirty="0" err="1">
                <a:effectLst/>
                <a:latin typeface="-apple-system"/>
              </a:rPr>
              <a:t>Trees</a:t>
            </a:r>
            <a:endParaRPr lang="tr-TR" i="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tr-TR" b="1" i="0" dirty="0" err="1">
                <a:effectLst/>
                <a:latin typeface="-apple-system"/>
              </a:rPr>
              <a:t>Support</a:t>
            </a:r>
            <a:r>
              <a:rPr lang="tr-TR" b="1" i="0" dirty="0">
                <a:effectLst/>
                <a:latin typeface="-apple-system"/>
              </a:rPr>
              <a:t> </a:t>
            </a:r>
            <a:r>
              <a:rPr lang="tr-TR" b="1" i="0" dirty="0" err="1">
                <a:effectLst/>
                <a:latin typeface="-apple-system"/>
              </a:rPr>
              <a:t>Vector</a:t>
            </a:r>
            <a:r>
              <a:rPr lang="tr-TR" b="1" i="0" dirty="0">
                <a:effectLst/>
                <a:latin typeface="-apple-system"/>
              </a:rPr>
              <a:t> </a:t>
            </a:r>
            <a:r>
              <a:rPr lang="tr-TR" b="1" i="0" dirty="0" err="1">
                <a:effectLst/>
                <a:latin typeface="-apple-system"/>
              </a:rPr>
              <a:t>Machines</a:t>
            </a:r>
            <a:r>
              <a:rPr lang="tr-TR" b="1" i="0" dirty="0">
                <a:effectLst/>
                <a:latin typeface="-apple-system"/>
              </a:rPr>
              <a:t> (SVM)</a:t>
            </a:r>
          </a:p>
          <a:p>
            <a:pPr>
              <a:buFont typeface="+mj-lt"/>
              <a:buAutoNum type="arabicPeriod"/>
            </a:pPr>
            <a:r>
              <a:rPr lang="tr-TR" b="1" i="0" dirty="0" err="1">
                <a:effectLst/>
                <a:latin typeface="-apple-system"/>
              </a:rPr>
              <a:t>Ensemble</a:t>
            </a:r>
            <a:r>
              <a:rPr lang="tr-TR" b="1" i="0" dirty="0">
                <a:effectLst/>
                <a:latin typeface="-apple-system"/>
              </a:rPr>
              <a:t> </a:t>
            </a:r>
            <a:r>
              <a:rPr lang="tr-TR" b="1" i="0" dirty="0" err="1">
                <a:effectLst/>
                <a:latin typeface="-apple-system"/>
              </a:rPr>
              <a:t>methods</a:t>
            </a:r>
            <a:r>
              <a:rPr lang="tr-TR" b="1" i="0" dirty="0">
                <a:effectLst/>
                <a:latin typeface="-apple-system"/>
              </a:rPr>
              <a:t>: </a:t>
            </a:r>
            <a:r>
              <a:rPr lang="tr-TR" b="1" i="0" dirty="0" err="1">
                <a:effectLst/>
                <a:latin typeface="-apple-system"/>
              </a:rPr>
              <a:t>AdaBoost</a:t>
            </a:r>
            <a:endParaRPr lang="tr-T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Model Evaluation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3698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, yazı gereçleri, sabit içeren bir resim&#10;&#10;Açıklama otomatik olarak oluşturuldu">
            <a:extLst>
              <a:ext uri="{FF2B5EF4-FFF2-40B4-BE49-F238E27FC236}">
                <a16:creationId xmlns:a16="http://schemas.microsoft.com/office/drawing/2014/main" id="{B91C0967-29E9-7725-9C1E-7A16106AD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758" y="644627"/>
            <a:ext cx="6157975" cy="556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80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Resim 6">
            <a:extLst>
              <a:ext uri="{FF2B5EF4-FFF2-40B4-BE49-F238E27FC236}">
                <a16:creationId xmlns:a16="http://schemas.microsoft.com/office/drawing/2014/main" id="{2DE6B299-995A-E37F-CF23-6BFAECDEC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8" y="2074086"/>
            <a:ext cx="3209544" cy="2407157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Resim 8">
            <a:extLst>
              <a:ext uri="{FF2B5EF4-FFF2-40B4-BE49-F238E27FC236}">
                <a16:creationId xmlns:a16="http://schemas.microsoft.com/office/drawing/2014/main" id="{6576E948-0533-7D4F-7C59-040A88BBC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3" y="2074086"/>
            <a:ext cx="3209544" cy="2407157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36CC1E5-2D09-6581-BC94-465E792BB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7" y="2074086"/>
            <a:ext cx="3209544" cy="240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DFF63BE-6F60-1AD0-7C76-C1706B88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tr-TR" b="1" i="0" dirty="0">
                <a:effectLst/>
                <a:latin typeface="Chivo"/>
              </a:rPr>
              <a:t>MIT License</a:t>
            </a:r>
            <a:br>
              <a:rPr lang="tr-TR" b="1" i="0" dirty="0">
                <a:effectLst/>
                <a:latin typeface="Chivo"/>
              </a:rPr>
            </a:br>
            <a:endParaRPr lang="tr-T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İçerik Yer Tutucusu 2">
            <a:extLst>
              <a:ext uri="{FF2B5EF4-FFF2-40B4-BE49-F238E27FC236}">
                <a16:creationId xmlns:a16="http://schemas.microsoft.com/office/drawing/2014/main" id="{41F42D89-11A7-81EA-BC65-406E0AF34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307593"/>
            <a:ext cx="8596668" cy="343814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/>
              <a:t>Copyright (c) </a:t>
            </a:r>
            <a:r>
              <a:rPr lang="tr-TR" sz="1500"/>
              <a:t>2017 </a:t>
            </a:r>
            <a:r>
              <a:rPr lang="tr-TR" sz="1500" err="1"/>
              <a:t>Sajal</a:t>
            </a:r>
            <a:r>
              <a:rPr lang="tr-TR" sz="1500"/>
              <a:t> </a:t>
            </a:r>
            <a:r>
              <a:rPr lang="tr-TR" sz="1500" err="1"/>
              <a:t>Sharma</a:t>
            </a:r>
            <a:endParaRPr lang="tr-TR" sz="1500"/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Permission is hereby granted, free of charge, to any person obtaining a copy</a:t>
            </a:r>
            <a:r>
              <a:rPr lang="tr-TR" sz="1500"/>
              <a:t> </a:t>
            </a:r>
            <a:r>
              <a:rPr lang="en-US" sz="1500"/>
              <a:t>of this software and associated documentation files (the "Software"), to deal</a:t>
            </a:r>
            <a:r>
              <a:rPr lang="tr-TR" sz="1500"/>
              <a:t> </a:t>
            </a:r>
            <a:r>
              <a:rPr lang="en-US" sz="1500"/>
              <a:t>in the Software without restriction, including without limitation the rights</a:t>
            </a:r>
            <a:r>
              <a:rPr lang="tr-TR" sz="1500"/>
              <a:t> </a:t>
            </a:r>
            <a:r>
              <a:rPr lang="en-US" sz="1500"/>
              <a:t>to use, copy, modify, merge, publish, distribute, sublicense, and/or sell</a:t>
            </a:r>
            <a:r>
              <a:rPr lang="tr-TR" sz="1500"/>
              <a:t> </a:t>
            </a:r>
            <a:r>
              <a:rPr lang="en-US" sz="1500"/>
              <a:t>copies of the Software, and to permit persons to whom the Software is</a:t>
            </a:r>
            <a:r>
              <a:rPr lang="tr-TR" sz="1500"/>
              <a:t> </a:t>
            </a:r>
            <a:r>
              <a:rPr lang="en-US" sz="1500"/>
              <a:t>furnished to do so, subject to the following conditions: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The above copyright notice and this permission notice shall be included in all</a:t>
            </a:r>
            <a:r>
              <a:rPr lang="tr-TR" sz="1500"/>
              <a:t> </a:t>
            </a:r>
            <a:r>
              <a:rPr lang="en-US" sz="1500"/>
              <a:t>copies or substantial portions of the Software.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THE SOFTWARE IS PROVIDED "AS IS", WITHOUT WARRANTY OF ANY KIND, EXPRESS OR</a:t>
            </a:r>
            <a:r>
              <a:rPr lang="tr-TR" sz="1500"/>
              <a:t> </a:t>
            </a:r>
            <a:r>
              <a:rPr lang="en-US" sz="1500"/>
              <a:t>IMPLIED, INCLUDING BUT NOT LIMITED TO THE WARRANTIES OF MERCHANTABILITY,</a:t>
            </a:r>
            <a:r>
              <a:rPr lang="tr-TR" sz="1500"/>
              <a:t> </a:t>
            </a:r>
            <a:r>
              <a:rPr lang="en-US" sz="1500"/>
              <a:t>FITNESS FOR A PARTICULAR PURPOSE AND NONINFRINGEMENT. IN NO EVENT SHALL THE</a:t>
            </a:r>
            <a:r>
              <a:rPr lang="tr-TR" sz="1500"/>
              <a:t> </a:t>
            </a:r>
            <a:r>
              <a:rPr lang="en-US" sz="1500"/>
              <a:t>AUTHORS OR COPYRIGHT HOLDERS BE LIABLE FOR ANY CLAIM, DAMAGES OR OTHER</a:t>
            </a:r>
            <a:r>
              <a:rPr lang="tr-TR" sz="1500"/>
              <a:t> </a:t>
            </a:r>
            <a:r>
              <a:rPr lang="en-US" sz="1500"/>
              <a:t>LIABILITY, WHETHER IN AN ACTION OF CONTRACT, TORT OR OTHERWISE, ARISING FROM,</a:t>
            </a:r>
            <a:r>
              <a:rPr lang="tr-TR" sz="1500"/>
              <a:t> </a:t>
            </a:r>
            <a:r>
              <a:rPr lang="en-US" sz="1500"/>
              <a:t>OUT OF OR IN CONNECTION WITH THE SOFTWARE OR THE USE OR OTHER DEALINGS IN THE</a:t>
            </a:r>
            <a:r>
              <a:rPr lang="tr-TR" sz="1500"/>
              <a:t> </a:t>
            </a:r>
            <a:r>
              <a:rPr lang="en-US" sz="1500"/>
              <a:t>SOFTWARE.</a:t>
            </a:r>
            <a:endParaRPr lang="tr-TR" sz="150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İçerik Yer Tutucusu 4">
            <a:extLst>
              <a:ext uri="{FF2B5EF4-FFF2-40B4-BE49-F238E27FC236}">
                <a16:creationId xmlns:a16="http://schemas.microsoft.com/office/drawing/2014/main" id="{9FF1AB98-496A-9C23-9180-CBBD12713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2" y="5232830"/>
            <a:ext cx="8596668" cy="1227328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059315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77D0EE-E1F8-57F6-3B87-F3128E1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7-) Model </a:t>
            </a:r>
            <a:r>
              <a:rPr lang="tr-TR" b="1" dirty="0" err="1"/>
              <a:t>Tuning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DC8F23-E908-AE8D-6828-4EA2DA45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i="0" dirty="0">
                <a:effectLst/>
                <a:latin typeface="-apple-system"/>
              </a:rPr>
              <a:t>Final Model Evaluation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9016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252279-15DD-0305-B828-8B5066BC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tr-TR" b="1" dirty="0">
                <a:effectLst/>
              </a:rPr>
              <a:t>8-) </a:t>
            </a:r>
            <a:r>
              <a:rPr lang="tr-TR" b="1" dirty="0" err="1">
                <a:effectLst/>
              </a:rPr>
              <a:t>Feature</a:t>
            </a:r>
            <a:r>
              <a:rPr lang="tr-TR" b="1" dirty="0">
                <a:effectLst/>
              </a:rPr>
              <a:t> </a:t>
            </a:r>
            <a:r>
              <a:rPr lang="tr-TR" b="1" dirty="0" err="1">
                <a:effectLst/>
              </a:rPr>
              <a:t>Importance</a:t>
            </a:r>
            <a:br>
              <a:rPr lang="tr-TR" b="0" dirty="0">
                <a:effectLst/>
                <a:latin typeface="Consolas" panose="020B0609020204030204" pitchFamily="49" charset="0"/>
              </a:rPr>
            </a:b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456CD97-B165-D5DC-0E60-266D5E61B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286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92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F9B295-E536-C8D5-4A85-E5287E41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>
                <a:effectLst/>
                <a:latin typeface="-apple-system"/>
              </a:rPr>
              <a:t>9-) </a:t>
            </a:r>
            <a:r>
              <a:rPr lang="tr-TR" b="1" i="0" dirty="0" err="1">
                <a:effectLst/>
                <a:latin typeface="-apple-system"/>
              </a:rPr>
              <a:t>Feature</a:t>
            </a:r>
            <a:r>
              <a:rPr lang="tr-TR" b="1" i="0" dirty="0">
                <a:effectLst/>
                <a:latin typeface="-apple-system"/>
              </a:rPr>
              <a:t> </a:t>
            </a:r>
            <a:r>
              <a:rPr lang="tr-TR" b="1" i="0" dirty="0" err="1">
                <a:effectLst/>
                <a:latin typeface="-apple-system"/>
              </a:rPr>
              <a:t>Selection</a:t>
            </a:r>
            <a:br>
              <a:rPr lang="tr-TR" b="1" i="0" dirty="0">
                <a:effectLst/>
                <a:latin typeface="-apple-system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93EEC1-8EDD-1E34-7B88-28CEFE81B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2516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CFF59F-A3FC-E2F1-6CD6-B4463A64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10-) </a:t>
            </a:r>
            <a:r>
              <a:rPr lang="tr-TR" b="1" dirty="0" err="1"/>
              <a:t>References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0BBCB2-51F0-0515-899D-E9B2E1233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1-)</a:t>
            </a:r>
          </a:p>
          <a:p>
            <a:r>
              <a:rPr lang="tr-TR" dirty="0"/>
              <a:t>2-) https://www.ncbi.nlm.nih.gov/pmc/articles/PMC4120293/#:~:text=The%20log%20transformation%20is%2C%20arguably,normal%20or%20near%20normal%20distribution.</a:t>
            </a:r>
          </a:p>
        </p:txBody>
      </p:sp>
    </p:spTree>
    <p:extLst>
      <p:ext uri="{BB962C8B-B14F-4D97-AF65-F5344CB8AC3E}">
        <p14:creationId xmlns:p14="http://schemas.microsoft.com/office/powerpoint/2010/main" val="26600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800A63-C239-806D-8876-E18E678E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57E30E-0B58-EF9D-D7FB-004155951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688" y="1051561"/>
            <a:ext cx="8341314" cy="4989802"/>
          </a:xfrm>
        </p:spPr>
        <p:txBody>
          <a:bodyPr>
            <a:normAutofit/>
          </a:bodyPr>
          <a:lstStyle/>
          <a:p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1-)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necessary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libraries</a:t>
            </a:r>
            <a:endParaRPr lang="tr-T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2-) Project &amp; Data Exploration</a:t>
            </a:r>
          </a:p>
          <a:p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3-) Data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Preparation</a:t>
            </a:r>
            <a:endParaRPr lang="tr-T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4-) Data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Preprocessing</a:t>
            </a:r>
            <a:endParaRPr lang="tr-T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5-)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Data</a:t>
            </a:r>
          </a:p>
          <a:p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6-)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Evaluating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Model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Performance</a:t>
            </a:r>
            <a:endParaRPr lang="tr-T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7-) Model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Tuning</a:t>
            </a:r>
            <a:endParaRPr lang="tr-T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8-)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Feature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Importance</a:t>
            </a:r>
            <a:endParaRPr lang="tr-T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9-)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Feature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Selection</a:t>
            </a:r>
            <a:endParaRPr lang="tr-T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10-)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References</a:t>
            </a:r>
            <a:endParaRPr lang="tr-T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703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8C25DD-1DA2-0852-7062-1BB393DA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1-) </a:t>
            </a:r>
            <a:r>
              <a:rPr lang="tr-TR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tr-TR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tr-TR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necessary</a:t>
            </a:r>
            <a:r>
              <a:rPr lang="tr-TR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libraries</a:t>
            </a:r>
            <a:endParaRPr lang="tr-TR" b="1" dirty="0">
              <a:solidFill>
                <a:srgbClr val="FFC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82F14F-3870-6ECC-D53D-6FA91176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numpy</a:t>
            </a:r>
            <a:r>
              <a:rPr lang="tr-TR" dirty="0"/>
              <a:t>:</a:t>
            </a:r>
          </a:p>
          <a:p>
            <a:r>
              <a:rPr lang="tr-TR" dirty="0" err="1"/>
              <a:t>pandas</a:t>
            </a:r>
            <a:r>
              <a:rPr lang="tr-TR" dirty="0"/>
              <a:t>:</a:t>
            </a:r>
          </a:p>
          <a:p>
            <a:r>
              <a:rPr lang="tr-TR" dirty="0"/>
              <a:t>time:</a:t>
            </a:r>
          </a:p>
          <a:p>
            <a:r>
              <a:rPr lang="tr-TR" dirty="0" err="1"/>
              <a:t>IPython.display</a:t>
            </a:r>
            <a:r>
              <a:rPr lang="tr-TR" dirty="0"/>
              <a:t>:</a:t>
            </a:r>
          </a:p>
          <a:p>
            <a:r>
              <a:rPr lang="tr-TR" dirty="0" err="1"/>
              <a:t>visuals</a:t>
            </a:r>
            <a:r>
              <a:rPr lang="tr-TR" dirty="0"/>
              <a:t>:</a:t>
            </a:r>
          </a:p>
          <a:p>
            <a:r>
              <a:rPr lang="tr-TR" dirty="0" err="1"/>
              <a:t>seaborn</a:t>
            </a:r>
            <a:r>
              <a:rPr lang="tr-TR" dirty="0"/>
              <a:t>:</a:t>
            </a:r>
          </a:p>
          <a:p>
            <a:r>
              <a:rPr lang="tr-TR" dirty="0" err="1"/>
              <a:t>matplotlib.pyplot</a:t>
            </a:r>
            <a:r>
              <a:rPr lang="tr-TR" dirty="0"/>
              <a:t>: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032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909D12-1459-9595-712E-B37AC6B9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50" y="1185673"/>
            <a:ext cx="9307914" cy="1191768"/>
          </a:xfrm>
        </p:spPr>
        <p:txBody>
          <a:bodyPr>
            <a:normAutofit fontScale="90000"/>
          </a:bodyPr>
          <a:lstStyle/>
          <a:p>
            <a:r>
              <a:rPr lang="tr-TR" sz="4000" b="1" dirty="0">
                <a:solidFill>
                  <a:srgbClr val="FFC000"/>
                </a:solidFill>
                <a:effectLst/>
              </a:rPr>
              <a:t>2-) Project &amp; Data Exploration </a:t>
            </a:r>
            <a:br>
              <a:rPr lang="tr-TR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6D332D-EECD-DAEE-9A8A-F2399DFE8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528" y="2505456"/>
            <a:ext cx="8478474" cy="3535906"/>
          </a:xfrm>
        </p:spPr>
        <p:txBody>
          <a:bodyPr/>
          <a:lstStyle/>
          <a:p>
            <a:r>
              <a:rPr lang="tr-TR" dirty="0" err="1"/>
              <a:t>Dataset</a:t>
            </a:r>
            <a:endParaRPr lang="tr-TR" dirty="0"/>
          </a:p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The </a:t>
            </a:r>
            <a:r>
              <a:rPr lang="en-US" b="0" i="0" dirty="0" err="1">
                <a:effectLst/>
                <a:latin typeface="-apple-system"/>
              </a:rPr>
              <a:t>dat</a:t>
            </a:r>
            <a:r>
              <a:rPr lang="tr-TR" b="0" i="0" dirty="0">
                <a:effectLst/>
                <a:latin typeface="-apple-system"/>
              </a:rPr>
              <a:t>a</a:t>
            </a:r>
            <a:r>
              <a:rPr lang="en-US" b="0" i="0" dirty="0">
                <a:effectLst/>
                <a:latin typeface="-apple-system"/>
              </a:rPr>
              <a:t>set was donated by Ron </a:t>
            </a:r>
            <a:r>
              <a:rPr lang="en-US" b="0" i="0" dirty="0" err="1">
                <a:effectLst/>
                <a:latin typeface="-apple-system"/>
              </a:rPr>
              <a:t>Kohavi</a:t>
            </a:r>
            <a:r>
              <a:rPr lang="en-US" b="0" i="0" dirty="0">
                <a:effectLst/>
                <a:latin typeface="-apple-system"/>
              </a:rPr>
              <a:t> and Barry Becker, after being published in the article </a:t>
            </a:r>
            <a:r>
              <a:rPr lang="en-US" b="0" i="1" dirty="0">
                <a:effectLst/>
                <a:latin typeface="-apple-system"/>
              </a:rPr>
              <a:t>"Scaling Up the Accuracy of Naive-Bayes Classifiers: A Decision-Tree Hybrid"</a:t>
            </a:r>
            <a:r>
              <a:rPr lang="en-US" b="0" i="0" dirty="0">
                <a:effectLst/>
                <a:latin typeface="-apple-system"/>
              </a:rPr>
              <a:t>.</a:t>
            </a:r>
            <a:endParaRPr lang="tr-TR" dirty="0"/>
          </a:p>
          <a:p>
            <a:r>
              <a:rPr lang="tr-TR" dirty="0"/>
              <a:t>Project </a:t>
            </a:r>
            <a:r>
              <a:rPr lang="tr-TR" dirty="0" err="1"/>
              <a:t>Goal</a:t>
            </a:r>
            <a:endParaRPr lang="tr-TR" dirty="0"/>
          </a:p>
          <a:p>
            <a:r>
              <a:rPr lang="tr-TR" dirty="0" err="1"/>
              <a:t>Income</a:t>
            </a:r>
            <a:r>
              <a:rPr lang="tr-TR" dirty="0"/>
              <a:t> Distribution</a:t>
            </a:r>
          </a:p>
          <a:p>
            <a:r>
              <a:rPr lang="tr-TR" dirty="0" err="1"/>
              <a:t>Education</a:t>
            </a:r>
            <a:r>
              <a:rPr lang="tr-TR" dirty="0"/>
              <a:t> </a:t>
            </a:r>
            <a:r>
              <a:rPr lang="tr-TR" dirty="0" err="1"/>
              <a:t>Levels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848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CC239C-7A7B-DDF4-3D63-7DA1E57DE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9" y="152400"/>
            <a:ext cx="9058275" cy="57912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/>
              <a:t>Dataset</a:t>
            </a:r>
            <a:endParaRPr lang="tr-TR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2F616272-8771-B28B-7C1C-70D596D94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930398"/>
            <a:ext cx="4671905" cy="4384677"/>
          </a:xfrm>
        </p:spPr>
        <p:txBody>
          <a:bodyPr>
            <a:no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age</a:t>
            </a:r>
            <a:r>
              <a:rPr lang="en-US" sz="1000" dirty="0">
                <a:solidFill>
                  <a:schemeClr val="tx1"/>
                </a:solidFill>
              </a:rPr>
              <a:t>: the age of an individual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Integer greater than 0</a:t>
            </a:r>
            <a:r>
              <a:rPr lang="tr-TR" sz="1000" dirty="0">
                <a:solidFill>
                  <a:schemeClr val="tx1"/>
                </a:solidFill>
              </a:rPr>
              <a:t>. </a:t>
            </a:r>
            <a:r>
              <a:rPr lang="en-US" sz="1000" dirty="0">
                <a:solidFill>
                  <a:schemeClr val="tx1"/>
                </a:solidFill>
              </a:rPr>
              <a:t>continuous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workclass</a:t>
            </a:r>
            <a:r>
              <a:rPr lang="en-US" sz="1000" dirty="0">
                <a:solidFill>
                  <a:schemeClr val="tx1"/>
                </a:solidFill>
              </a:rPr>
              <a:t>: a general term to represent the employment status of an individual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Private, Self-emp-not-</a:t>
            </a:r>
            <a:r>
              <a:rPr lang="en-US" sz="1000" dirty="0" err="1">
                <a:solidFill>
                  <a:schemeClr val="tx1"/>
                </a:solidFill>
              </a:rPr>
              <a:t>inc</a:t>
            </a:r>
            <a:r>
              <a:rPr lang="en-US" sz="1000" dirty="0">
                <a:solidFill>
                  <a:schemeClr val="tx1"/>
                </a:solidFill>
              </a:rPr>
              <a:t>, Self-emp-</a:t>
            </a:r>
            <a:r>
              <a:rPr lang="en-US" sz="1000" dirty="0" err="1">
                <a:solidFill>
                  <a:schemeClr val="tx1"/>
                </a:solidFill>
              </a:rPr>
              <a:t>inc</a:t>
            </a:r>
            <a:r>
              <a:rPr lang="en-US" sz="1000" dirty="0">
                <a:solidFill>
                  <a:schemeClr val="tx1"/>
                </a:solidFill>
              </a:rPr>
              <a:t>, Federal-gov, Local-gov,</a:t>
            </a:r>
            <a:endParaRPr lang="tr-TR" sz="1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State-gov, Without-pay, Never-worked.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education: </a:t>
            </a:r>
            <a:r>
              <a:rPr lang="en-US" sz="1000" dirty="0">
                <a:solidFill>
                  <a:schemeClr val="tx1"/>
                </a:solidFill>
              </a:rPr>
              <a:t>the highest level of education achieved by an individual.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Bachelors, Some-college, 11th, HS-grad, Prof-school, Assoc-</a:t>
            </a:r>
            <a:r>
              <a:rPr lang="en-US" sz="1000" dirty="0" err="1">
                <a:solidFill>
                  <a:schemeClr val="tx1"/>
                </a:solidFill>
              </a:rPr>
              <a:t>acdm</a:t>
            </a:r>
            <a:r>
              <a:rPr lang="en-US" sz="1000" dirty="0">
                <a:solidFill>
                  <a:schemeClr val="tx1"/>
                </a:solidFill>
              </a:rPr>
              <a:t>, Assoc-</a:t>
            </a:r>
            <a:r>
              <a:rPr lang="en-US" sz="1000" dirty="0" err="1">
                <a:solidFill>
                  <a:schemeClr val="tx1"/>
                </a:solidFill>
              </a:rPr>
              <a:t>voc</a:t>
            </a:r>
            <a:r>
              <a:rPr lang="en-US" sz="1000" dirty="0">
                <a:solidFill>
                  <a:schemeClr val="tx1"/>
                </a:solidFill>
              </a:rPr>
              <a:t>, 9th, 7th-8th, 12th, Masters, 1st-4th, 10th, Doctorate, 5th-6th, Preschool.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education-num</a:t>
            </a:r>
            <a:r>
              <a:rPr lang="en-US" sz="1000" dirty="0">
                <a:solidFill>
                  <a:schemeClr val="tx1"/>
                </a:solidFill>
              </a:rPr>
              <a:t>: the highest level of education achieved in numerical form.</a:t>
            </a:r>
            <a:r>
              <a:rPr lang="tr-TR" sz="1000" dirty="0">
                <a:solidFill>
                  <a:schemeClr val="tx1"/>
                </a:solidFill>
              </a:rPr>
              <a:t> (</a:t>
            </a:r>
            <a:r>
              <a:rPr lang="en-US" sz="1000" dirty="0">
                <a:solidFill>
                  <a:schemeClr val="tx1"/>
                </a:solidFill>
              </a:rPr>
              <a:t>continuous</a:t>
            </a:r>
            <a:r>
              <a:rPr lang="tr-TR" sz="1000" dirty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marital-status: </a:t>
            </a:r>
            <a:r>
              <a:rPr lang="en-US" sz="1000" dirty="0">
                <a:solidFill>
                  <a:schemeClr val="tx1"/>
                </a:solidFill>
              </a:rPr>
              <a:t>marital status of an individual. </a:t>
            </a:r>
            <a:r>
              <a:rPr lang="en-US" sz="1000" dirty="0" err="1">
                <a:solidFill>
                  <a:schemeClr val="tx1"/>
                </a:solidFill>
              </a:rPr>
              <a:t>Married­civ­spouse</a:t>
            </a:r>
            <a:r>
              <a:rPr lang="en-US" sz="1000" dirty="0">
                <a:solidFill>
                  <a:schemeClr val="tx1"/>
                </a:solidFill>
              </a:rPr>
              <a:t> corresponds to a</a:t>
            </a:r>
            <a:r>
              <a:rPr lang="tr-TR" sz="1000" dirty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civilian spouse while </a:t>
            </a:r>
            <a:r>
              <a:rPr lang="en-US" sz="1000" dirty="0" err="1">
                <a:solidFill>
                  <a:schemeClr val="tx1"/>
                </a:solidFill>
              </a:rPr>
              <a:t>Married­AF­spouse</a:t>
            </a:r>
            <a:r>
              <a:rPr lang="en-US" sz="1000" dirty="0">
                <a:solidFill>
                  <a:schemeClr val="tx1"/>
                </a:solidFill>
              </a:rPr>
              <a:t> is a spouse in the Armed Forces.</a:t>
            </a:r>
          </a:p>
          <a:p>
            <a:pPr marL="0" indent="0" algn="just">
              <a:buNone/>
            </a:pPr>
            <a:r>
              <a:rPr lang="en-US" sz="1000" dirty="0">
                <a:solidFill>
                  <a:schemeClr val="tx1"/>
                </a:solidFill>
              </a:rPr>
              <a:t>Married-civ-spouse, Divorced, Never-married, Separated, Widowed, Married-spouse-absent, Married-AF-spouse.</a:t>
            </a:r>
            <a:endParaRPr lang="tr-TR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sex: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the biological sex of the individual.</a:t>
            </a:r>
            <a:endParaRPr lang="tr-TR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Female, Male.</a:t>
            </a:r>
          </a:p>
          <a:p>
            <a:pPr marL="0" indent="0" algn="just">
              <a:buNone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İçerik Yer Tutucusu 6">
            <a:extLst>
              <a:ext uri="{FF2B5EF4-FFF2-40B4-BE49-F238E27FC236}">
                <a16:creationId xmlns:a16="http://schemas.microsoft.com/office/drawing/2014/main" id="{AB7C6876-02DA-B2B1-7141-29B0D58EDF98}"/>
              </a:ext>
            </a:extLst>
          </p:cNvPr>
          <p:cNvSpPr txBox="1">
            <a:spLocks/>
          </p:cNvSpPr>
          <p:nvPr/>
        </p:nvSpPr>
        <p:spPr>
          <a:xfrm>
            <a:off x="6096000" y="1813588"/>
            <a:ext cx="5418664" cy="45872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occupation: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 the general type of occupation of an individual.</a:t>
            </a:r>
            <a:endParaRPr lang="tr-TR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Tech-support, Craft-repair, Other-service, Sales, Exec-managerial, Prof-specialty, Handlers-cleaners,</a:t>
            </a:r>
            <a:r>
              <a:rPr lang="tr-TR" sz="1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Machine-op-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inspct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, Adm-clerical, Farming-fishing, Transport-moving, Priv-house-serv, Protective-serv, Armed-Forces.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relationship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: represents what this individual is relative to others.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Wife, Own-child, Husband, Not-in-family, Other-relative, Unmarried.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race: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descriptions of an individual’s race.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White, Asian-Pac-Islander, Amer-Indian-Eskimo, Other, Black.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capital-gain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: capital gains for an individual.</a:t>
            </a:r>
            <a:r>
              <a:rPr lang="tr-TR" sz="1000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continuous</a:t>
            </a:r>
            <a:r>
              <a:rPr lang="tr-TR" sz="10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capital-loss: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capital loss for an individual.</a:t>
            </a:r>
            <a:r>
              <a:rPr lang="tr-TR" sz="1000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continuous</a:t>
            </a:r>
            <a:r>
              <a:rPr lang="tr-TR" sz="10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hours-per-week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: the hours an individual has reported to work per week.</a:t>
            </a:r>
            <a:r>
              <a:rPr lang="tr-TR" sz="1000" dirty="0">
                <a:solidFill>
                  <a:schemeClr val="tx1"/>
                </a:solidFill>
                <a:latin typeface="Arial" panose="020B0604020202020204" pitchFamily="34" charset="0"/>
              </a:rPr>
              <a:t> (c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ontinuous</a:t>
            </a:r>
            <a:r>
              <a:rPr lang="tr-TR" sz="10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native-country: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 country of origin for an individual.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United-States, Cambodia, England, Puerto-Rico, Canada, Germany, Outlying-US(Guam-USVI-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etc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), India, Japan, Greece, South, China, Cuba, Iran, Honduras, Philippines, Italy, Poland, Jamaica, Vietnam, Mexico, Portugal, Ireland, France, Dominican-Republic, Laos, Ecuador, Taiwan, Haiti, Columbia, Hungary, Guatemala, Nicaragua, Scotland, Thailand, Yugoslavia, El-Salvador,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Trinadad&amp;Tobago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, Peru, Hong,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Holand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-Netherlands.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income: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whether an individual makes more than $50,000 annually.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&lt;=50K, &gt;50K.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EEF631FE-5DA4-196E-B4A2-65816648E82E}"/>
              </a:ext>
            </a:extLst>
          </p:cNvPr>
          <p:cNvSpPr txBox="1"/>
          <p:nvPr/>
        </p:nvSpPr>
        <p:spPr>
          <a:xfrm>
            <a:off x="1059180" y="807720"/>
            <a:ext cx="10027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Dua, D. and Graff, C. (2019). UCI Machine Learning Repository [http://archive.ics.uci.edu/ml]. Irvine, CA: University of California, School of Information and Computer Science</a:t>
            </a:r>
            <a:endParaRPr lang="tr-TR" b="0" i="0" dirty="0">
              <a:solidFill>
                <a:srgbClr val="123654"/>
              </a:solidFill>
              <a:effectLst/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486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C31A0E-A6CA-FEC1-9AFB-3942EC68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Project </a:t>
            </a:r>
            <a:r>
              <a:rPr lang="tr-TR" dirty="0" err="1"/>
              <a:t>Goal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321252-9A89-AA97-905F-B5D1C1631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goal</a:t>
            </a:r>
            <a:r>
              <a:rPr lang="tr-TR" sz="2400" dirty="0"/>
              <a:t> of </a:t>
            </a:r>
            <a:r>
              <a:rPr lang="tr-TR" sz="2400" dirty="0" err="1"/>
              <a:t>this</a:t>
            </a:r>
            <a:r>
              <a:rPr lang="tr-TR" sz="2400" dirty="0"/>
              <a:t> </a:t>
            </a:r>
            <a:r>
              <a:rPr lang="tr-TR" sz="2400" dirty="0" err="1"/>
              <a:t>project</a:t>
            </a:r>
            <a:r>
              <a:rPr lang="tr-TR" sz="2400" dirty="0"/>
              <a:t> is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predict</a:t>
            </a:r>
            <a:r>
              <a:rPr lang="tr-TR" sz="2400" dirty="0"/>
              <a:t> </a:t>
            </a:r>
            <a:r>
              <a:rPr lang="tr-TR" sz="2400" dirty="0" err="1"/>
              <a:t>if</a:t>
            </a:r>
            <a:r>
              <a:rPr lang="tr-TR" sz="2400" dirty="0"/>
              <a:t> an </a:t>
            </a:r>
            <a:r>
              <a:rPr lang="tr-TR" sz="2400" dirty="0" err="1"/>
              <a:t>individual</a:t>
            </a:r>
            <a:r>
              <a:rPr lang="tr-TR" sz="2400" dirty="0"/>
              <a:t> </a:t>
            </a:r>
            <a:r>
              <a:rPr lang="tr-TR" sz="2400" dirty="0" err="1"/>
              <a:t>makes</a:t>
            </a:r>
            <a:r>
              <a:rPr lang="tr-TR" sz="2400" dirty="0"/>
              <a:t> </a:t>
            </a:r>
            <a:r>
              <a:rPr lang="tr-TR" sz="2400" dirty="0" err="1"/>
              <a:t>over</a:t>
            </a:r>
            <a:r>
              <a:rPr lang="tr-TR" sz="2400" dirty="0"/>
              <a:t> </a:t>
            </a:r>
            <a:r>
              <a:rPr lang="tr-TR" sz="2400" dirty="0" err="1"/>
              <a:t>than</a:t>
            </a:r>
            <a:r>
              <a:rPr lang="tr-TR" sz="2400" dirty="0"/>
              <a:t> $50.000 a </a:t>
            </a:r>
            <a:r>
              <a:rPr lang="tr-TR" sz="2400" dirty="0" err="1"/>
              <a:t>year</a:t>
            </a:r>
            <a:r>
              <a:rPr lang="tr-TR" sz="2400" dirty="0"/>
              <a:t> </a:t>
            </a:r>
            <a:r>
              <a:rPr lang="tr-TR" sz="2400" dirty="0" err="1"/>
              <a:t>according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en-US" sz="2400" b="0" i="0" dirty="0">
                <a:effectLst/>
              </a:rPr>
              <a:t>data collected from the 1994 U.S. Census</a:t>
            </a:r>
            <a:r>
              <a:rPr lang="tr-TR" sz="2400" b="0" i="0" dirty="0">
                <a:effectLst/>
              </a:rPr>
              <a:t>.</a:t>
            </a:r>
          </a:p>
          <a:p>
            <a:r>
              <a:rPr lang="tr-TR" sz="2400" dirty="0" err="1"/>
              <a:t>This</a:t>
            </a:r>
            <a:r>
              <a:rPr lang="tr-TR" sz="2400" dirty="0"/>
              <a:t> </a:t>
            </a:r>
            <a:r>
              <a:rPr lang="tr-TR" sz="2400" dirty="0" err="1"/>
              <a:t>implementation</a:t>
            </a:r>
            <a:r>
              <a:rPr lang="tr-TR" sz="2400" dirty="0"/>
              <a:t> </a:t>
            </a:r>
            <a:r>
              <a:rPr lang="tr-TR" sz="2400" dirty="0" err="1"/>
              <a:t>aims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construct</a:t>
            </a:r>
            <a:r>
              <a:rPr lang="tr-TR" sz="2400" dirty="0"/>
              <a:t> a model </a:t>
            </a:r>
            <a:r>
              <a:rPr lang="tr-TR" sz="2400" dirty="0" err="1"/>
              <a:t>for</a:t>
            </a:r>
            <a:r>
              <a:rPr lang="tr-TR" sz="2400" dirty="0"/>
              <a:t> an </a:t>
            </a:r>
            <a:r>
              <a:rPr lang="tr-TR" sz="2400" dirty="0" err="1"/>
              <a:t>accurate</a:t>
            </a:r>
            <a:r>
              <a:rPr lang="tr-TR" sz="2400" dirty="0"/>
              <a:t> </a:t>
            </a:r>
            <a:r>
              <a:rPr lang="tr-TR" sz="2400" dirty="0" err="1"/>
              <a:t>prediction</a:t>
            </a:r>
            <a:r>
              <a:rPr lang="tr-TR" sz="2400" dirty="0"/>
              <a:t>.</a:t>
            </a:r>
          </a:p>
          <a:p>
            <a:r>
              <a:rPr lang="tr-TR" sz="2400" dirty="0" err="1"/>
              <a:t>It</a:t>
            </a:r>
            <a:r>
              <a:rPr lang="tr-TR" sz="2400" dirty="0"/>
              <a:t> </a:t>
            </a:r>
            <a:r>
              <a:rPr lang="tr-TR" sz="2400" dirty="0" err="1"/>
              <a:t>could</a:t>
            </a:r>
            <a:r>
              <a:rPr lang="tr-TR" sz="2400" dirty="0"/>
              <a:t> be </a:t>
            </a:r>
            <a:r>
              <a:rPr lang="tr-TR" sz="2400" dirty="0" err="1"/>
              <a:t>beneficial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donations</a:t>
            </a:r>
            <a:r>
              <a:rPr lang="tr-TR" sz="2400" dirty="0"/>
              <a:t> in a </a:t>
            </a:r>
            <a:r>
              <a:rPr lang="tr-TR" sz="2400" dirty="0" err="1"/>
              <a:t>non-profit</a:t>
            </a:r>
            <a:r>
              <a:rPr lang="tr-TR" sz="2400" dirty="0"/>
              <a:t> </a:t>
            </a:r>
            <a:r>
              <a:rPr lang="tr-TR" sz="2400" dirty="0" err="1"/>
              <a:t>setting</a:t>
            </a:r>
            <a:r>
              <a:rPr 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885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7216E7F8-312F-020C-F5E4-BAF5735C6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b="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The number of people with income less than or equal to 50K is higher than the number of people with income more than 50K.</a:t>
            </a:r>
            <a:endParaRPr lang="en-US" sz="23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8F312C43-B4B2-9C30-FDCA-352D6B4CD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609600"/>
            <a:ext cx="7284712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9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3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2" name="Rectangle 25">
            <a:extLst>
              <a:ext uri="{FF2B5EF4-FFF2-40B4-BE49-F238E27FC236}">
                <a16:creationId xmlns:a16="http://schemas.microsoft.com/office/drawing/2014/main" id="{F0656BFA-9C98-404D-A9A8-62F85430C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7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2CEFF5E2-6478-4C20-B0EB-864D7BD0A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286A4F61-DD2E-17E6-EF56-46ACDDA0E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209" y="510715"/>
            <a:ext cx="5774612" cy="587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35765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Sarı Turuncu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1282</Words>
  <Application>Microsoft Office PowerPoint</Application>
  <PresentationFormat>Geniş ekran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0" baseType="lpstr">
      <vt:lpstr>-apple-system</vt:lpstr>
      <vt:lpstr>Arial</vt:lpstr>
      <vt:lpstr>Chivo</vt:lpstr>
      <vt:lpstr>Consolas</vt:lpstr>
      <vt:lpstr>Trebuchet MS</vt:lpstr>
      <vt:lpstr>Wingdings 3</vt:lpstr>
      <vt:lpstr>Yüzeyler</vt:lpstr>
      <vt:lpstr>Finding Donors </vt:lpstr>
      <vt:lpstr>MIT License </vt:lpstr>
      <vt:lpstr>PowerPoint Sunusu</vt:lpstr>
      <vt:lpstr>1-) Loading the necessary libraries</vt:lpstr>
      <vt:lpstr>2-) Project &amp; Data Exploration  </vt:lpstr>
      <vt:lpstr>Dataset</vt:lpstr>
      <vt:lpstr>Project Goal</vt:lpstr>
      <vt:lpstr>The number of people with income less than or equal to 50K is higher than the number of people with income more than 50K.</vt:lpstr>
      <vt:lpstr>PowerPoint Sunusu</vt:lpstr>
      <vt:lpstr>PowerPoint Sunusu</vt:lpstr>
      <vt:lpstr>PowerPoint Sunusu</vt:lpstr>
      <vt:lpstr>3-) Data Preparation </vt:lpstr>
      <vt:lpstr>PowerPoint Sunusu</vt:lpstr>
      <vt:lpstr>PowerPoint Sunusu</vt:lpstr>
      <vt:lpstr>4-) Data Preprocessing </vt:lpstr>
      <vt:lpstr>5-) Shuffle and Split Data  </vt:lpstr>
      <vt:lpstr>6-) Evaluating Model Performance </vt:lpstr>
      <vt:lpstr>PowerPoint Sunusu</vt:lpstr>
      <vt:lpstr>PowerPoint Sunusu</vt:lpstr>
      <vt:lpstr>7-) Model Tuning</vt:lpstr>
      <vt:lpstr>8-) Feature Importance </vt:lpstr>
      <vt:lpstr>9-) Feature Selection </vt:lpstr>
      <vt:lpstr>10-)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Fındıng donors </dc:title>
  <dc:creator>Başak Dilara Çevik</dc:creator>
  <cp:lastModifiedBy>Başak Dilara Çevik</cp:lastModifiedBy>
  <cp:revision>82</cp:revision>
  <dcterms:created xsi:type="dcterms:W3CDTF">2023-02-21T12:23:28Z</dcterms:created>
  <dcterms:modified xsi:type="dcterms:W3CDTF">2023-02-22T09:35:36Z</dcterms:modified>
</cp:coreProperties>
</file>