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73" r:id="rId4"/>
    <p:sldId id="274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5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21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92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31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91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6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1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3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3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87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59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0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2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167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1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7A2-3A93-4D19-9EF5-58B1828594B4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0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al2692/data-science-portfolio/blob/master/finding_donors/finding_donors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C8C7D9BE-4032-F861-0AC3-E4F52241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47594" t="9091" r="557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F754112-7378-8A86-9745-675D28B2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tr-TR" sz="4800">
                <a:latin typeface="+mn-lt"/>
              </a:rPr>
              <a:t>Finding Donors</a:t>
            </a:r>
            <a:r>
              <a:rPr lang="tr-TR" sz="4800"/>
              <a:t>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6F50A64-948D-0B65-F705-B5694C40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 b="1" i="1"/>
              <a:t>Başak Dilara Çevik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/>
              <a:t>Original Author: </a:t>
            </a:r>
            <a:r>
              <a:rPr lang="tr-TR" sz="1400" b="1" i="0">
                <a:effectLst/>
              </a:rPr>
              <a:t>Sajal Sharma</a:t>
            </a:r>
            <a:endParaRPr lang="tr-TR" sz="14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/>
              <a:t>Project Link: </a:t>
            </a:r>
            <a:r>
              <a:rPr lang="tr-TR" sz="14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tr-TR" sz="14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A07D3-DEBC-9277-F9E5-CEE246A6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3-) Data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Preparation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F1295A-2DE5-1BA1-3F75-33FF9F50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L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og-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skewed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Skewness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indicates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whether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data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concentrated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on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one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side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mean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lower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median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it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left-skewed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negative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skew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).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Because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outliers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are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left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Log transformation is a data transformation method in which it replaces each variable x with a log(x).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he most popular among the different types of transformations used to transform skewed data to approximately conform to normality.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»</a:t>
            </a:r>
          </a:p>
          <a:p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Normalizing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umerical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f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eatures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91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27FBD22-5FC2-78C5-FF6E-5DED8950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104D923-DD3C-FE80-7162-1B7BE98A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90" y="3360846"/>
            <a:ext cx="7175455" cy="3372462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1CF69E-8252-DA99-0EE2-9408A3A3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91" y="0"/>
            <a:ext cx="6985135" cy="32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3AEB1-919C-E8C1-EC67-A22E586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4-) Data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Preprocessing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54EC8-C183-ACD4-E807-12183DA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15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3AEB1-919C-E8C1-EC67-A22E586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5-)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Data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54EC8-C183-ACD4-E807-12183DA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475FA2-54F2-C57C-80B6-AD8FFA9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</a:rPr>
              <a:t>6-) </a:t>
            </a:r>
            <a:r>
              <a:rPr lang="tr-TR" b="1" dirty="0" err="1">
                <a:solidFill>
                  <a:srgbClr val="FFC000"/>
                </a:solidFill>
                <a:effectLst/>
              </a:rPr>
              <a:t>Evaluating</a:t>
            </a:r>
            <a:r>
              <a:rPr lang="tr-TR" b="1" dirty="0">
                <a:solidFill>
                  <a:srgbClr val="FFC000"/>
                </a:solidFill>
                <a:effectLst/>
              </a:rPr>
              <a:t> Model </a:t>
            </a:r>
            <a:r>
              <a:rPr lang="tr-TR" b="1" dirty="0" err="1">
                <a:solidFill>
                  <a:srgbClr val="FFC000"/>
                </a:solidFill>
                <a:effectLst/>
              </a:rPr>
              <a:t>Performance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AAB237-C4DE-370C-E0A0-0E9EF6D6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Predictor</a:t>
            </a:r>
            <a:endParaRPr lang="tr-TR" dirty="0"/>
          </a:p>
          <a:p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Supervised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Learning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1" i="0" dirty="0">
                <a:effectLst/>
                <a:latin typeface="-apple-system"/>
              </a:rPr>
              <a:t>Model Application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Decision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Trees</a:t>
            </a:r>
            <a:endParaRPr lang="tr-TR" i="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Support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Vector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Machines</a:t>
            </a:r>
            <a:r>
              <a:rPr lang="tr-TR" b="1" i="0" dirty="0">
                <a:effectLst/>
                <a:latin typeface="-apple-system"/>
              </a:rPr>
              <a:t> (SVM)</a:t>
            </a: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Ensemble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methods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AdaBoost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Model Evaluation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369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yazı gereçleri, sabit içeren bir resim&#10;&#10;Açıklama otomatik olarak oluşturuldu">
            <a:extLst>
              <a:ext uri="{FF2B5EF4-FFF2-40B4-BE49-F238E27FC236}">
                <a16:creationId xmlns:a16="http://schemas.microsoft.com/office/drawing/2014/main" id="{B91C0967-29E9-7725-9C1E-7A16106A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8" y="644627"/>
            <a:ext cx="6157975" cy="55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2DE6B299-995A-E37F-CF23-6BFAECDE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074086"/>
            <a:ext cx="3209544" cy="240715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Resim 8">
            <a:extLst>
              <a:ext uri="{FF2B5EF4-FFF2-40B4-BE49-F238E27FC236}">
                <a16:creationId xmlns:a16="http://schemas.microsoft.com/office/drawing/2014/main" id="{6576E948-0533-7D4F-7C59-040A88BB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074086"/>
            <a:ext cx="3209544" cy="2407157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36CC1E5-2D09-6581-BC94-465E792B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074086"/>
            <a:ext cx="3209544" cy="24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7D0EE-E1F8-57F6-3B87-F3128E1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7-) Model </a:t>
            </a:r>
            <a:r>
              <a:rPr lang="tr-TR" b="1" dirty="0" err="1"/>
              <a:t>Tuning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C8F23-E908-AE8D-6828-4EA2DA45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Final Model Evaluation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01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52279-15DD-0305-B828-8B5066BC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b="1" dirty="0">
                <a:effectLst/>
              </a:rPr>
              <a:t>8-) </a:t>
            </a:r>
            <a:r>
              <a:rPr lang="tr-TR" b="1" dirty="0" err="1">
                <a:effectLst/>
              </a:rPr>
              <a:t>Feature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Importance</a:t>
            </a:r>
            <a:br>
              <a:rPr lang="tr-TR" b="0" dirty="0"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56CD97-B165-D5DC-0E60-266D5E61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8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9B295-E536-C8D5-4A85-E5287E41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9-) </a:t>
            </a:r>
            <a:r>
              <a:rPr lang="tr-TR" b="1" i="0" dirty="0" err="1">
                <a:effectLst/>
                <a:latin typeface="-apple-system"/>
              </a:rPr>
              <a:t>Feature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Selection</a:t>
            </a:r>
            <a:br>
              <a:rPr lang="tr-TR" b="1" i="0" dirty="0">
                <a:effectLst/>
                <a:latin typeface="-apple-system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93EEC1-8EDD-1E34-7B88-28CEFE81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251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FF63BE-6F60-1AD0-7C76-C1706B88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r-TR" b="1" i="0" dirty="0">
                <a:effectLst/>
                <a:latin typeface="Chivo"/>
              </a:rPr>
              <a:t>MIT License</a:t>
            </a:r>
            <a:br>
              <a:rPr lang="tr-TR" b="1" i="0" dirty="0">
                <a:effectLst/>
                <a:latin typeface="Chivo"/>
              </a:rPr>
            </a:br>
            <a:endParaRPr lang="tr-T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41F42D89-11A7-81EA-BC65-406E0AF3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07593"/>
            <a:ext cx="8596668" cy="343814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Copyright (c) </a:t>
            </a:r>
            <a:r>
              <a:rPr lang="tr-TR" sz="1500"/>
              <a:t>2017 </a:t>
            </a:r>
            <a:r>
              <a:rPr lang="tr-TR" sz="1500" err="1"/>
              <a:t>Sajal</a:t>
            </a:r>
            <a:r>
              <a:rPr lang="tr-TR" sz="1500"/>
              <a:t> </a:t>
            </a:r>
            <a:r>
              <a:rPr lang="tr-TR" sz="1500" err="1"/>
              <a:t>Sharma</a:t>
            </a:r>
            <a:endParaRPr lang="tr-TR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Permission is hereby granted, free of charge, to any person obtaining a copy</a:t>
            </a:r>
            <a:r>
              <a:rPr lang="tr-TR" sz="1500"/>
              <a:t> </a:t>
            </a:r>
            <a:r>
              <a:rPr lang="en-US" sz="1500"/>
              <a:t>of this software and associated documentation files (the "Software"), to deal</a:t>
            </a:r>
            <a:r>
              <a:rPr lang="tr-TR" sz="1500"/>
              <a:t> </a:t>
            </a:r>
            <a:r>
              <a:rPr lang="en-US" sz="1500"/>
              <a:t>in the Software without restriction, including without limitation the rights</a:t>
            </a:r>
            <a:r>
              <a:rPr lang="tr-TR" sz="1500"/>
              <a:t> </a:t>
            </a:r>
            <a:r>
              <a:rPr lang="en-US" sz="1500"/>
              <a:t>to use, copy, modify, merge, publish, distribute, sublicense, and/or sell</a:t>
            </a:r>
            <a:r>
              <a:rPr lang="tr-TR" sz="1500"/>
              <a:t> </a:t>
            </a:r>
            <a:r>
              <a:rPr lang="en-US" sz="1500"/>
              <a:t>copies of the Software, and to permit persons to whom the Software is</a:t>
            </a:r>
            <a:r>
              <a:rPr lang="tr-TR" sz="1500"/>
              <a:t> </a:t>
            </a:r>
            <a:r>
              <a:rPr lang="en-US" sz="1500"/>
              <a:t>furnished to do so, subject to the following conditions: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above copyright notice and this permission notice shall be included in all</a:t>
            </a:r>
            <a:r>
              <a:rPr lang="tr-TR" sz="1500"/>
              <a:t> </a:t>
            </a:r>
            <a:r>
              <a:rPr lang="en-US" sz="1500"/>
              <a:t>copies or substantial portions of the Software.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SOFTWARE IS PROVIDED "AS IS", WITHOUT WARRANTY OF ANY KIND, EXPRESS OR</a:t>
            </a:r>
            <a:r>
              <a:rPr lang="tr-TR" sz="1500"/>
              <a:t> </a:t>
            </a:r>
            <a:r>
              <a:rPr lang="en-US" sz="1500"/>
              <a:t>IMPLIED, INCLUDING BUT NOT LIMITED TO THE WARRANTIES OF MERCHANTABILITY,</a:t>
            </a:r>
            <a:r>
              <a:rPr lang="tr-TR" sz="1500"/>
              <a:t> </a:t>
            </a:r>
            <a:r>
              <a:rPr lang="en-US" sz="1500"/>
              <a:t>FITNESS FOR A PARTICULAR PURPOSE AND NONINFRINGEMENT. IN NO EVENT SHALL THE</a:t>
            </a:r>
            <a:r>
              <a:rPr lang="tr-TR" sz="1500"/>
              <a:t> </a:t>
            </a:r>
            <a:r>
              <a:rPr lang="en-US" sz="1500"/>
              <a:t>AUTHORS OR COPYRIGHT HOLDERS BE LIABLE FOR ANY CLAIM, DAMAGES OR OTHER</a:t>
            </a:r>
            <a:r>
              <a:rPr lang="tr-TR" sz="1500"/>
              <a:t> </a:t>
            </a:r>
            <a:r>
              <a:rPr lang="en-US" sz="1500"/>
              <a:t>LIABILITY, WHETHER IN AN ACTION OF CONTRACT, TORT OR OTHERWISE, ARISING FROM,</a:t>
            </a:r>
            <a:r>
              <a:rPr lang="tr-TR" sz="1500"/>
              <a:t> </a:t>
            </a:r>
            <a:r>
              <a:rPr lang="en-US" sz="1500"/>
              <a:t>OUT OF OR IN CONNECTION WITH THE SOFTWARE OR THE USE OR OTHER DEALINGS IN THE</a:t>
            </a:r>
            <a:r>
              <a:rPr lang="tr-TR" sz="1500"/>
              <a:t> </a:t>
            </a:r>
            <a:r>
              <a:rPr lang="en-US" sz="1500"/>
              <a:t>SOFTWARE.</a:t>
            </a:r>
            <a:endParaRPr lang="tr-TR" sz="15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İçerik Yer Tutucusu 4">
            <a:extLst>
              <a:ext uri="{FF2B5EF4-FFF2-40B4-BE49-F238E27FC236}">
                <a16:creationId xmlns:a16="http://schemas.microsoft.com/office/drawing/2014/main" id="{9FF1AB98-496A-9C23-9180-CBBD1271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2" y="5232830"/>
            <a:ext cx="8596668" cy="122732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05931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FF59F-A3FC-E2F1-6CD6-B4463A64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10-) </a:t>
            </a:r>
            <a:r>
              <a:rPr lang="tr-TR" b="1" dirty="0" err="1"/>
              <a:t>References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BBCB2-51F0-0515-899D-E9B2E123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1-)</a:t>
            </a:r>
          </a:p>
          <a:p>
            <a:r>
              <a:rPr lang="tr-TR" dirty="0"/>
              <a:t>2-) https://www.ncbi.nlm.nih.gov/pmc/articles/PMC4120293/#:~:text=The%20log%20transformation%20is%2C%20arguably,normal%20or%20near%20normal%20distribution.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60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800A63-C239-806D-8876-E18E678E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57E30E-0B58-EF9D-D7FB-00415595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051561"/>
            <a:ext cx="8341314" cy="4989802"/>
          </a:xfrm>
        </p:spPr>
        <p:txBody>
          <a:bodyPr>
            <a:normAutofit/>
          </a:bodyPr>
          <a:lstStyle/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libraries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2-) Project &amp; Data Exploration</a:t>
            </a: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3-) Data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Preparation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4-) Data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Preprocessing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5-)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6-)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Evaluating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Model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Performance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7-) Model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Tuning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8-)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Importance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9-)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Selection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10-)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References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70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8C25DD-1DA2-0852-7062-1BB393DA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1-)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libraries</a:t>
            </a:r>
            <a:endParaRPr lang="tr-TR" b="1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82F14F-3870-6ECC-D53D-6FA91176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:</a:t>
            </a:r>
          </a:p>
          <a:p>
            <a:r>
              <a:rPr lang="tr-TR" dirty="0" err="1"/>
              <a:t>pandas</a:t>
            </a:r>
            <a:r>
              <a:rPr lang="tr-TR" dirty="0"/>
              <a:t>:</a:t>
            </a:r>
          </a:p>
          <a:p>
            <a:r>
              <a:rPr lang="tr-TR" dirty="0"/>
              <a:t>time:</a:t>
            </a:r>
          </a:p>
          <a:p>
            <a:r>
              <a:rPr lang="tr-TR" dirty="0" err="1"/>
              <a:t>IPython.display</a:t>
            </a:r>
            <a:r>
              <a:rPr lang="tr-TR" dirty="0"/>
              <a:t>:</a:t>
            </a:r>
          </a:p>
          <a:p>
            <a:r>
              <a:rPr lang="tr-TR" dirty="0" err="1"/>
              <a:t>visuals</a:t>
            </a:r>
            <a:r>
              <a:rPr lang="tr-TR" dirty="0"/>
              <a:t>:</a:t>
            </a:r>
          </a:p>
          <a:p>
            <a:r>
              <a:rPr lang="tr-TR" dirty="0" err="1"/>
              <a:t>seaborn</a:t>
            </a:r>
            <a:r>
              <a:rPr lang="tr-TR" dirty="0"/>
              <a:t>:</a:t>
            </a:r>
          </a:p>
          <a:p>
            <a:r>
              <a:rPr lang="tr-TR" dirty="0" err="1"/>
              <a:t>matplotlib.pyplot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2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909D12-1459-9595-712E-B37AC6B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" y="1185673"/>
            <a:ext cx="9307914" cy="1191768"/>
          </a:xfrm>
        </p:spPr>
        <p:txBody>
          <a:bodyPr>
            <a:normAutofit fontScale="90000"/>
          </a:bodyPr>
          <a:lstStyle/>
          <a:p>
            <a:r>
              <a:rPr lang="tr-TR" sz="4000" b="1" dirty="0">
                <a:solidFill>
                  <a:srgbClr val="FFC000"/>
                </a:solidFill>
                <a:effectLst/>
              </a:rPr>
              <a:t>2-) Project &amp; Data Exploration </a:t>
            </a:r>
            <a:br>
              <a:rPr lang="tr-TR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6D332D-EECD-DAEE-9A8A-F2399DFE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2505456"/>
            <a:ext cx="8478474" cy="3535906"/>
          </a:xfrm>
        </p:spPr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b="0" i="0" dirty="0" err="1">
                <a:effectLst/>
                <a:latin typeface="-apple-system"/>
              </a:rPr>
              <a:t>dat</a:t>
            </a:r>
            <a:r>
              <a:rPr lang="tr-TR" b="0" i="0" dirty="0">
                <a:effectLst/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set was donated by Ron </a:t>
            </a:r>
            <a:r>
              <a:rPr lang="en-US" b="0" i="0" dirty="0" err="1">
                <a:effectLst/>
                <a:latin typeface="-apple-system"/>
              </a:rPr>
              <a:t>Kohavi</a:t>
            </a:r>
            <a:r>
              <a:rPr lang="en-US" b="0" i="0" dirty="0">
                <a:effectLst/>
                <a:latin typeface="-apple-system"/>
              </a:rPr>
              <a:t> and Barry Becker, after being published in the article </a:t>
            </a:r>
            <a:r>
              <a:rPr lang="en-US" b="0" i="1" dirty="0">
                <a:effectLst/>
                <a:latin typeface="-apple-system"/>
              </a:rPr>
              <a:t>"Scaling Up the Accuracy of Naive-Bayes Classifiers: A Decision-Tree Hybrid"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tr-TR" dirty="0"/>
          </a:p>
          <a:p>
            <a:r>
              <a:rPr lang="tr-TR" dirty="0"/>
              <a:t>Project </a:t>
            </a:r>
            <a:r>
              <a:rPr lang="tr-TR" dirty="0" err="1"/>
              <a:t>Goal</a:t>
            </a:r>
            <a:endParaRPr lang="tr-TR" dirty="0"/>
          </a:p>
          <a:p>
            <a:r>
              <a:rPr lang="tr-TR" dirty="0" err="1"/>
              <a:t>Income</a:t>
            </a:r>
            <a:r>
              <a:rPr lang="tr-TR" dirty="0"/>
              <a:t> Distribution</a:t>
            </a:r>
          </a:p>
          <a:p>
            <a:r>
              <a:rPr lang="tr-TR" dirty="0" err="1"/>
              <a:t>Education</a:t>
            </a:r>
            <a:r>
              <a:rPr lang="tr-TR" dirty="0"/>
              <a:t> </a:t>
            </a:r>
            <a:r>
              <a:rPr lang="tr-TR" dirty="0" err="1"/>
              <a:t>Levels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48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CC239C-7A7B-DDF4-3D63-7DA1E57D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152400"/>
            <a:ext cx="9058275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Dataset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F616272-8771-B28B-7C1C-70D596D9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398"/>
            <a:ext cx="4671905" cy="4384677"/>
          </a:xfrm>
        </p:spPr>
        <p:txBody>
          <a:bodyPr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age</a:t>
            </a:r>
            <a:r>
              <a:rPr lang="en-US" sz="1000" dirty="0">
                <a:solidFill>
                  <a:schemeClr val="tx1"/>
                </a:solidFill>
              </a:rPr>
              <a:t>: the age of an individual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Integer greater than 0</a:t>
            </a:r>
            <a:r>
              <a:rPr lang="tr-TR" sz="1000" dirty="0">
                <a:solidFill>
                  <a:schemeClr val="tx1"/>
                </a:solidFill>
              </a:rPr>
              <a:t>. </a:t>
            </a:r>
            <a:r>
              <a:rPr lang="en-US" sz="1000" dirty="0">
                <a:solidFill>
                  <a:schemeClr val="tx1"/>
                </a:solidFill>
              </a:rPr>
              <a:t>continuous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workclass</a:t>
            </a:r>
            <a:r>
              <a:rPr lang="en-US" sz="1000" dirty="0">
                <a:solidFill>
                  <a:schemeClr val="tx1"/>
                </a:solidFill>
              </a:rPr>
              <a:t>: a general term to represent the employment status of an individual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Private, Self-emp-not-</a:t>
            </a:r>
            <a:r>
              <a:rPr lang="en-US" sz="1000" dirty="0" err="1">
                <a:solidFill>
                  <a:schemeClr val="tx1"/>
                </a:solidFill>
              </a:rPr>
              <a:t>inc</a:t>
            </a:r>
            <a:r>
              <a:rPr lang="en-US" sz="1000" dirty="0">
                <a:solidFill>
                  <a:schemeClr val="tx1"/>
                </a:solidFill>
              </a:rPr>
              <a:t>, Self-emp-</a:t>
            </a:r>
            <a:r>
              <a:rPr lang="en-US" sz="1000" dirty="0" err="1">
                <a:solidFill>
                  <a:schemeClr val="tx1"/>
                </a:solidFill>
              </a:rPr>
              <a:t>inc</a:t>
            </a:r>
            <a:r>
              <a:rPr lang="en-US" sz="1000" dirty="0">
                <a:solidFill>
                  <a:schemeClr val="tx1"/>
                </a:solidFill>
              </a:rPr>
              <a:t>, Federal-gov, Local-gov,</a:t>
            </a:r>
            <a:endParaRPr lang="tr-TR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State-gov, Without-pay, Never-worked.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education: </a:t>
            </a:r>
            <a:r>
              <a:rPr lang="en-US" sz="1000" dirty="0">
                <a:solidFill>
                  <a:schemeClr val="tx1"/>
                </a:solidFill>
              </a:rPr>
              <a:t>the highest level of education achieved by an individual.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Bachelors, Some-college, 11th, HS-grad, Prof-school, Assoc-</a:t>
            </a:r>
            <a:r>
              <a:rPr lang="en-US" sz="1000" dirty="0" err="1">
                <a:solidFill>
                  <a:schemeClr val="tx1"/>
                </a:solidFill>
              </a:rPr>
              <a:t>acdm</a:t>
            </a:r>
            <a:r>
              <a:rPr lang="en-US" sz="1000" dirty="0">
                <a:solidFill>
                  <a:schemeClr val="tx1"/>
                </a:solidFill>
              </a:rPr>
              <a:t>, Assoc-</a:t>
            </a:r>
            <a:r>
              <a:rPr lang="en-US" sz="1000" dirty="0" err="1">
                <a:solidFill>
                  <a:schemeClr val="tx1"/>
                </a:solidFill>
              </a:rPr>
              <a:t>voc</a:t>
            </a:r>
            <a:r>
              <a:rPr lang="en-US" sz="1000" dirty="0">
                <a:solidFill>
                  <a:schemeClr val="tx1"/>
                </a:solidFill>
              </a:rPr>
              <a:t>, 9th, 7th-8th, 12th, Masters, 1st-4th, 10th, Doctorate, 5th-6th, Preschool.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education-num</a:t>
            </a:r>
            <a:r>
              <a:rPr lang="en-US" sz="1000" dirty="0">
                <a:solidFill>
                  <a:schemeClr val="tx1"/>
                </a:solidFill>
              </a:rPr>
              <a:t>: the highest level of education achieved in numerical form.</a:t>
            </a:r>
            <a:r>
              <a:rPr lang="tr-TR" sz="1000" dirty="0">
                <a:solidFill>
                  <a:schemeClr val="tx1"/>
                </a:solidFill>
              </a:rPr>
              <a:t> (</a:t>
            </a:r>
            <a:r>
              <a:rPr lang="en-US" sz="1000" dirty="0">
                <a:solidFill>
                  <a:schemeClr val="tx1"/>
                </a:solidFill>
              </a:rPr>
              <a:t>continuous</a:t>
            </a:r>
            <a:r>
              <a:rPr lang="tr-T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marital-status: </a:t>
            </a:r>
            <a:r>
              <a:rPr lang="en-US" sz="1000" dirty="0">
                <a:solidFill>
                  <a:schemeClr val="tx1"/>
                </a:solidFill>
              </a:rPr>
              <a:t>marital status of an individual. </a:t>
            </a:r>
            <a:r>
              <a:rPr lang="en-US" sz="1000" dirty="0" err="1">
                <a:solidFill>
                  <a:schemeClr val="tx1"/>
                </a:solidFill>
              </a:rPr>
              <a:t>Married­civ­spouse</a:t>
            </a:r>
            <a:r>
              <a:rPr lang="en-US" sz="1000" dirty="0">
                <a:solidFill>
                  <a:schemeClr val="tx1"/>
                </a:solidFill>
              </a:rPr>
              <a:t> corresponds to a</a:t>
            </a:r>
            <a:r>
              <a:rPr lang="tr-TR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civilian spouse while </a:t>
            </a:r>
            <a:r>
              <a:rPr lang="en-US" sz="1000" dirty="0" err="1">
                <a:solidFill>
                  <a:schemeClr val="tx1"/>
                </a:solidFill>
              </a:rPr>
              <a:t>Married­AF­spouse</a:t>
            </a:r>
            <a:r>
              <a:rPr lang="en-US" sz="1000" dirty="0">
                <a:solidFill>
                  <a:schemeClr val="tx1"/>
                </a:solidFill>
              </a:rPr>
              <a:t> is a spouse in the Armed Forces.</a:t>
            </a:r>
          </a:p>
          <a:p>
            <a:pPr marL="0" indent="0" algn="just">
              <a:buNone/>
            </a:pPr>
            <a:r>
              <a:rPr lang="en-US" sz="1000" dirty="0">
                <a:solidFill>
                  <a:schemeClr val="tx1"/>
                </a:solidFill>
              </a:rPr>
              <a:t>Married-civ-spouse, Divorced, Never-married, Separated, Widowed, Married-spouse-absent, Married-AF-spouse.</a:t>
            </a:r>
            <a:endParaRPr lang="tr-T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sex: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the biological sex of the individual.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Female, Male.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İçerik Yer Tutucusu 6">
            <a:extLst>
              <a:ext uri="{FF2B5EF4-FFF2-40B4-BE49-F238E27FC236}">
                <a16:creationId xmlns:a16="http://schemas.microsoft.com/office/drawing/2014/main" id="{AB7C6876-02DA-B2B1-7141-29B0D58EDF98}"/>
              </a:ext>
            </a:extLst>
          </p:cNvPr>
          <p:cNvSpPr txBox="1">
            <a:spLocks/>
          </p:cNvSpPr>
          <p:nvPr/>
        </p:nvSpPr>
        <p:spPr>
          <a:xfrm>
            <a:off x="6096000" y="1813588"/>
            <a:ext cx="5418664" cy="4587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occupation: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the general type of occupation of an individual.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Tech-support, Craft-repair, Other-service, Sales, Exec-managerial, Prof-specialty, Handlers-cleaners,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Machine-op-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inspct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, Adm-clerical, Farming-fishing, Transport-moving, Priv-house-serv, Protective-serv, Armed-Forces.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relationship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represents what this individual is relative to others.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Wife, Own-child, Husband, Not-in-family, Other-relative, Unmarried.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race: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descriptions of an individual’s race.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White, Asian-Pac-Islander, Amer-Indian-Eskimo, Other, Black.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capital-gain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capital gains for an individual.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capital-loss: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capital loss for an individual.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hours-per-week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the hours an individual has reported to work per week.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(c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native-country: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country of origin for an individual.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United-States, Cambodia, England, Puerto-Rico, Canada, Germany, Outlying-US(Guam-USVI-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etc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Trinadad&amp;Tobago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, Peru, Hong,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Holand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-Netherlands.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income: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whether an individual makes more than $50,000 annually.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&lt;=50K, &gt;50K.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EEF631FE-5DA4-196E-B4A2-65816648E82E}"/>
              </a:ext>
            </a:extLst>
          </p:cNvPr>
          <p:cNvSpPr txBox="1"/>
          <p:nvPr/>
        </p:nvSpPr>
        <p:spPr>
          <a:xfrm>
            <a:off x="1059180" y="807720"/>
            <a:ext cx="100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Dua, D. and Graff, C. (2019). UCI Machine Learning Repository [http://archive.ics.uci.edu/ml]. Irvine, CA: University of California, School of Information and Computer Science</a:t>
            </a:r>
            <a:endParaRPr lang="tr-TR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486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31A0E-A6CA-FEC1-9AFB-3942EC68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Goal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21252-9A89-AA97-905F-B5D1C163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goal</a:t>
            </a:r>
            <a:r>
              <a:rPr lang="tr-TR" sz="2400" dirty="0"/>
              <a:t> of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is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predict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an </a:t>
            </a:r>
            <a:r>
              <a:rPr lang="tr-TR" sz="2400" dirty="0" err="1"/>
              <a:t>individual</a:t>
            </a:r>
            <a:r>
              <a:rPr lang="tr-TR" sz="2400" dirty="0"/>
              <a:t> </a:t>
            </a:r>
            <a:r>
              <a:rPr lang="tr-TR" sz="2400" dirty="0" err="1"/>
              <a:t>makes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$50.000 a </a:t>
            </a:r>
            <a:r>
              <a:rPr lang="tr-TR" sz="2400" dirty="0" err="1"/>
              <a:t>year</a:t>
            </a:r>
            <a:r>
              <a:rPr lang="tr-TR" sz="2400" dirty="0"/>
              <a:t> </a:t>
            </a:r>
            <a:r>
              <a:rPr lang="tr-TR" sz="2400" dirty="0" err="1"/>
              <a:t>according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en-US" sz="2400" b="0" i="0" dirty="0">
                <a:effectLst/>
              </a:rPr>
              <a:t>data collected from the 1994 U.S. Census</a:t>
            </a:r>
            <a:r>
              <a:rPr lang="tr-TR" sz="2400" b="0" i="0" dirty="0">
                <a:effectLst/>
              </a:rPr>
              <a:t>.</a:t>
            </a:r>
          </a:p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implementation</a:t>
            </a:r>
            <a:r>
              <a:rPr lang="tr-TR" sz="2400" dirty="0"/>
              <a:t> </a:t>
            </a:r>
            <a:r>
              <a:rPr lang="tr-TR" sz="2400" dirty="0" err="1"/>
              <a:t>aims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construct</a:t>
            </a:r>
            <a:r>
              <a:rPr lang="tr-TR" sz="2400" dirty="0"/>
              <a:t> a model </a:t>
            </a:r>
            <a:r>
              <a:rPr lang="tr-TR" sz="2400" dirty="0" err="1"/>
              <a:t>for</a:t>
            </a:r>
            <a:r>
              <a:rPr lang="tr-TR" sz="2400" dirty="0"/>
              <a:t> an </a:t>
            </a:r>
            <a:r>
              <a:rPr lang="tr-TR" sz="2400" dirty="0" err="1"/>
              <a:t>accurate</a:t>
            </a:r>
            <a:r>
              <a:rPr lang="tr-TR" sz="2400" dirty="0"/>
              <a:t> </a:t>
            </a:r>
            <a:r>
              <a:rPr lang="tr-TR" sz="2400" dirty="0" err="1"/>
              <a:t>prediction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</a:t>
            </a:r>
            <a:r>
              <a:rPr lang="tr-TR" sz="2400" dirty="0"/>
              <a:t> </a:t>
            </a:r>
            <a:r>
              <a:rPr lang="tr-TR" sz="2400" dirty="0" err="1"/>
              <a:t>could</a:t>
            </a:r>
            <a:r>
              <a:rPr lang="tr-TR" sz="2400" dirty="0"/>
              <a:t> be </a:t>
            </a:r>
            <a:r>
              <a:rPr lang="tr-TR" sz="2400" dirty="0" err="1"/>
              <a:t>beneficial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donations</a:t>
            </a:r>
            <a:r>
              <a:rPr lang="tr-TR" sz="2400" dirty="0"/>
              <a:t> in a </a:t>
            </a:r>
            <a:r>
              <a:rPr lang="tr-TR" sz="2400" dirty="0" err="1"/>
              <a:t>non-profit</a:t>
            </a:r>
            <a:r>
              <a:rPr lang="tr-TR" sz="2400" dirty="0"/>
              <a:t> </a:t>
            </a:r>
            <a:r>
              <a:rPr lang="tr-TR" sz="2400" dirty="0" err="1"/>
              <a:t>setting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85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216E7F8-312F-020C-F5E4-BAF5735C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The number of people with income less than or equal to 50K is higher than the number of people with income more than 50K.</a:t>
            </a:r>
            <a:endParaRPr lang="en-US" sz="23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F312C43-B4B2-9C30-FDCA-352D6B4C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7284712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86A4F61-DD2E-17E6-EF56-46ACDDA0E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09" y="510715"/>
            <a:ext cx="5774612" cy="58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576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Sarı Turuncu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1047</Words>
  <Application>Microsoft Office PowerPoint</Application>
  <PresentationFormat>Geniş ekran</PresentationFormat>
  <Paragraphs>87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Chivo</vt:lpstr>
      <vt:lpstr>Consolas</vt:lpstr>
      <vt:lpstr>Trebuchet MS</vt:lpstr>
      <vt:lpstr>Wingdings 3</vt:lpstr>
      <vt:lpstr>Yüzeyler</vt:lpstr>
      <vt:lpstr>Finding Donors </vt:lpstr>
      <vt:lpstr>MIT License </vt:lpstr>
      <vt:lpstr>PowerPoint Sunusu</vt:lpstr>
      <vt:lpstr>1-) Loading the necessary libraries</vt:lpstr>
      <vt:lpstr>2-) Project &amp; Data Exploration  </vt:lpstr>
      <vt:lpstr>Dataset</vt:lpstr>
      <vt:lpstr>Project Goal</vt:lpstr>
      <vt:lpstr>The number of people with income less than or equal to 50K is higher than the number of people with income more than 50K.</vt:lpstr>
      <vt:lpstr>PowerPoint Sunusu</vt:lpstr>
      <vt:lpstr>3-) Data Preparation </vt:lpstr>
      <vt:lpstr>PowerPoint Sunusu</vt:lpstr>
      <vt:lpstr>4-) Data Preprocessing </vt:lpstr>
      <vt:lpstr>5-) Shuffle and Split Data  </vt:lpstr>
      <vt:lpstr>6-) Evaluating Model Performance </vt:lpstr>
      <vt:lpstr>PowerPoint Sunusu</vt:lpstr>
      <vt:lpstr>PowerPoint Sunusu</vt:lpstr>
      <vt:lpstr>7-) Model Tuning</vt:lpstr>
      <vt:lpstr>8-) Feature Importance </vt:lpstr>
      <vt:lpstr>9-) Feature Selection </vt:lpstr>
      <vt:lpstr>10-)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Fındıng donors </dc:title>
  <dc:creator>Başak Dilara Çevik</dc:creator>
  <cp:lastModifiedBy>Başak Dilara Çevik</cp:lastModifiedBy>
  <cp:revision>70</cp:revision>
  <dcterms:created xsi:type="dcterms:W3CDTF">2023-02-21T12:23:28Z</dcterms:created>
  <dcterms:modified xsi:type="dcterms:W3CDTF">2023-02-21T21:09:01Z</dcterms:modified>
</cp:coreProperties>
</file>