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59" r:id="rId4"/>
    <p:sldId id="267" r:id="rId5"/>
    <p:sldId id="264" r:id="rId6"/>
    <p:sldId id="262" r:id="rId7"/>
    <p:sldId id="263" r:id="rId8"/>
    <p:sldId id="265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B26F8-D20F-4B18-B554-62D204E2BDC3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72352-83D1-4205-B4CF-E1147C43053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0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3DBF1-228B-4548-E38E-AAA643B56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47EA5B-1B6A-63F1-47EF-B26E825A7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193758-FAA0-8824-5544-616C21B8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5A31E9-0DE6-3DDE-016C-9A422AEC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37815-5862-133F-4232-9ECAD3D6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17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9FD46-413C-57C1-1228-EAB04F28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C2DB05-7D90-E779-EFF9-AB3B3D3C7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46CA88-6326-384B-626B-D8802508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1BB823-1D19-8E0E-D901-DC8600FC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74A02-C881-E6D2-B4A0-473D9804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96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FEB52E-C552-7F7B-E216-B08E5557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A7C85-49BC-6278-BDE4-14E015300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E4E4A1-A7DC-05D1-2DB6-2D3615B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7F2C9-0DCD-BA00-A5FD-9F8CD11F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500CA-6DA8-22C3-D727-5BCDF610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00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F4A69-F675-D053-64D5-04222282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D20B75-20CA-4950-D46C-0E9A1EAC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3B4F2-4EDD-0AA8-C212-1D406DF0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76FDA-76EB-4F60-DDEE-54C8C992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CB8182-0D68-FF00-656B-78D5637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25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CEB01-087C-E8D8-FBD8-2E996F65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68D6E9-6F77-294B-3DD1-E4175D699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EECDB-F927-40BD-1794-42917AC7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61BDDE-0E4D-2AD5-F174-BDA9718A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83607-930F-BF7D-122D-9129AFF5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639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D07C1-2743-8573-9FC5-7933C15E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EB01E-A45D-9E81-DD0D-C027A4945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1DCEE8-34D4-DC34-B352-B1D234CA6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16427-A8FE-9FFB-B336-94D4AA33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266B98-2940-474E-1F61-A116B7C5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D3326B-9DD0-0D7C-19B9-DA843829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10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C20E1-A2F5-9A27-CFC2-1FB8F0D9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7DDDDC-A57A-1945-28D1-7701D1EA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BDA8D2-531E-AE88-72AB-9A27AFB9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40E90B-836B-2237-ABE7-BC0ADFB55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819A67-1215-0693-C262-CD7C6043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979CB6-1B13-5CD3-4107-2812A94C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6C6727-1C6E-9388-3DC1-BEFA8506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825244-29B8-BCFC-C98D-6639EEDE6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1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E2CC2-770E-5D40-1E9B-342A054D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62771D-EB4B-48BB-0264-DC0EA21C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7DFB4-EE66-45D2-4A6F-BCCCDDA4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0AEDA7-E4BF-0780-DA93-16444C78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350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0A1C27-B2F0-FF9D-B5A6-78A8AB85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082FE1-B453-34B8-1605-9C38D262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D785E1-EBE4-9E36-8114-F44A7E31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80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85D20-D341-613B-5F00-DB0DC037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14709-8F87-54DC-E592-3DD1DF79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B324A-D2E3-B2B0-C8E7-B7AF312DC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2BC4F-0558-3B17-94A2-E3CD6AE6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62B39-F907-27DB-92EE-DCA332AD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EF01D0-ADD5-3E54-64D7-3725F7B1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389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C518B-2926-749C-BF45-E1DB4E84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1A199F-5EB0-C801-757E-1529C9C5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772F89-592E-FF23-5B5E-E60C83675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DE81B9-BF7B-AE7C-DE13-ABC8E933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285D3F-C7C8-1CF4-9DBC-81FF0CB5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AF28C5-9B9F-8052-309A-E46B1299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690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B5E09AA-5C88-F1BF-D937-505CE580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2B769-90FB-DE92-470D-7CB017E48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10276-64D2-2882-4671-A5E02BD1D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EF86-9B72-4F50-ADCA-C8A87554C65A}" type="datetimeFigureOut">
              <a:rPr lang="fr-CH" smtClean="0"/>
              <a:t>19.05.2024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5105A-FF87-3D81-3C97-77C7D68F6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CAD39-4BAC-3C4F-569E-8CDA8B494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ACF2-BF62-4808-A16D-1E491352D1D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409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CC4EBAF0-9DD5-9BB4-C29B-94AE1123748D}"/>
              </a:ext>
            </a:extLst>
          </p:cNvPr>
          <p:cNvGrpSpPr/>
          <p:nvPr/>
        </p:nvGrpSpPr>
        <p:grpSpPr>
          <a:xfrm>
            <a:off x="4906468" y="-1435621"/>
            <a:ext cx="7944787" cy="8985341"/>
            <a:chOff x="4616972" y="-1296650"/>
            <a:chExt cx="7944787" cy="8985341"/>
          </a:xfrm>
          <a:blipFill>
            <a:blip r:embed="rId2"/>
            <a:stretch>
              <a:fillRect/>
            </a:stretch>
          </a:blipFill>
        </p:grpSpPr>
        <p:sp>
          <p:nvSpPr>
            <p:cNvPr id="4" name="Hexagone 3">
              <a:extLst>
                <a:ext uri="{FF2B5EF4-FFF2-40B4-BE49-F238E27FC236}">
                  <a16:creationId xmlns:a16="http://schemas.microsoft.com/office/drawing/2014/main" id="{E3177253-94C6-45CC-09C7-A0C8AE5051BA}"/>
                </a:ext>
              </a:extLst>
            </p:cNvPr>
            <p:cNvSpPr/>
            <p:nvPr/>
          </p:nvSpPr>
          <p:spPr>
            <a:xfrm>
              <a:off x="11302585" y="5810868"/>
              <a:ext cx="1259174" cy="17763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5" name="Hexagone 4">
              <a:extLst>
                <a:ext uri="{FF2B5EF4-FFF2-40B4-BE49-F238E27FC236}">
                  <a16:creationId xmlns:a16="http://schemas.microsoft.com/office/drawing/2014/main" id="{7698E09E-A3AC-6ECE-82F2-738DE5AB54A6}"/>
                </a:ext>
              </a:extLst>
            </p:cNvPr>
            <p:cNvSpPr/>
            <p:nvPr/>
          </p:nvSpPr>
          <p:spPr>
            <a:xfrm>
              <a:off x="11227634" y="3152931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58BED6AE-41D2-E9B8-C6D1-FEF852EF814E}"/>
                </a:ext>
              </a:extLst>
            </p:cNvPr>
            <p:cNvSpPr/>
            <p:nvPr/>
          </p:nvSpPr>
          <p:spPr>
            <a:xfrm>
              <a:off x="11227634" y="4407108"/>
              <a:ext cx="1259174" cy="1359882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Hexagone 6">
              <a:extLst>
                <a:ext uri="{FF2B5EF4-FFF2-40B4-BE49-F238E27FC236}">
                  <a16:creationId xmlns:a16="http://schemas.microsoft.com/office/drawing/2014/main" id="{12654A94-EF98-C657-9638-10563E9147CA}"/>
                </a:ext>
              </a:extLst>
            </p:cNvPr>
            <p:cNvSpPr/>
            <p:nvPr/>
          </p:nvSpPr>
          <p:spPr>
            <a:xfrm>
              <a:off x="11227634" y="1892508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8" name="Hexagone 7">
              <a:extLst>
                <a:ext uri="{FF2B5EF4-FFF2-40B4-BE49-F238E27FC236}">
                  <a16:creationId xmlns:a16="http://schemas.microsoft.com/office/drawing/2014/main" id="{509FA787-CD58-CFE7-A15C-257233F53A68}"/>
                </a:ext>
              </a:extLst>
            </p:cNvPr>
            <p:cNvSpPr/>
            <p:nvPr/>
          </p:nvSpPr>
          <p:spPr>
            <a:xfrm>
              <a:off x="11227634" y="632085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9" name="Hexagone 8">
              <a:extLst>
                <a:ext uri="{FF2B5EF4-FFF2-40B4-BE49-F238E27FC236}">
                  <a16:creationId xmlns:a16="http://schemas.microsoft.com/office/drawing/2014/main" id="{8453583A-3113-74FD-739A-02687E592AE2}"/>
                </a:ext>
              </a:extLst>
            </p:cNvPr>
            <p:cNvSpPr/>
            <p:nvPr/>
          </p:nvSpPr>
          <p:spPr>
            <a:xfrm>
              <a:off x="11227634" y="-628338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10" name="Hexagone 9">
              <a:extLst>
                <a:ext uri="{FF2B5EF4-FFF2-40B4-BE49-F238E27FC236}">
                  <a16:creationId xmlns:a16="http://schemas.microsoft.com/office/drawing/2014/main" id="{E2CA5B01-5027-5640-1B15-50C2E287858B}"/>
                </a:ext>
              </a:extLst>
            </p:cNvPr>
            <p:cNvSpPr/>
            <p:nvPr/>
          </p:nvSpPr>
          <p:spPr>
            <a:xfrm>
              <a:off x="10118362" y="6265888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Hexagone 10">
              <a:extLst>
                <a:ext uri="{FF2B5EF4-FFF2-40B4-BE49-F238E27FC236}">
                  <a16:creationId xmlns:a16="http://schemas.microsoft.com/office/drawing/2014/main" id="{5D8046CD-95C8-C9C5-9D94-238FDFE96560}"/>
                </a:ext>
              </a:extLst>
            </p:cNvPr>
            <p:cNvSpPr/>
            <p:nvPr/>
          </p:nvSpPr>
          <p:spPr>
            <a:xfrm>
              <a:off x="10118362" y="5005465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Hexagone 11">
              <a:extLst>
                <a:ext uri="{FF2B5EF4-FFF2-40B4-BE49-F238E27FC236}">
                  <a16:creationId xmlns:a16="http://schemas.microsoft.com/office/drawing/2014/main" id="{7E77EB01-5F24-BCB9-C6D5-BCADB8B07383}"/>
                </a:ext>
              </a:extLst>
            </p:cNvPr>
            <p:cNvSpPr/>
            <p:nvPr/>
          </p:nvSpPr>
          <p:spPr>
            <a:xfrm>
              <a:off x="10118362" y="3745042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Hexagone 12">
              <a:extLst>
                <a:ext uri="{FF2B5EF4-FFF2-40B4-BE49-F238E27FC236}">
                  <a16:creationId xmlns:a16="http://schemas.microsoft.com/office/drawing/2014/main" id="{56EF356C-DB8B-53A9-C4BD-D53D362D5DDE}"/>
                </a:ext>
              </a:extLst>
            </p:cNvPr>
            <p:cNvSpPr/>
            <p:nvPr/>
          </p:nvSpPr>
          <p:spPr>
            <a:xfrm>
              <a:off x="10118362" y="2484619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Hexagone 13">
              <a:extLst>
                <a:ext uri="{FF2B5EF4-FFF2-40B4-BE49-F238E27FC236}">
                  <a16:creationId xmlns:a16="http://schemas.microsoft.com/office/drawing/2014/main" id="{7E42CD9D-B392-739B-0AC6-F7CF222F8C6C}"/>
                </a:ext>
              </a:extLst>
            </p:cNvPr>
            <p:cNvSpPr/>
            <p:nvPr/>
          </p:nvSpPr>
          <p:spPr>
            <a:xfrm>
              <a:off x="10118362" y="1224196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5" name="Hexagone 14">
              <a:extLst>
                <a:ext uri="{FF2B5EF4-FFF2-40B4-BE49-F238E27FC236}">
                  <a16:creationId xmlns:a16="http://schemas.microsoft.com/office/drawing/2014/main" id="{33F497E7-D4F5-10C1-ECC1-94A80E058BBE}"/>
                </a:ext>
              </a:extLst>
            </p:cNvPr>
            <p:cNvSpPr/>
            <p:nvPr/>
          </p:nvSpPr>
          <p:spPr>
            <a:xfrm>
              <a:off x="10118362" y="-36227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6" name="Hexagone 15">
              <a:extLst>
                <a:ext uri="{FF2B5EF4-FFF2-40B4-BE49-F238E27FC236}">
                  <a16:creationId xmlns:a16="http://schemas.microsoft.com/office/drawing/2014/main" id="{EA7B4510-8C4C-061B-C1C5-7A66BFFD0D33}"/>
                </a:ext>
              </a:extLst>
            </p:cNvPr>
            <p:cNvSpPr/>
            <p:nvPr/>
          </p:nvSpPr>
          <p:spPr>
            <a:xfrm>
              <a:off x="10118362" y="-1296650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Hexagone 16">
              <a:extLst>
                <a:ext uri="{FF2B5EF4-FFF2-40B4-BE49-F238E27FC236}">
                  <a16:creationId xmlns:a16="http://schemas.microsoft.com/office/drawing/2014/main" id="{A6B96795-5A0C-FC4E-9969-101E13B4415B}"/>
                </a:ext>
              </a:extLst>
            </p:cNvPr>
            <p:cNvSpPr/>
            <p:nvPr/>
          </p:nvSpPr>
          <p:spPr>
            <a:xfrm>
              <a:off x="9009090" y="5673777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8" name="Hexagone 17">
              <a:extLst>
                <a:ext uri="{FF2B5EF4-FFF2-40B4-BE49-F238E27FC236}">
                  <a16:creationId xmlns:a16="http://schemas.microsoft.com/office/drawing/2014/main" id="{BD6952B8-CD5B-23DD-2833-C3A3206DE912}"/>
                </a:ext>
              </a:extLst>
            </p:cNvPr>
            <p:cNvSpPr/>
            <p:nvPr/>
          </p:nvSpPr>
          <p:spPr>
            <a:xfrm>
              <a:off x="9009090" y="4413354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Hexagone 18">
              <a:extLst>
                <a:ext uri="{FF2B5EF4-FFF2-40B4-BE49-F238E27FC236}">
                  <a16:creationId xmlns:a16="http://schemas.microsoft.com/office/drawing/2014/main" id="{10F7EB24-1F8C-C9AA-F97E-13A98171CAA2}"/>
                </a:ext>
              </a:extLst>
            </p:cNvPr>
            <p:cNvSpPr/>
            <p:nvPr/>
          </p:nvSpPr>
          <p:spPr>
            <a:xfrm>
              <a:off x="8994101" y="3152931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Hexagone 19">
              <a:extLst>
                <a:ext uri="{FF2B5EF4-FFF2-40B4-BE49-F238E27FC236}">
                  <a16:creationId xmlns:a16="http://schemas.microsoft.com/office/drawing/2014/main" id="{59403A3F-EEF3-F61B-9718-F086213A3A6F}"/>
                </a:ext>
              </a:extLst>
            </p:cNvPr>
            <p:cNvSpPr/>
            <p:nvPr/>
          </p:nvSpPr>
          <p:spPr>
            <a:xfrm>
              <a:off x="8979112" y="1892508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1" name="Hexagone 20">
              <a:extLst>
                <a:ext uri="{FF2B5EF4-FFF2-40B4-BE49-F238E27FC236}">
                  <a16:creationId xmlns:a16="http://schemas.microsoft.com/office/drawing/2014/main" id="{AF6FB543-D4D2-13E7-A3E8-C0FBEC7C5ABF}"/>
                </a:ext>
              </a:extLst>
            </p:cNvPr>
            <p:cNvSpPr/>
            <p:nvPr/>
          </p:nvSpPr>
          <p:spPr>
            <a:xfrm>
              <a:off x="8979112" y="635832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2" name="Hexagone 21">
              <a:extLst>
                <a:ext uri="{FF2B5EF4-FFF2-40B4-BE49-F238E27FC236}">
                  <a16:creationId xmlns:a16="http://schemas.microsoft.com/office/drawing/2014/main" id="{8A9B22FB-B08B-336D-F01A-D36D5F6CF804}"/>
                </a:ext>
              </a:extLst>
            </p:cNvPr>
            <p:cNvSpPr/>
            <p:nvPr/>
          </p:nvSpPr>
          <p:spPr>
            <a:xfrm>
              <a:off x="8994101" y="-632086"/>
              <a:ext cx="1259174" cy="118422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3" name="Hexagone 22">
              <a:extLst>
                <a:ext uri="{FF2B5EF4-FFF2-40B4-BE49-F238E27FC236}">
                  <a16:creationId xmlns:a16="http://schemas.microsoft.com/office/drawing/2014/main" id="{230E586D-4312-D353-C3AE-FCBB5FA209FA}"/>
                </a:ext>
              </a:extLst>
            </p:cNvPr>
            <p:cNvSpPr/>
            <p:nvPr/>
          </p:nvSpPr>
          <p:spPr>
            <a:xfrm>
              <a:off x="7899818" y="6265888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4" name="Hexagone 23">
              <a:extLst>
                <a:ext uri="{FF2B5EF4-FFF2-40B4-BE49-F238E27FC236}">
                  <a16:creationId xmlns:a16="http://schemas.microsoft.com/office/drawing/2014/main" id="{FE06F10E-2DC4-90E8-DCDB-4F9D6356D667}"/>
                </a:ext>
              </a:extLst>
            </p:cNvPr>
            <p:cNvSpPr/>
            <p:nvPr/>
          </p:nvSpPr>
          <p:spPr>
            <a:xfrm>
              <a:off x="7899818" y="5002342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Hexagone 24">
              <a:extLst>
                <a:ext uri="{FF2B5EF4-FFF2-40B4-BE49-F238E27FC236}">
                  <a16:creationId xmlns:a16="http://schemas.microsoft.com/office/drawing/2014/main" id="{0897121F-731C-59CF-F327-B7B94FD5868B}"/>
                </a:ext>
              </a:extLst>
            </p:cNvPr>
            <p:cNvSpPr/>
            <p:nvPr/>
          </p:nvSpPr>
          <p:spPr>
            <a:xfrm>
              <a:off x="7899818" y="3741919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Hexagone 25">
              <a:extLst>
                <a:ext uri="{FF2B5EF4-FFF2-40B4-BE49-F238E27FC236}">
                  <a16:creationId xmlns:a16="http://schemas.microsoft.com/office/drawing/2014/main" id="{1C80C3C9-CF8C-AF88-8530-0184F0538A2E}"/>
                </a:ext>
              </a:extLst>
            </p:cNvPr>
            <p:cNvSpPr/>
            <p:nvPr/>
          </p:nvSpPr>
          <p:spPr>
            <a:xfrm>
              <a:off x="7854849" y="2481496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7" name="Hexagone 26">
              <a:extLst>
                <a:ext uri="{FF2B5EF4-FFF2-40B4-BE49-F238E27FC236}">
                  <a16:creationId xmlns:a16="http://schemas.microsoft.com/office/drawing/2014/main" id="{96A8BDF4-95F6-4337-8554-8E78A062DD5C}"/>
                </a:ext>
              </a:extLst>
            </p:cNvPr>
            <p:cNvSpPr/>
            <p:nvPr/>
          </p:nvSpPr>
          <p:spPr>
            <a:xfrm>
              <a:off x="7839862" y="1227319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Hexagone 27">
              <a:extLst>
                <a:ext uri="{FF2B5EF4-FFF2-40B4-BE49-F238E27FC236}">
                  <a16:creationId xmlns:a16="http://schemas.microsoft.com/office/drawing/2014/main" id="{8A593DF7-0FDF-E12A-81C8-C7BE48F06314}"/>
                </a:ext>
              </a:extLst>
            </p:cNvPr>
            <p:cNvSpPr/>
            <p:nvPr/>
          </p:nvSpPr>
          <p:spPr>
            <a:xfrm>
              <a:off x="7854849" y="-35602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29" name="Hexagone 28">
              <a:extLst>
                <a:ext uri="{FF2B5EF4-FFF2-40B4-BE49-F238E27FC236}">
                  <a16:creationId xmlns:a16="http://schemas.microsoft.com/office/drawing/2014/main" id="{2CF48972-C13A-1778-15A5-ABF1B27DD7F3}"/>
                </a:ext>
              </a:extLst>
            </p:cNvPr>
            <p:cNvSpPr/>
            <p:nvPr/>
          </p:nvSpPr>
          <p:spPr>
            <a:xfrm>
              <a:off x="7899818" y="-1289780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Hexagone 29">
              <a:extLst>
                <a:ext uri="{FF2B5EF4-FFF2-40B4-BE49-F238E27FC236}">
                  <a16:creationId xmlns:a16="http://schemas.microsoft.com/office/drawing/2014/main" id="{A9C01C92-D03B-C93A-CA79-6AB05C5F527C}"/>
                </a:ext>
              </a:extLst>
            </p:cNvPr>
            <p:cNvSpPr/>
            <p:nvPr/>
          </p:nvSpPr>
          <p:spPr>
            <a:xfrm>
              <a:off x="6730587" y="5849908"/>
              <a:ext cx="1259174" cy="125291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1" name="Hexagone 30">
              <a:extLst>
                <a:ext uri="{FF2B5EF4-FFF2-40B4-BE49-F238E27FC236}">
                  <a16:creationId xmlns:a16="http://schemas.microsoft.com/office/drawing/2014/main" id="{1CAEC8B5-A04B-6095-E2DC-2BFACE51588C}"/>
                </a:ext>
              </a:extLst>
            </p:cNvPr>
            <p:cNvSpPr/>
            <p:nvPr/>
          </p:nvSpPr>
          <p:spPr>
            <a:xfrm>
              <a:off x="6790546" y="4537020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2" name="Hexagone 31">
              <a:extLst>
                <a:ext uri="{FF2B5EF4-FFF2-40B4-BE49-F238E27FC236}">
                  <a16:creationId xmlns:a16="http://schemas.microsoft.com/office/drawing/2014/main" id="{1B173C54-33BB-ADC9-5071-1E8235A7E1E7}"/>
                </a:ext>
              </a:extLst>
            </p:cNvPr>
            <p:cNvSpPr/>
            <p:nvPr/>
          </p:nvSpPr>
          <p:spPr>
            <a:xfrm>
              <a:off x="6745577" y="1968713"/>
              <a:ext cx="1259174" cy="118421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3" name="Hexagone 32">
              <a:extLst>
                <a:ext uri="{FF2B5EF4-FFF2-40B4-BE49-F238E27FC236}">
                  <a16:creationId xmlns:a16="http://schemas.microsoft.com/office/drawing/2014/main" id="{BF0E5617-35B6-9EB1-8C38-136C10816E23}"/>
                </a:ext>
              </a:extLst>
            </p:cNvPr>
            <p:cNvSpPr/>
            <p:nvPr/>
          </p:nvSpPr>
          <p:spPr>
            <a:xfrm>
              <a:off x="5696266" y="5215634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dirty="0"/>
            </a:p>
          </p:txBody>
        </p:sp>
        <p:sp>
          <p:nvSpPr>
            <p:cNvPr id="34" name="Hexagone 33">
              <a:extLst>
                <a:ext uri="{FF2B5EF4-FFF2-40B4-BE49-F238E27FC236}">
                  <a16:creationId xmlns:a16="http://schemas.microsoft.com/office/drawing/2014/main" id="{EC494D30-ABD3-AB8F-B0A7-34B6EACBA682}"/>
                </a:ext>
              </a:extLst>
            </p:cNvPr>
            <p:cNvSpPr/>
            <p:nvPr/>
          </p:nvSpPr>
          <p:spPr>
            <a:xfrm>
              <a:off x="5696266" y="3937410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Hexagone 34">
              <a:extLst>
                <a:ext uri="{FF2B5EF4-FFF2-40B4-BE49-F238E27FC236}">
                  <a16:creationId xmlns:a16="http://schemas.microsoft.com/office/drawing/2014/main" id="{0E184637-E74D-4294-1D4D-1D5A6524FABD}"/>
                </a:ext>
              </a:extLst>
            </p:cNvPr>
            <p:cNvSpPr/>
            <p:nvPr/>
          </p:nvSpPr>
          <p:spPr>
            <a:xfrm>
              <a:off x="4661945" y="5912357"/>
              <a:ext cx="1259174" cy="177633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6" name="Hexagone 35">
              <a:extLst>
                <a:ext uri="{FF2B5EF4-FFF2-40B4-BE49-F238E27FC236}">
                  <a16:creationId xmlns:a16="http://schemas.microsoft.com/office/drawing/2014/main" id="{3587CE9E-0DD8-3587-24CE-83E3B0D98981}"/>
                </a:ext>
              </a:extLst>
            </p:cNvPr>
            <p:cNvSpPr/>
            <p:nvPr/>
          </p:nvSpPr>
          <p:spPr>
            <a:xfrm>
              <a:off x="4661945" y="4576522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8" name="Hexagone 37">
              <a:extLst>
                <a:ext uri="{FF2B5EF4-FFF2-40B4-BE49-F238E27FC236}">
                  <a16:creationId xmlns:a16="http://schemas.microsoft.com/office/drawing/2014/main" id="{14EC9996-F5B5-2A07-C80B-CC38535F1492}"/>
                </a:ext>
              </a:extLst>
            </p:cNvPr>
            <p:cNvSpPr/>
            <p:nvPr/>
          </p:nvSpPr>
          <p:spPr>
            <a:xfrm>
              <a:off x="5696266" y="1321633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9" name="Hexagone 38">
              <a:extLst>
                <a:ext uri="{FF2B5EF4-FFF2-40B4-BE49-F238E27FC236}">
                  <a16:creationId xmlns:a16="http://schemas.microsoft.com/office/drawing/2014/main" id="{275EAADE-0887-598C-FEBF-3037E334551F}"/>
                </a:ext>
              </a:extLst>
            </p:cNvPr>
            <p:cNvSpPr/>
            <p:nvPr/>
          </p:nvSpPr>
          <p:spPr>
            <a:xfrm>
              <a:off x="6745580" y="666278"/>
              <a:ext cx="1259174" cy="1190468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0" name="Hexagone 39">
              <a:extLst>
                <a:ext uri="{FF2B5EF4-FFF2-40B4-BE49-F238E27FC236}">
                  <a16:creationId xmlns:a16="http://schemas.microsoft.com/office/drawing/2014/main" id="{372C825F-D29D-06D2-1025-AFD1B052DC5E}"/>
                </a:ext>
              </a:extLst>
            </p:cNvPr>
            <p:cNvSpPr/>
            <p:nvPr/>
          </p:nvSpPr>
          <p:spPr>
            <a:xfrm>
              <a:off x="6745577" y="3245063"/>
              <a:ext cx="1259174" cy="119046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Hexagone 40">
              <a:extLst>
                <a:ext uri="{FF2B5EF4-FFF2-40B4-BE49-F238E27FC236}">
                  <a16:creationId xmlns:a16="http://schemas.microsoft.com/office/drawing/2014/main" id="{12911158-C146-F253-8E53-023131E6A924}"/>
                </a:ext>
              </a:extLst>
            </p:cNvPr>
            <p:cNvSpPr/>
            <p:nvPr/>
          </p:nvSpPr>
          <p:spPr>
            <a:xfrm>
              <a:off x="5666283" y="2645453"/>
              <a:ext cx="1259174" cy="119046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2" name="Hexagone 41">
              <a:extLst>
                <a:ext uri="{FF2B5EF4-FFF2-40B4-BE49-F238E27FC236}">
                  <a16:creationId xmlns:a16="http://schemas.microsoft.com/office/drawing/2014/main" id="{0F7CC8BF-4474-0A29-22C3-67D9BD1A7801}"/>
                </a:ext>
              </a:extLst>
            </p:cNvPr>
            <p:cNvSpPr/>
            <p:nvPr/>
          </p:nvSpPr>
          <p:spPr>
            <a:xfrm>
              <a:off x="4661944" y="3313370"/>
              <a:ext cx="1259174" cy="119046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3" name="Hexagone 42">
              <a:extLst>
                <a:ext uri="{FF2B5EF4-FFF2-40B4-BE49-F238E27FC236}">
                  <a16:creationId xmlns:a16="http://schemas.microsoft.com/office/drawing/2014/main" id="{3860BA59-6F33-14F8-5758-DFFEAAA2C808}"/>
                </a:ext>
              </a:extLst>
            </p:cNvPr>
            <p:cNvSpPr/>
            <p:nvPr/>
          </p:nvSpPr>
          <p:spPr>
            <a:xfrm>
              <a:off x="4616972" y="2018357"/>
              <a:ext cx="1259174" cy="1190467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5" name="Hexagone 44">
              <a:extLst>
                <a:ext uri="{FF2B5EF4-FFF2-40B4-BE49-F238E27FC236}">
                  <a16:creationId xmlns:a16="http://schemas.microsoft.com/office/drawing/2014/main" id="{9ED6ACDF-80C3-BF1F-3077-77F2D8E3B5CF}"/>
                </a:ext>
              </a:extLst>
            </p:cNvPr>
            <p:cNvSpPr/>
            <p:nvPr/>
          </p:nvSpPr>
          <p:spPr>
            <a:xfrm>
              <a:off x="5606330" y="-104966"/>
              <a:ext cx="1404393" cy="1314205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FD8F244A-0288-8C70-BC19-A63F4C678016}"/>
              </a:ext>
            </a:extLst>
          </p:cNvPr>
          <p:cNvSpPr txBox="1"/>
          <p:nvPr/>
        </p:nvSpPr>
        <p:spPr>
          <a:xfrm>
            <a:off x="58754" y="-40472"/>
            <a:ext cx="4892686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7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Gestion</a:t>
            </a:r>
          </a:p>
          <a:p>
            <a:r>
              <a:rPr lang="fr-CH" sz="7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Cabinet</a:t>
            </a:r>
          </a:p>
          <a:p>
            <a:r>
              <a:rPr lang="fr-CH" sz="7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médical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C6B6A-3CC0-35D0-AE1E-6A8D930D2539}"/>
              </a:ext>
            </a:extLst>
          </p:cNvPr>
          <p:cNvSpPr txBox="1"/>
          <p:nvPr/>
        </p:nvSpPr>
        <p:spPr>
          <a:xfrm>
            <a:off x="103318" y="3415571"/>
            <a:ext cx="47132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latin typeface="Gill Sans Ultra Bold" panose="020B0A02020104020203" pitchFamily="34" charset="0"/>
              </a:rPr>
              <a:t>Présentation  d'une application Java conçue pour la gestion d'un cabinet médical. Cette application a été développée pour simplifier la gestion des dossiers patients, la planification des rendez-vous et le suivi des consultations médicales. Offrant ainsi une solution pratique et efficace pour les professionnels de la santé .</a:t>
            </a:r>
          </a:p>
          <a:p>
            <a:endParaRPr lang="fr-CH" dirty="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0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49" y="6029727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5682772" y="6029727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D34024-7082-DEB0-A479-57698E58B2D4}"/>
              </a:ext>
            </a:extLst>
          </p:cNvPr>
          <p:cNvSpPr txBox="1"/>
          <p:nvPr/>
        </p:nvSpPr>
        <p:spPr>
          <a:xfrm>
            <a:off x="5448300" y="332973"/>
            <a:ext cx="6591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endParaRPr lang="fr-CH" sz="25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A41044-EB03-40C2-D424-251FD6C2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2" y="332973"/>
            <a:ext cx="5838764" cy="56270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5E8D10-2A8D-433F-B636-4024DDDC8FE7}"/>
              </a:ext>
            </a:extLst>
          </p:cNvPr>
          <p:cNvSpPr txBox="1"/>
          <p:nvPr/>
        </p:nvSpPr>
        <p:spPr>
          <a:xfrm>
            <a:off x="6964857" y="332973"/>
            <a:ext cx="376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Interface graphique de l`application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13B403-9EA0-47FA-880E-FF230887F0E8}"/>
              </a:ext>
            </a:extLst>
          </p:cNvPr>
          <p:cNvSpPr txBox="1"/>
          <p:nvPr/>
        </p:nvSpPr>
        <p:spPr>
          <a:xfrm>
            <a:off x="12192000" y="3429000"/>
            <a:ext cx="4695251" cy="24748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Gill Sans Ultra Bold" panose="020B0A02020104020203" pitchFamily="34" charset="0"/>
              </a:rPr>
              <a:t>C’est</a:t>
            </a:r>
            <a:r>
              <a:rPr lang="fr-CH" sz="2200" dirty="0">
                <a:latin typeface="Gill Sans Ultra Bold" panose="020B0A02020104020203" pitchFamily="34" charset="0"/>
              </a:rPr>
              <a:t> un code </a:t>
            </a:r>
            <a:r>
              <a:rPr lang="fr-CH" sz="2200" dirty="0" err="1">
                <a:latin typeface="Gill Sans Ultra Bold" panose="020B0A02020104020203" pitchFamily="34" charset="0"/>
              </a:rPr>
              <a:t>JavaFX</a:t>
            </a:r>
            <a:r>
              <a:rPr lang="fr-CH" sz="2200" dirty="0">
                <a:latin typeface="Gill Sans Ultra Bold" panose="020B0A02020104020203" pitchFamily="34" charset="0"/>
              </a:rPr>
              <a:t> qui permet a l</a:t>
            </a:r>
            <a:r>
              <a:rPr lang="fr-FR" sz="2200" dirty="0">
                <a:latin typeface="Gill Sans Ultra Bold" panose="020B0A02020104020203" pitchFamily="34" charset="0"/>
              </a:rPr>
              <a:t>’utilisateur des informations d’un patient, l’application deux interface principales : Fiche Patient et Rendez-vous .</a:t>
            </a:r>
            <a:endParaRPr lang="fr-CH" sz="2200" dirty="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02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49" y="6029727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5682772" y="6029727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CD34024-7082-DEB0-A479-57698E58B2D4}"/>
              </a:ext>
            </a:extLst>
          </p:cNvPr>
          <p:cNvSpPr txBox="1"/>
          <p:nvPr/>
        </p:nvSpPr>
        <p:spPr>
          <a:xfrm>
            <a:off x="5448300" y="332973"/>
            <a:ext cx="6591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endParaRPr lang="fr-CH" sz="25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A41044-EB03-40C2-D424-251FD6C2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92" y="332973"/>
            <a:ext cx="5838764" cy="562707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5E8D10-2A8D-433F-B636-4024DDDC8FE7}"/>
              </a:ext>
            </a:extLst>
          </p:cNvPr>
          <p:cNvSpPr txBox="1"/>
          <p:nvPr/>
        </p:nvSpPr>
        <p:spPr>
          <a:xfrm>
            <a:off x="6964857" y="332973"/>
            <a:ext cx="37602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Interface graphique de l`application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13B403-9EA0-47FA-880E-FF230887F0E8}"/>
              </a:ext>
            </a:extLst>
          </p:cNvPr>
          <p:cNvSpPr txBox="1"/>
          <p:nvPr/>
        </p:nvSpPr>
        <p:spPr>
          <a:xfrm>
            <a:off x="6964856" y="3146511"/>
            <a:ext cx="4695251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5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200" dirty="0">
                <a:latin typeface="Gill Sans Ultra Bold" panose="020B0A02020104020203" pitchFamily="34" charset="0"/>
              </a:rPr>
              <a:t>C’est</a:t>
            </a:r>
            <a:r>
              <a:rPr lang="fr-CH" sz="2200" dirty="0">
                <a:latin typeface="Gill Sans Ultra Bold" panose="020B0A02020104020203" pitchFamily="34" charset="0"/>
              </a:rPr>
              <a:t> un code </a:t>
            </a:r>
            <a:r>
              <a:rPr lang="fr-CH" sz="2200" dirty="0" err="1">
                <a:latin typeface="Gill Sans Ultra Bold" panose="020B0A02020104020203" pitchFamily="34" charset="0"/>
              </a:rPr>
              <a:t>JavaFX</a:t>
            </a:r>
            <a:r>
              <a:rPr lang="fr-CH" sz="2200" dirty="0">
                <a:latin typeface="Gill Sans Ultra Bold" panose="020B0A02020104020203" pitchFamily="34" charset="0"/>
              </a:rPr>
              <a:t> qui permet a l</a:t>
            </a:r>
            <a:r>
              <a:rPr lang="fr-FR" sz="2200" dirty="0">
                <a:latin typeface="Gill Sans Ultra Bold" panose="020B0A02020104020203" pitchFamily="34" charset="0"/>
              </a:rPr>
              <a:t>’utilisateur de saisir des informations d’un patient, l’application deux interface principales : Fiche Patient et Rendez-vous .</a:t>
            </a:r>
            <a:endParaRPr lang="fr-CH" sz="2200" dirty="0"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96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C62E72-67CB-C72D-3F98-BA70D1021ED3}"/>
              </a:ext>
            </a:extLst>
          </p:cNvPr>
          <p:cNvSpPr/>
          <p:nvPr/>
        </p:nvSpPr>
        <p:spPr>
          <a:xfrm>
            <a:off x="685800" y="571500"/>
            <a:ext cx="4038600" cy="504825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b="1" i="1" dirty="0">
                <a:solidFill>
                  <a:schemeClr val="tx1"/>
                </a:solidFill>
              </a:rPr>
              <a:t>Menu Principale :</a:t>
            </a:r>
          </a:p>
          <a:p>
            <a:pPr algn="ctr"/>
            <a:r>
              <a:rPr lang="fr-CH" dirty="0">
                <a:solidFill>
                  <a:schemeClr val="bg1"/>
                </a:solidFill>
              </a:rPr>
              <a:t>Dans le menu principale </a:t>
            </a:r>
            <a:r>
              <a:rPr lang="fr-CH" dirty="0">
                <a:solidFill>
                  <a:schemeClr val="bg1"/>
                </a:solidFill>
                <a:latin typeface="__Inter_aaf875"/>
              </a:rPr>
              <a:t> qui </a:t>
            </a:r>
            <a:r>
              <a:rPr lang="fr-CH" b="0" i="0" dirty="0">
                <a:solidFill>
                  <a:schemeClr val="bg1"/>
                </a:solidFill>
                <a:effectLst/>
                <a:latin typeface="__Inter_aaf875"/>
              </a:rPr>
              <a:t>est un menu interactif qui permet à l'utilisateur de sélectionner différentes options pour gérer des informations médicales.. L'utilisateur peut sélectionner une option en écrivant le numéro correspondant à l'option souhaitée.</a:t>
            </a:r>
            <a:r>
              <a:rPr lang="fr-CH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2221547" y="5791200"/>
            <a:ext cx="483553" cy="49530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05" y="552450"/>
            <a:ext cx="3905795" cy="504825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146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C62E72-67CB-C72D-3F98-BA70D1021ED3}"/>
              </a:ext>
            </a:extLst>
          </p:cNvPr>
          <p:cNvSpPr/>
          <p:nvPr/>
        </p:nvSpPr>
        <p:spPr>
          <a:xfrm>
            <a:off x="685800" y="571500"/>
            <a:ext cx="4038600" cy="50482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b="1" i="1" dirty="0">
                <a:solidFill>
                  <a:schemeClr val="tx1"/>
                </a:solidFill>
              </a:rPr>
              <a:t>Menu Principale :</a:t>
            </a:r>
          </a:p>
          <a:p>
            <a:pPr algn="ctr"/>
            <a:r>
              <a:rPr lang="fr-CH" dirty="0">
                <a:solidFill>
                  <a:schemeClr val="tx1"/>
                </a:solidFill>
              </a:rPr>
              <a:t>Dans le menu principale </a:t>
            </a:r>
            <a:r>
              <a:rPr lang="fr-CH" dirty="0">
                <a:solidFill>
                  <a:schemeClr val="tx1"/>
                </a:solidFill>
                <a:latin typeface="__Inter_aaf875"/>
              </a:rPr>
              <a:t> qui </a:t>
            </a:r>
            <a:r>
              <a:rPr lang="fr-CH" b="0" i="0" dirty="0">
                <a:solidFill>
                  <a:schemeClr val="tx1"/>
                </a:solidFill>
                <a:effectLst/>
                <a:latin typeface="__Inter_aaf875"/>
              </a:rPr>
              <a:t>est un menu interactif qui permet à l'utilisateur de sélectionner différentes options pour gérer des informations médicales. L'utilisateur peut choisir parmi les options suivantes : ajouter un patient, ajouter un rendez-vous, ajouter une consultation, afficher la liste des patients, afficher la liste des dossiers médicaux, afficher la liste des rendez-vous, mettre à jour un patient, supprimer un patient et quitter le programme. L'utilisateur peut sélectionner une option en écrivant le numéro correspondant à l'option souhaitée.</a:t>
            </a:r>
            <a:r>
              <a:rPr lang="fr-CH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8155349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005" y="552450"/>
            <a:ext cx="3905795" cy="504825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051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C62E72-67CB-C72D-3F98-BA70D1021ED3}"/>
              </a:ext>
            </a:extLst>
          </p:cNvPr>
          <p:cNvSpPr/>
          <p:nvPr/>
        </p:nvSpPr>
        <p:spPr>
          <a:xfrm>
            <a:off x="685800" y="466569"/>
            <a:ext cx="4038600" cy="50482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b="1" i="1" dirty="0">
                <a:solidFill>
                  <a:schemeClr val="tx1"/>
                </a:solidFill>
              </a:rPr>
              <a:t>Menu Principale :</a:t>
            </a:r>
          </a:p>
          <a:p>
            <a:pPr algn="ctr"/>
            <a:r>
              <a:rPr lang="fr-CH" dirty="0">
                <a:solidFill>
                  <a:schemeClr val="tx1"/>
                </a:solidFill>
              </a:rPr>
              <a:t>Dans le menu principale </a:t>
            </a:r>
            <a:r>
              <a:rPr lang="fr-CH" dirty="0">
                <a:solidFill>
                  <a:schemeClr val="tx1"/>
                </a:solidFill>
                <a:latin typeface="__Inter_aaf875"/>
              </a:rPr>
              <a:t> qui </a:t>
            </a:r>
            <a:r>
              <a:rPr lang="fr-CH" b="0" i="0" dirty="0">
                <a:solidFill>
                  <a:schemeClr val="tx1"/>
                </a:solidFill>
                <a:effectLst/>
                <a:latin typeface="__Inter_aaf875"/>
              </a:rPr>
              <a:t>est un menu interactif qui permet à l'utilisateur de sélectionner différentes options pour gérer des informations médicales. L'utilisateur peut choisir parmi les options suivantes : ajouter un patient, ajouter un rendez-vous, ajouter une consultation, afficher la liste des patients, afficher la liste des dossiers médicaux, afficher la liste des rendez-vous, mettre à jour un patient, supprimer un patient et quitter le programme. L'utilisateur peut sélectionner une option en écrivant le numéro correspondant à l'option souhaitée.</a:t>
            </a:r>
            <a:r>
              <a:rPr lang="fr-CH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2562106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754"/>
            <a:ext cx="4236166" cy="5475256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98873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9C62E72-67CB-C72D-3F98-BA70D1021ED3}"/>
              </a:ext>
            </a:extLst>
          </p:cNvPr>
          <p:cNvSpPr/>
          <p:nvPr/>
        </p:nvSpPr>
        <p:spPr>
          <a:xfrm>
            <a:off x="685800" y="571500"/>
            <a:ext cx="4038600" cy="504825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b="1" i="1" dirty="0">
                <a:solidFill>
                  <a:schemeClr val="tx1"/>
                </a:solidFill>
              </a:rPr>
              <a:t>Menu Principale :</a:t>
            </a:r>
          </a:p>
          <a:p>
            <a:pPr algn="ctr"/>
            <a:r>
              <a:rPr lang="fr-CH" dirty="0">
                <a:solidFill>
                  <a:schemeClr val="tx1"/>
                </a:solidFill>
              </a:rPr>
              <a:t>Dans le menu principale </a:t>
            </a:r>
            <a:r>
              <a:rPr lang="fr-CH" dirty="0">
                <a:solidFill>
                  <a:schemeClr val="tx1"/>
                </a:solidFill>
                <a:latin typeface="__Inter_aaf875"/>
              </a:rPr>
              <a:t> qui </a:t>
            </a:r>
            <a:r>
              <a:rPr lang="fr-CH" b="0" i="0" dirty="0">
                <a:solidFill>
                  <a:schemeClr val="tx1"/>
                </a:solidFill>
                <a:effectLst/>
                <a:latin typeface="__Inter_aaf875"/>
              </a:rPr>
              <a:t>est un menu interactif qui permet à l'utilisateur de sélectionner différentes options pour gérer des informations médicales. L'utilisateur peut choisir parmi les options suivantes : ajouter un patient, ajouter un rendez-vous, ajouter une consultation, afficher la liste des patients, afficher la liste des dossiers médicaux, afficher la liste des rendez-vous, mettre à jour un patient, supprimer un patient et quitter le programme. L'utilisateur peut sélectionner une option en écrivant le numéro correspondant à l'option souhaitée.</a:t>
            </a:r>
            <a:r>
              <a:rPr lang="fr-CH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2221547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438150"/>
            <a:ext cx="4343400" cy="529944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8952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8018619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55" y="689548"/>
            <a:ext cx="3905795" cy="4930202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D34024-7082-DEB0-A479-57698E58B2D4}"/>
              </a:ext>
            </a:extLst>
          </p:cNvPr>
          <p:cNvSpPr txBox="1"/>
          <p:nvPr/>
        </p:nvSpPr>
        <p:spPr>
          <a:xfrm>
            <a:off x="5448300" y="332973"/>
            <a:ext cx="6591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endParaRPr lang="fr-CH" sz="25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6439EF-C519-1B7E-50FF-F3B641B3E8BA}"/>
              </a:ext>
            </a:extLst>
          </p:cNvPr>
          <p:cNvSpPr txBox="1"/>
          <p:nvPr/>
        </p:nvSpPr>
        <p:spPr>
          <a:xfrm>
            <a:off x="5276850" y="161522"/>
            <a:ext cx="68008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Si </a:t>
            </a:r>
            <a:r>
              <a:rPr lang="en-US" sz="2500" dirty="0" err="1">
                <a:solidFill>
                  <a:schemeClr val="bg1"/>
                </a:solidFill>
                <a:latin typeface="Gill Sans Ultra Bold" panose="020B0A02020104020203" pitchFamily="34" charset="0"/>
              </a:rPr>
              <a:t>l’utilisateurs</a:t>
            </a:r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entre le num 01</a:t>
            </a:r>
            <a:endParaRPr lang="fr-CH" sz="2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3A1C39-F926-9BBC-08F6-431751DAC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20" y="843163"/>
            <a:ext cx="4143953" cy="45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5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2840398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55" y="810027"/>
            <a:ext cx="3905795" cy="453806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D34024-7082-DEB0-A479-57698E58B2D4}"/>
              </a:ext>
            </a:extLst>
          </p:cNvPr>
          <p:cNvSpPr txBox="1"/>
          <p:nvPr/>
        </p:nvSpPr>
        <p:spPr>
          <a:xfrm>
            <a:off x="3295650" y="-671478"/>
            <a:ext cx="6591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500">
                <a:solidFill>
                  <a:schemeClr val="bg1"/>
                </a:solidFill>
                <a:latin typeface="Gill Sans Ultra Bold" panose="020B0A02020104020203" pitchFamily="34" charset="0"/>
              </a:rPr>
              <a:t>Et pour ajouter un rendez-vous </a:t>
            </a:r>
            <a:endParaRPr lang="fr-CH" sz="25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6439EF-C519-1B7E-50FF-F3B641B3E8BA}"/>
              </a:ext>
            </a:extLst>
          </p:cNvPr>
          <p:cNvSpPr txBox="1"/>
          <p:nvPr/>
        </p:nvSpPr>
        <p:spPr>
          <a:xfrm>
            <a:off x="422223" y="111417"/>
            <a:ext cx="680085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Si </a:t>
            </a:r>
            <a:r>
              <a:rPr lang="en-US" sz="2500" dirty="0" err="1">
                <a:solidFill>
                  <a:schemeClr val="bg1"/>
                </a:solidFill>
                <a:latin typeface="Gill Sans Ultra Bold" panose="020B0A02020104020203" pitchFamily="34" charset="0"/>
              </a:rPr>
              <a:t>l’utilisateur</a:t>
            </a:r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entre le num 01</a:t>
            </a:r>
            <a:endParaRPr lang="fr-CH" sz="2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3A1C39-F926-9BBC-08F6-431751DAC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75" y="704538"/>
            <a:ext cx="4143953" cy="478890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4312029-5449-3DEA-E07B-A37A0D25325D}"/>
              </a:ext>
            </a:extLst>
          </p:cNvPr>
          <p:cNvSpPr txBox="1"/>
          <p:nvPr/>
        </p:nvSpPr>
        <p:spPr>
          <a:xfrm>
            <a:off x="5992943" y="1465183"/>
            <a:ext cx="4320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500" dirty="0">
                <a:solidFill>
                  <a:schemeClr val="bg1"/>
                </a:solidFill>
                <a:latin typeface="Gill Sans Ultra Bold Condensed" panose="020B0A06020104020203" pitchFamily="34" charset="0"/>
              </a:rPr>
              <a:t>On vas ajouter un patient </a:t>
            </a:r>
          </a:p>
        </p:txBody>
      </p:sp>
    </p:spTree>
    <p:extLst>
      <p:ext uri="{BB962C8B-B14F-4D97-AF65-F5344CB8AC3E}">
        <p14:creationId xmlns:p14="http://schemas.microsoft.com/office/powerpoint/2010/main" val="2672944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8102123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55" y="810027"/>
            <a:ext cx="3905795" cy="453806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D34024-7082-DEB0-A479-57698E58B2D4}"/>
              </a:ext>
            </a:extLst>
          </p:cNvPr>
          <p:cNvSpPr txBox="1"/>
          <p:nvPr/>
        </p:nvSpPr>
        <p:spPr>
          <a:xfrm>
            <a:off x="5448300" y="332973"/>
            <a:ext cx="6591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endParaRPr lang="fr-CH" sz="25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6439EF-C519-1B7E-50FF-F3B641B3E8BA}"/>
              </a:ext>
            </a:extLst>
          </p:cNvPr>
          <p:cNvSpPr txBox="1"/>
          <p:nvPr/>
        </p:nvSpPr>
        <p:spPr>
          <a:xfrm>
            <a:off x="2686050" y="94446"/>
            <a:ext cx="6819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Et pour ajouter un rendez-vous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2876DAE-5886-0C37-A3D6-2346AA4F3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7" y="810027"/>
            <a:ext cx="4067743" cy="453806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BA42692-689D-F4B0-DA13-37FE40018BC3}"/>
              </a:ext>
            </a:extLst>
          </p:cNvPr>
          <p:cNvSpPr txBox="1"/>
          <p:nvPr/>
        </p:nvSpPr>
        <p:spPr>
          <a:xfrm>
            <a:off x="12268200" y="97265"/>
            <a:ext cx="735175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Enfin pour ajouter une consultation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5389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38BE7EF-4AC7-AED3-3ABD-BC592F5F2D93}"/>
              </a:ext>
            </a:extLst>
          </p:cNvPr>
          <p:cNvSpPr/>
          <p:nvPr/>
        </p:nvSpPr>
        <p:spPr>
          <a:xfrm>
            <a:off x="1123950" y="5791200"/>
            <a:ext cx="9601200" cy="49530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F2186F6B-C50B-1445-093B-61B1101A3346}"/>
              </a:ext>
            </a:extLst>
          </p:cNvPr>
          <p:cNvSpPr/>
          <p:nvPr/>
        </p:nvSpPr>
        <p:spPr>
          <a:xfrm>
            <a:off x="8102123" y="5791200"/>
            <a:ext cx="483553" cy="49530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52A26A3-DFE0-4882-4281-14AB104A9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0" y="810027"/>
            <a:ext cx="3905795" cy="4538060"/>
          </a:xfrm>
          <a:prstGeom prst="rect">
            <a:avLst/>
          </a:prstGeom>
          <a:effectLst>
            <a:reflection stA="45000" endPos="0" dist="50800" dir="5400000" sy="-100000" algn="bl" rotWithShape="0"/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D34024-7082-DEB0-A479-57698E58B2D4}"/>
              </a:ext>
            </a:extLst>
          </p:cNvPr>
          <p:cNvSpPr txBox="1"/>
          <p:nvPr/>
        </p:nvSpPr>
        <p:spPr>
          <a:xfrm>
            <a:off x="5448300" y="332973"/>
            <a:ext cx="6591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 </a:t>
            </a:r>
            <a:endParaRPr lang="fr-CH" sz="2500" dirty="0">
              <a:solidFill>
                <a:schemeClr val="bg1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6439EF-C519-1B7E-50FF-F3B641B3E8BA}"/>
              </a:ext>
            </a:extLst>
          </p:cNvPr>
          <p:cNvSpPr txBox="1"/>
          <p:nvPr/>
        </p:nvSpPr>
        <p:spPr>
          <a:xfrm>
            <a:off x="2530294" y="128387"/>
            <a:ext cx="76962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2500" dirty="0">
                <a:solidFill>
                  <a:schemeClr val="bg1"/>
                </a:solidFill>
                <a:latin typeface="Gill Sans Ultra Bold" panose="020B0A02020104020203" pitchFamily="34" charset="0"/>
              </a:rPr>
              <a:t>Enfin pour ajouter une consultation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F07621-B223-3B76-75BD-B9AF9909B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52" y="810027"/>
            <a:ext cx="4248743" cy="453806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240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476</Words>
  <Application>Microsoft Office PowerPoint</Application>
  <PresentationFormat>Grand écran</PresentationFormat>
  <Paragraphs>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__Inter_aaf875</vt:lpstr>
      <vt:lpstr>Arial</vt:lpstr>
      <vt:lpstr>Calibri</vt:lpstr>
      <vt:lpstr>Calibri Light</vt:lpstr>
      <vt:lpstr>Gill Sans Ultra Bold</vt:lpstr>
      <vt:lpstr>Gill Sans Ultra Bold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brah d</dc:creator>
  <cp:lastModifiedBy>brah d</cp:lastModifiedBy>
  <cp:revision>4</cp:revision>
  <dcterms:created xsi:type="dcterms:W3CDTF">2024-05-09T10:59:20Z</dcterms:created>
  <dcterms:modified xsi:type="dcterms:W3CDTF">2024-05-18T22:40:27Z</dcterms:modified>
</cp:coreProperties>
</file>