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59" r:id="rId4"/>
    <p:sldId id="258" r:id="rId5"/>
    <p:sldId id="262" r:id="rId6"/>
    <p:sldId id="263" r:id="rId7"/>
    <p:sldId id="257" r:id="rId8"/>
    <p:sldId id="261" r:id="rId9"/>
    <p:sldId id="260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4" autoAdjust="0"/>
    <p:restoredTop sz="98501" autoAdjust="0"/>
  </p:normalViewPr>
  <p:slideViewPr>
    <p:cSldViewPr snapToGrid="0">
      <p:cViewPr varScale="1">
        <p:scale>
          <a:sx n="121" d="100"/>
          <a:sy n="121" d="100"/>
        </p:scale>
        <p:origin x="-120" y="-3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-356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B9C6C-BF73-4608-A965-0F4D1E260386}" type="datetimeFigureOut">
              <a:rPr lang="es-MX" smtClean="0"/>
              <a:t>07/12/19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8C2E2-2245-4DFD-B3DE-0A3379944830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0640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8C2E2-2245-4DFD-B3DE-0A3379944830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5127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8C2E2-2245-4DFD-B3DE-0A3379944830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5127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8C2E2-2245-4DFD-B3DE-0A3379944830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2599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8C2E2-2245-4DFD-B3DE-0A3379944830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8974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A50CD8-7ED4-4A32-86BE-DB4922BA7FB2}" type="datetimeFigureOut">
              <a:rPr lang="es-MX" smtClean="0"/>
              <a:t>07/12/19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03A71-51CB-4A48-9A45-9AB851C4979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885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A50CD8-7ED4-4A32-86BE-DB4922BA7FB2}" type="datetimeFigureOut">
              <a:rPr lang="es-MX" smtClean="0"/>
              <a:t>07/12/19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03A71-51CB-4A48-9A45-9AB851C4979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971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A50CD8-7ED4-4A32-86BE-DB4922BA7FB2}" type="datetimeFigureOut">
              <a:rPr lang="es-MX" smtClean="0"/>
              <a:t>07/12/19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03A71-51CB-4A48-9A45-9AB851C4979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649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A50CD8-7ED4-4A32-86BE-DB4922BA7FB2}" type="datetimeFigureOut">
              <a:rPr lang="es-MX" smtClean="0"/>
              <a:t>07/12/19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03A71-51CB-4A48-9A45-9AB851C4979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041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A50CD8-7ED4-4A32-86BE-DB4922BA7FB2}" type="datetimeFigureOut">
              <a:rPr lang="es-MX" smtClean="0"/>
              <a:t>07/12/19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03A71-51CB-4A48-9A45-9AB851C4979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615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A50CD8-7ED4-4A32-86BE-DB4922BA7FB2}" type="datetimeFigureOut">
              <a:rPr lang="es-MX" smtClean="0"/>
              <a:t>07/12/19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03A71-51CB-4A48-9A45-9AB851C4979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710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A50CD8-7ED4-4A32-86BE-DB4922BA7FB2}" type="datetimeFigureOut">
              <a:rPr lang="es-MX" smtClean="0"/>
              <a:t>07/12/19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03A71-51CB-4A48-9A45-9AB851C4979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047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A50CD8-7ED4-4A32-86BE-DB4922BA7FB2}" type="datetimeFigureOut">
              <a:rPr lang="es-MX" smtClean="0"/>
              <a:t>07/12/19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03A71-51CB-4A48-9A45-9AB851C4979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147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A50CD8-7ED4-4A32-86BE-DB4922BA7FB2}" type="datetimeFigureOut">
              <a:rPr lang="es-MX" smtClean="0"/>
              <a:t>07/12/19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03A71-51CB-4A48-9A45-9AB851C4979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901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A50CD8-7ED4-4A32-86BE-DB4922BA7FB2}" type="datetimeFigureOut">
              <a:rPr lang="es-MX" smtClean="0"/>
              <a:t>07/12/19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03A71-51CB-4A48-9A45-9AB851C4979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432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A50CD8-7ED4-4A32-86BE-DB4922BA7FB2}" type="datetimeFigureOut">
              <a:rPr lang="es-MX" smtClean="0"/>
              <a:t>07/12/19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03A71-51CB-4A48-9A45-9AB851C4979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173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1994999"/>
            <a:ext cx="12192000" cy="408056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96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0" y="3767848"/>
            <a:ext cx="12192000" cy="25114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6100713" y="2707487"/>
            <a:ext cx="25791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solidFill>
                  <a:srgbClr val="1F4E79"/>
                </a:solidFill>
                <a:latin typeface="Montserrat" panose="00000500000000000000" pitchFamily="2" charset="0"/>
              </a:rPr>
              <a:t>DATATÓN 2019</a:t>
            </a:r>
            <a:endParaRPr lang="es-MX" sz="2000" dirty="0">
              <a:solidFill>
                <a:srgbClr val="1F4E79"/>
              </a:solidFill>
              <a:latin typeface="Montserrat" panose="00000500000000000000" pitchFamily="2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3454874" y="2707487"/>
            <a:ext cx="2659488" cy="400110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BACKHOUSE</a:t>
            </a:r>
            <a:endParaRPr lang="es-MX" sz="28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2560937" y="4994476"/>
            <a:ext cx="70215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>
                <a:solidFill>
                  <a:srgbClr val="1F4E79"/>
                </a:solidFill>
                <a:latin typeface="Montserrat" panose="00000500000000000000" pitchFamily="2" charset="0"/>
              </a:rPr>
              <a:t>CIUDAD DE MÉXICO, </a:t>
            </a:r>
            <a:r>
              <a:rPr lang="es-MX" sz="1200" dirty="0" smtClean="0">
                <a:solidFill>
                  <a:srgbClr val="1F4E79"/>
                </a:solidFill>
                <a:latin typeface="Montserrat" panose="00000500000000000000" pitchFamily="2" charset="0"/>
              </a:rPr>
              <a:t>07 DE DICIEMBRE </a:t>
            </a:r>
            <a:r>
              <a:rPr lang="es-MX" sz="1200" dirty="0" smtClean="0">
                <a:solidFill>
                  <a:srgbClr val="1F4E79"/>
                </a:solidFill>
                <a:latin typeface="Montserrat" panose="00000500000000000000" pitchFamily="2" charset="0"/>
              </a:rPr>
              <a:t>DE 2019</a:t>
            </a:r>
            <a:endParaRPr lang="es-MX" sz="1200" dirty="0">
              <a:solidFill>
                <a:srgbClr val="1F4E79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557146" y="4438174"/>
            <a:ext cx="702537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>
                <a:solidFill>
                  <a:srgbClr val="1F4E79"/>
                </a:solidFill>
                <a:latin typeface="Montserrat" panose="00000500000000000000" pitchFamily="2" charset="0"/>
              </a:rPr>
              <a:t>ESCUELA DE GOBIERNO Y TRANSFORMACI</a:t>
            </a:r>
            <a:r>
              <a:rPr lang="es-MX" sz="1200" dirty="0" smtClean="0">
                <a:solidFill>
                  <a:srgbClr val="1F4E79"/>
                </a:solidFill>
                <a:latin typeface="Montserrat" panose="00000500000000000000" pitchFamily="2" charset="0"/>
              </a:rPr>
              <a:t>ÓN PÚBLICA</a:t>
            </a:r>
          </a:p>
          <a:p>
            <a:pPr algn="ctr"/>
            <a:r>
              <a:rPr lang="es-MX" sz="1200" dirty="0" smtClean="0">
                <a:solidFill>
                  <a:srgbClr val="1F4E79"/>
                </a:solidFill>
                <a:latin typeface="Montserrat" panose="00000500000000000000" pitchFamily="2" charset="0"/>
              </a:rPr>
              <a:t>TECNOLOG</a:t>
            </a:r>
            <a:r>
              <a:rPr lang="es-MX" sz="1200" dirty="0" smtClean="0">
                <a:solidFill>
                  <a:srgbClr val="1F4E79"/>
                </a:solidFill>
                <a:latin typeface="Montserrat" panose="00000500000000000000" pitchFamily="2" charset="0"/>
              </a:rPr>
              <a:t>ICO DE MONTERREY</a:t>
            </a:r>
            <a:endParaRPr lang="es-MX" sz="1200" dirty="0">
              <a:solidFill>
                <a:srgbClr val="1F4E79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20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0" y="1731717"/>
            <a:ext cx="12192000" cy="25114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9100650" y="1453011"/>
            <a:ext cx="309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400" dirty="0" smtClean="0">
                <a:solidFill>
                  <a:srgbClr val="1F4E79"/>
                </a:solidFill>
                <a:latin typeface="Montserrat" panose="00000500000000000000" pitchFamily="2" charset="0"/>
              </a:rPr>
              <a:t>DATATÓN 2019</a:t>
            </a:r>
            <a:endParaRPr lang="es-MX" sz="1400" dirty="0">
              <a:solidFill>
                <a:srgbClr val="1F4E79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31670" y="5251762"/>
            <a:ext cx="5619359" cy="577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"/>
            </a:pPr>
            <a:r>
              <a:rPr lang="es-MX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El combate a las pr</a:t>
            </a:r>
            <a:r>
              <a:rPr lang="es-MX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ácticas corruptas y su prevención requieren el desarrollo de  nuevas herramientas que incorporen las múltiples colecciones de datos que han recuperado instituciones públicas y privadas en nuestro país.</a:t>
            </a:r>
            <a:endParaRPr lang="es-MX" sz="105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cxnSp>
        <p:nvCxnSpPr>
          <p:cNvPr id="20" name="Conector recto 19"/>
          <p:cNvCxnSpPr/>
          <p:nvPr/>
        </p:nvCxnSpPr>
        <p:spPr>
          <a:xfrm>
            <a:off x="242372" y="2204034"/>
            <a:ext cx="11736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9540608" y="6212403"/>
            <a:ext cx="248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400" dirty="0" smtClean="0">
                <a:solidFill>
                  <a:srgbClr val="002060"/>
                </a:solidFill>
                <a:latin typeface="Montserrat" panose="00000500000000000000" pitchFamily="2" charset="0"/>
              </a:rPr>
              <a:t>02</a:t>
            </a:r>
            <a:endParaRPr lang="es-MX" sz="2400" dirty="0">
              <a:solidFill>
                <a:srgbClr val="002060"/>
              </a:solidFill>
              <a:latin typeface="Montserrat" panose="00000500000000000000" pitchFamily="2" charset="0"/>
            </a:endParaRPr>
          </a:p>
        </p:txBody>
      </p:sp>
      <p:grpSp>
        <p:nvGrpSpPr>
          <p:cNvPr id="18" name="Agrupar 17"/>
          <p:cNvGrpSpPr/>
          <p:nvPr/>
        </p:nvGrpSpPr>
        <p:grpSpPr>
          <a:xfrm>
            <a:off x="998222" y="2921055"/>
            <a:ext cx="2205182" cy="461665"/>
            <a:chOff x="1235367" y="3128869"/>
            <a:chExt cx="2205182" cy="461665"/>
          </a:xfrm>
        </p:grpSpPr>
        <p:sp>
          <p:nvSpPr>
            <p:cNvPr id="9" name="CuadroTexto 8"/>
            <p:cNvSpPr txBox="1"/>
            <p:nvPr/>
          </p:nvSpPr>
          <p:spPr>
            <a:xfrm>
              <a:off x="1717714" y="3130334"/>
              <a:ext cx="1722835" cy="276999"/>
            </a:xfrm>
            <a:prstGeom prst="rect">
              <a:avLst/>
            </a:prstGeom>
            <a:solidFill>
              <a:srgbClr val="1F4E79"/>
            </a:solidFill>
            <a:ln>
              <a:solidFill>
                <a:srgbClr val="FFFF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BASE DE DATOS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1235367" y="3128869"/>
              <a:ext cx="410211" cy="46166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1</a:t>
              </a:r>
              <a:endParaRPr lang="es-MX" sz="2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0" y="1435234"/>
            <a:ext cx="2489812" cy="307777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BACKHOUSE</a:t>
            </a:r>
            <a:endParaRPr lang="es-MX" sz="1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grpSp>
        <p:nvGrpSpPr>
          <p:cNvPr id="19" name="Agrupar 18"/>
          <p:cNvGrpSpPr/>
          <p:nvPr/>
        </p:nvGrpSpPr>
        <p:grpSpPr>
          <a:xfrm>
            <a:off x="8792361" y="3448940"/>
            <a:ext cx="2251358" cy="1142272"/>
            <a:chOff x="9536553" y="4664414"/>
            <a:chExt cx="2251358" cy="1142272"/>
          </a:xfrm>
        </p:grpSpPr>
        <p:sp>
          <p:nvSpPr>
            <p:cNvPr id="43" name="CuadroTexto 42"/>
            <p:cNvSpPr txBox="1"/>
            <p:nvPr/>
          </p:nvSpPr>
          <p:spPr>
            <a:xfrm>
              <a:off x="10030445" y="4665878"/>
              <a:ext cx="1734380" cy="461665"/>
            </a:xfrm>
            <a:prstGeom prst="rect">
              <a:avLst/>
            </a:prstGeom>
            <a:solidFill>
              <a:srgbClr val="1F4E79"/>
            </a:solidFill>
            <a:ln>
              <a:solidFill>
                <a:srgbClr val="FFFF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COMUNICACI</a:t>
              </a:r>
              <a:r>
                <a:rPr lang="es-MX" sz="12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ÓN DE </a:t>
              </a:r>
              <a:r>
                <a:rPr lang="es-MX" sz="12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RESULTADOS</a:t>
              </a:r>
              <a:endParaRPr lang="es-MX" sz="14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9536553" y="4664414"/>
              <a:ext cx="410211" cy="46166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4</a:t>
              </a:r>
              <a:endParaRPr lang="es-MX" sz="2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10044548" y="5206522"/>
              <a:ext cx="1743363" cy="6001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MX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rPr>
                <a:t>API DE LECTURA: </a:t>
              </a:r>
              <a:r>
                <a:rPr lang="es-MX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rPr>
                <a:t>ÁGIL, SENCILLO Y CLARO</a:t>
              </a:r>
              <a:endParaRPr lang="es-MX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7" name="Agrupar 6"/>
          <p:cNvGrpSpPr/>
          <p:nvPr/>
        </p:nvGrpSpPr>
        <p:grpSpPr>
          <a:xfrm>
            <a:off x="5685647" y="2421383"/>
            <a:ext cx="2251365" cy="1581050"/>
            <a:chOff x="6350004" y="3636818"/>
            <a:chExt cx="2251365" cy="1581050"/>
          </a:xfrm>
        </p:grpSpPr>
        <p:sp>
          <p:nvSpPr>
            <p:cNvPr id="41" name="CuadroTexto 40"/>
            <p:cNvSpPr txBox="1"/>
            <p:nvPr/>
          </p:nvSpPr>
          <p:spPr>
            <a:xfrm>
              <a:off x="6866988" y="4123242"/>
              <a:ext cx="1734380" cy="461665"/>
            </a:xfrm>
            <a:prstGeom prst="rect">
              <a:avLst/>
            </a:prstGeom>
            <a:solidFill>
              <a:srgbClr val="1F4E79"/>
            </a:solidFill>
            <a:ln>
              <a:solidFill>
                <a:srgbClr val="FFFF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ANALIAZADOR DE CL</a:t>
              </a:r>
              <a:r>
                <a:rPr lang="es-MX" sz="12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ÚSTER</a:t>
              </a:r>
              <a:endParaRPr lang="es-MX" sz="14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6350004" y="4121779"/>
              <a:ext cx="410211" cy="46166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3</a:t>
              </a:r>
              <a:endParaRPr lang="es-MX" sz="2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6846458" y="4617704"/>
              <a:ext cx="1743363" cy="6001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MX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rPr>
                <a:t>“MAP REDUCE” PARA ACORTAR TIEMPOS A INVESTIGADORES</a:t>
              </a:r>
              <a:endParaRPr lang="es-MX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6878534" y="3649878"/>
              <a:ext cx="172283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s-MX" sz="2400" b="1" dirty="0" smtClean="0">
                  <a:solidFill>
                    <a:srgbClr val="1F4E79"/>
                  </a:solidFill>
                  <a:latin typeface="Montserrat" panose="00000500000000000000" pitchFamily="2" charset="0"/>
                </a:rPr>
                <a:t>ADC</a:t>
              </a:r>
              <a:endParaRPr lang="es-MX" sz="1400" b="1" dirty="0">
                <a:solidFill>
                  <a:srgbClr val="1F4E79"/>
                </a:solidFill>
                <a:latin typeface="Montserrat" panose="00000500000000000000" pitchFamily="2" charset="0"/>
              </a:endParaRPr>
            </a:p>
          </p:txBody>
        </p:sp>
        <p:pic>
          <p:nvPicPr>
            <p:cNvPr id="51" name="Imagen 50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556" b="92889" l="8444" r="93778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02684" y="3636818"/>
              <a:ext cx="317500" cy="317500"/>
            </a:xfrm>
            <a:prstGeom prst="rect">
              <a:avLst/>
            </a:prstGeom>
          </p:spPr>
        </p:pic>
      </p:grpSp>
      <p:sp>
        <p:nvSpPr>
          <p:cNvPr id="53" name="CuadroTexto 52"/>
          <p:cNvSpPr txBox="1"/>
          <p:nvPr/>
        </p:nvSpPr>
        <p:spPr>
          <a:xfrm>
            <a:off x="10302059" y="5604874"/>
            <a:ext cx="153702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Desarrollo de herramienta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9791393" y="5523982"/>
            <a:ext cx="2194632" cy="416906"/>
          </a:xfrm>
          <a:prstGeom prst="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grpSp>
        <p:nvGrpSpPr>
          <p:cNvPr id="16" name="Agrupar 15"/>
          <p:cNvGrpSpPr/>
          <p:nvPr/>
        </p:nvGrpSpPr>
        <p:grpSpPr>
          <a:xfrm>
            <a:off x="2680673" y="3663061"/>
            <a:ext cx="2239820" cy="971181"/>
            <a:chOff x="3833094" y="3047999"/>
            <a:chExt cx="2239820" cy="971181"/>
          </a:xfrm>
        </p:grpSpPr>
        <p:sp>
          <p:nvSpPr>
            <p:cNvPr id="36" name="CuadroTexto 35"/>
            <p:cNvSpPr txBox="1"/>
            <p:nvPr/>
          </p:nvSpPr>
          <p:spPr>
            <a:xfrm>
              <a:off x="4350079" y="3557515"/>
              <a:ext cx="1722835" cy="461665"/>
            </a:xfrm>
            <a:prstGeom prst="rect">
              <a:avLst/>
            </a:prstGeom>
            <a:solidFill>
              <a:srgbClr val="1F4E79"/>
            </a:solidFill>
            <a:ln>
              <a:solidFill>
                <a:srgbClr val="FFFF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CONSTRUCTOR DE CL</a:t>
              </a:r>
              <a:r>
                <a:rPr lang="es-MX" sz="12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ÚSTER</a:t>
              </a:r>
              <a:endParaRPr lang="es-MX" sz="14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3833094" y="3556052"/>
              <a:ext cx="410211" cy="46166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2</a:t>
              </a:r>
              <a:endParaRPr lang="es-MX" sz="2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4326988" y="3061060"/>
              <a:ext cx="172283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s-MX" sz="2400" b="1" dirty="0" smtClean="0">
                  <a:solidFill>
                    <a:srgbClr val="1F4E79"/>
                  </a:solidFill>
                  <a:latin typeface="Montserrat" panose="00000500000000000000" pitchFamily="2" charset="0"/>
                </a:rPr>
                <a:t>CDC</a:t>
              </a:r>
              <a:endParaRPr lang="es-MX" sz="1400" b="1" dirty="0">
                <a:solidFill>
                  <a:srgbClr val="1F4E79"/>
                </a:solidFill>
                <a:latin typeface="Montserrat" panose="00000500000000000000" pitchFamily="2" charset="0"/>
              </a:endParaRPr>
            </a:p>
          </p:txBody>
        </p:sp>
        <p:pic>
          <p:nvPicPr>
            <p:cNvPr id="55" name="Imagen 54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556" b="92889" l="8444" r="93778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16502" y="3047999"/>
              <a:ext cx="317500" cy="317500"/>
            </a:xfrm>
            <a:prstGeom prst="rect">
              <a:avLst/>
            </a:prstGeom>
          </p:spPr>
        </p:pic>
      </p:grpSp>
      <p:pic>
        <p:nvPicPr>
          <p:cNvPr id="56" name="Imagen 5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556" b="92889" l="8444" r="9377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77985" y="5562815"/>
            <a:ext cx="3175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3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0" y="1731717"/>
            <a:ext cx="12192000" cy="25114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319492" y="2468565"/>
            <a:ext cx="1170890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OBJETIVO</a:t>
            </a:r>
            <a:endParaRPr lang="es-MX" sz="1600" dirty="0">
              <a:solidFill>
                <a:schemeClr val="tx2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603883" y="2402025"/>
            <a:ext cx="84389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"/>
            </a:pP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Desarrollar una herramienta que permita la consulta de datos público-gubernamentales en materia de transparencia y rendición de cuentas para el análisis de posibles prácticas de riesgo de corrupción.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cxnSp>
        <p:nvCxnSpPr>
          <p:cNvPr id="17" name="Conector recto 16"/>
          <p:cNvCxnSpPr/>
          <p:nvPr/>
        </p:nvCxnSpPr>
        <p:spPr>
          <a:xfrm>
            <a:off x="242371" y="3063350"/>
            <a:ext cx="11736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242372" y="2204034"/>
            <a:ext cx="11736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1805506" y="3067990"/>
            <a:ext cx="1261" cy="763047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4610099" y="3067990"/>
            <a:ext cx="0" cy="11583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170993" y="5374094"/>
            <a:ext cx="3719825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GENERAR UNA PLATAFORMA DIGITAL </a:t>
            </a:r>
            <a:r>
              <a:rPr lang="es-MX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de consulta de datos que considere visualización: descarga (exportación) y donación (ingesta).</a:t>
            </a:r>
            <a:endParaRPr lang="es-MX" sz="9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9540608" y="6212403"/>
            <a:ext cx="248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400" dirty="0" smtClean="0">
                <a:solidFill>
                  <a:srgbClr val="002060"/>
                </a:solidFill>
                <a:latin typeface="Montserrat" panose="00000500000000000000" pitchFamily="2" charset="0"/>
              </a:rPr>
              <a:t>03</a:t>
            </a:r>
            <a:endParaRPr lang="es-MX" sz="2400" dirty="0">
              <a:solidFill>
                <a:srgbClr val="002060"/>
              </a:solidFill>
              <a:latin typeface="Montserrat" panose="00000500000000000000" pitchFamily="2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9901858" y="5558880"/>
            <a:ext cx="1290783" cy="261610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ANÁLISIS</a:t>
            </a:r>
            <a:endParaRPr lang="es-MX" sz="1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cxnSp>
        <p:nvCxnSpPr>
          <p:cNvPr id="34" name="Conector recto 33"/>
          <p:cNvCxnSpPr/>
          <p:nvPr/>
        </p:nvCxnSpPr>
        <p:spPr>
          <a:xfrm>
            <a:off x="7502489" y="5689685"/>
            <a:ext cx="2387108" cy="7694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8416889" y="5566574"/>
            <a:ext cx="1290783" cy="261610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CONSULTA</a:t>
            </a:r>
            <a:endParaRPr lang="es-MX" sz="1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cxnSp>
        <p:nvCxnSpPr>
          <p:cNvPr id="35" name="Conector recto 34"/>
          <p:cNvCxnSpPr/>
          <p:nvPr/>
        </p:nvCxnSpPr>
        <p:spPr>
          <a:xfrm flipH="1" flipV="1">
            <a:off x="7502489" y="3067991"/>
            <a:ext cx="10094" cy="1511624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 flipH="1" flipV="1">
            <a:off x="7502489" y="4226291"/>
            <a:ext cx="10094" cy="1463394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298563" y="4318005"/>
            <a:ext cx="2775559" cy="261610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API DE LETURA</a:t>
            </a:r>
            <a:endParaRPr lang="es-MX" sz="1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7298563" y="3987449"/>
            <a:ext cx="325456" cy="369332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C</a:t>
            </a:r>
            <a:endParaRPr lang="es-MX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485529" y="3960426"/>
            <a:ext cx="2274523" cy="261610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MAPA DE ÍNDICES</a:t>
            </a:r>
            <a:endParaRPr lang="es-MX" sz="1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485529" y="4226290"/>
            <a:ext cx="22745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Estructuras.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Búsquedas.</a:t>
            </a:r>
            <a:endParaRPr lang="es-MX" sz="9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4490182" y="3642572"/>
            <a:ext cx="325456" cy="338554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B</a:t>
            </a:r>
            <a:endParaRPr lang="es-MX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717711" y="3580605"/>
            <a:ext cx="2274523" cy="261610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DISEÑO DE INSTRUMENTO</a:t>
            </a:r>
            <a:endParaRPr lang="es-MX" sz="1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717710" y="3847977"/>
            <a:ext cx="227957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+mj-lt"/>
              <a:buAutoNum type="arabicPeriod"/>
            </a:pPr>
            <a:r>
              <a:rPr lang="es-MX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Origen de la fuente.</a:t>
            </a:r>
          </a:p>
          <a:p>
            <a:pPr marL="285750" indent="-285750" algn="just">
              <a:buFont typeface="+mj-lt"/>
              <a:buAutoNum type="arabicPeriod"/>
            </a:pPr>
            <a:r>
              <a:rPr lang="es-MX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Archivos o BD (en posesión).</a:t>
            </a:r>
          </a:p>
          <a:p>
            <a:pPr marL="285750" indent="-285750" algn="just">
              <a:buFont typeface="+mj-lt"/>
              <a:buAutoNum type="arabicPeriod"/>
            </a:pPr>
            <a:r>
              <a:rPr lang="es-MX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Bots</a:t>
            </a:r>
            <a:r>
              <a:rPr lang="es-MX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 estructuradores.</a:t>
            </a:r>
            <a:endParaRPr lang="es-MX" sz="9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1712664" y="3244324"/>
            <a:ext cx="325456" cy="338554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A</a:t>
            </a:r>
            <a:endParaRPr lang="es-MX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313310" y="4584987"/>
            <a:ext cx="27654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Privilegia la sencilles y claridad.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Consumo </a:t>
            </a:r>
            <a:r>
              <a:rPr lang="es-MX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de datos (exposición).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Enlazamiento de datos (alimentación).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Análisis inteligente (IA/ML/DL/GD)</a:t>
            </a:r>
            <a:endParaRPr lang="es-MX" sz="9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170992" y="5116760"/>
            <a:ext cx="3719825" cy="261610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FINALIDAD</a:t>
            </a:r>
            <a:endParaRPr lang="es-MX" sz="1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9100650" y="1453011"/>
            <a:ext cx="309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400" dirty="0" smtClean="0">
                <a:solidFill>
                  <a:srgbClr val="1F4E79"/>
                </a:solidFill>
                <a:latin typeface="Montserrat" panose="00000500000000000000" pitchFamily="2" charset="0"/>
              </a:rPr>
              <a:t>DATATÓN 2019</a:t>
            </a:r>
            <a:endParaRPr lang="es-MX" sz="1400" dirty="0">
              <a:solidFill>
                <a:srgbClr val="1F4E79"/>
              </a:solidFill>
              <a:latin typeface="Montserrat" panose="00000500000000000000" pitchFamily="2" charset="0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0" y="1435234"/>
            <a:ext cx="2489812" cy="307777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BACKHOUSE</a:t>
            </a:r>
            <a:endParaRPr lang="es-MX" sz="1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046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0" y="1731717"/>
            <a:ext cx="12192000" cy="25114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242370" y="2112679"/>
            <a:ext cx="2550933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ENTIDADES DE ANÁLISIS</a:t>
            </a:r>
            <a:endParaRPr lang="es-MX" sz="1600" dirty="0">
              <a:solidFill>
                <a:schemeClr val="tx2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cxnSp>
        <p:nvCxnSpPr>
          <p:cNvPr id="20" name="Conector recto 19"/>
          <p:cNvCxnSpPr/>
          <p:nvPr/>
        </p:nvCxnSpPr>
        <p:spPr>
          <a:xfrm>
            <a:off x="228000" y="2586513"/>
            <a:ext cx="11736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9540608" y="6212403"/>
            <a:ext cx="248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400" dirty="0" smtClean="0">
                <a:solidFill>
                  <a:srgbClr val="002060"/>
                </a:solidFill>
                <a:latin typeface="Montserrat" panose="00000500000000000000" pitchFamily="2" charset="0"/>
              </a:rPr>
              <a:t>04</a:t>
            </a:r>
            <a:endParaRPr lang="es-MX" sz="2400" dirty="0">
              <a:solidFill>
                <a:srgbClr val="002060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80872" y="5356905"/>
            <a:ext cx="3541434" cy="57708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MX" sz="1050" b="0" i="0" dirty="0" smtClean="0">
                <a:solidFill>
                  <a:srgbClr val="666666"/>
                </a:solidFill>
                <a:effectLst/>
                <a:latin typeface="Montserrat" panose="00000500000000000000" pitchFamily="2" charset="0"/>
              </a:rPr>
              <a:t>Contiene datos reales de los Sistemas 2, 3, y 6 y se logró la interconexión con algunos de los Sujetos Obligados (Sistemas 2 y 3).</a:t>
            </a:r>
            <a:endParaRPr lang="es-MX" sz="1050" dirty="0">
              <a:latin typeface="Montserrat" panose="00000500000000000000" pitchFamily="2" charset="0"/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279593" y="5110667"/>
            <a:ext cx="3530502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1100" dirty="0" smtClean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PLATAFORMA DIGITAL NACIONAL</a:t>
            </a:r>
            <a:endParaRPr lang="es-MX" sz="1200" dirty="0">
              <a:solidFill>
                <a:schemeClr val="tx2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1438169" y="3259224"/>
            <a:ext cx="2697398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MX" sz="1050" b="0" i="0" dirty="0" smtClean="0">
                <a:solidFill>
                  <a:srgbClr val="666666"/>
                </a:solidFill>
                <a:effectLst/>
                <a:latin typeface="Montserrat" panose="00000500000000000000" pitchFamily="2" charset="0"/>
              </a:rPr>
              <a:t>Registro de Servidores públicos de la Administración Pública Federal que intervienen en procedimientos de contrataciones públicas.</a:t>
            </a:r>
            <a:endParaRPr lang="es-MX" sz="1100" dirty="0">
              <a:latin typeface="Montserrat" panose="000005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982122" y="2973722"/>
            <a:ext cx="467765" cy="421611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S2</a:t>
            </a:r>
            <a:endParaRPr lang="es-MX" sz="1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4782496" y="2997614"/>
            <a:ext cx="467765" cy="421611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S3</a:t>
            </a:r>
            <a:endParaRPr lang="es-MX" sz="1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5253034" y="3296294"/>
            <a:ext cx="2246461" cy="122341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MX" sz="1050" b="0" i="0" dirty="0" smtClean="0">
                <a:solidFill>
                  <a:srgbClr val="666666"/>
                </a:solidFill>
                <a:effectLst/>
                <a:latin typeface="Montserrat" panose="00000500000000000000" pitchFamily="2" charset="0"/>
              </a:rPr>
              <a:t>Registro de Servidores Públicos Sancionados (RSPS) de 2013 a 2018. La sanción recibida reportada en los datos es la de inhabilitación para desempeñarse como servidor público.</a:t>
            </a:r>
            <a:endParaRPr lang="es-MX" sz="1100" dirty="0">
              <a:latin typeface="Montserrat" panose="00000500000000000000" pitchFamily="2" charset="0"/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8148064" y="2997614"/>
            <a:ext cx="467765" cy="421611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S6</a:t>
            </a:r>
            <a:endParaRPr lang="es-MX" sz="1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88" name="Rectángulo 87"/>
          <p:cNvSpPr/>
          <p:nvPr/>
        </p:nvSpPr>
        <p:spPr>
          <a:xfrm>
            <a:off x="8630320" y="3271872"/>
            <a:ext cx="2246461" cy="10618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MX" sz="1050" b="0" i="0" dirty="0" smtClean="0">
                <a:solidFill>
                  <a:srgbClr val="666666"/>
                </a:solidFill>
                <a:effectLst/>
                <a:latin typeface="Montserrat" panose="00000500000000000000" pitchFamily="2" charset="0"/>
              </a:rPr>
              <a:t>Registro de las contrataciones que ha efectuado el gobierno federal, tipos de procedimientos e información de proveedores participantes en adjudicaciones (2017-2019).</a:t>
            </a:r>
            <a:endParaRPr lang="es-MX" sz="1100" dirty="0">
              <a:latin typeface="Montserrat" panose="00000500000000000000" pitchFamily="2" charset="0"/>
            </a:endParaRPr>
          </a:p>
        </p:txBody>
      </p:sp>
      <p:sp>
        <p:nvSpPr>
          <p:cNvPr id="92" name="CuadroTexto 91"/>
          <p:cNvSpPr txBox="1"/>
          <p:nvPr/>
        </p:nvSpPr>
        <p:spPr>
          <a:xfrm>
            <a:off x="8884070" y="5607460"/>
            <a:ext cx="2994446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FUENTE </a:t>
            </a:r>
            <a:r>
              <a:rPr lang="es-MX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https://plataformadigitalnacional.org/</a:t>
            </a:r>
            <a:endParaRPr lang="es-MX" sz="9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93" name="CuadroTexto 92"/>
          <p:cNvSpPr txBox="1"/>
          <p:nvPr/>
        </p:nvSpPr>
        <p:spPr>
          <a:xfrm>
            <a:off x="1449887" y="2957612"/>
            <a:ext cx="269739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100" b="1" dirty="0" smtClean="0">
                <a:solidFill>
                  <a:srgbClr val="1F4E79"/>
                </a:solidFill>
                <a:latin typeface="Montserrat" panose="00000500000000000000" pitchFamily="2" charset="0"/>
              </a:rPr>
              <a:t>SERVIDORES PÚBLICOS</a:t>
            </a:r>
            <a:endParaRPr lang="es-MX" sz="1100" b="1" dirty="0">
              <a:solidFill>
                <a:srgbClr val="1F4E79"/>
              </a:solidFill>
              <a:latin typeface="Montserrat" panose="00000500000000000000" pitchFamily="2" charset="0"/>
            </a:endParaRPr>
          </a:p>
        </p:txBody>
      </p:sp>
      <p:sp>
        <p:nvSpPr>
          <p:cNvPr id="95" name="CuadroTexto 94"/>
          <p:cNvSpPr txBox="1"/>
          <p:nvPr/>
        </p:nvSpPr>
        <p:spPr>
          <a:xfrm>
            <a:off x="5264752" y="2997614"/>
            <a:ext cx="223474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100" b="1" dirty="0" smtClean="0">
                <a:solidFill>
                  <a:srgbClr val="1F4E79"/>
                </a:solidFill>
                <a:latin typeface="Montserrat" panose="00000500000000000000" pitchFamily="2" charset="0"/>
              </a:rPr>
              <a:t>SANCIONADOS</a:t>
            </a:r>
            <a:endParaRPr lang="es-MX" sz="1100" b="1" dirty="0">
              <a:solidFill>
                <a:srgbClr val="1F4E79"/>
              </a:solidFill>
              <a:latin typeface="Montserrat" panose="00000500000000000000" pitchFamily="2" charset="0"/>
            </a:endParaRPr>
          </a:p>
        </p:txBody>
      </p:sp>
      <p:sp>
        <p:nvSpPr>
          <p:cNvPr id="96" name="CuadroTexto 95"/>
          <p:cNvSpPr txBox="1"/>
          <p:nvPr/>
        </p:nvSpPr>
        <p:spPr>
          <a:xfrm>
            <a:off x="8615829" y="2973557"/>
            <a:ext cx="223474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100" b="1" dirty="0" smtClean="0">
                <a:solidFill>
                  <a:srgbClr val="1F4E79"/>
                </a:solidFill>
                <a:latin typeface="Montserrat" panose="00000500000000000000" pitchFamily="2" charset="0"/>
              </a:rPr>
              <a:t>CONTRATACIONES</a:t>
            </a:r>
            <a:endParaRPr lang="es-MX" sz="1100" b="1" dirty="0">
              <a:solidFill>
                <a:srgbClr val="1F4E79"/>
              </a:solidFill>
              <a:latin typeface="Montserrat" panose="00000500000000000000" pitchFamily="2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9100650" y="1453011"/>
            <a:ext cx="309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400" dirty="0" smtClean="0">
                <a:solidFill>
                  <a:srgbClr val="1F4E79"/>
                </a:solidFill>
                <a:latin typeface="Montserrat" panose="00000500000000000000" pitchFamily="2" charset="0"/>
              </a:rPr>
              <a:t>DATATÓN 2019</a:t>
            </a:r>
            <a:endParaRPr lang="es-MX" sz="1400" dirty="0">
              <a:solidFill>
                <a:srgbClr val="1F4E79"/>
              </a:solidFill>
              <a:latin typeface="Montserrat" panose="00000500000000000000" pitchFamily="2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0" y="1435234"/>
            <a:ext cx="2489812" cy="307777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BACKHOUSE</a:t>
            </a:r>
            <a:endParaRPr lang="es-MX" sz="1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15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0" y="1731717"/>
            <a:ext cx="12192000" cy="25114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242371" y="2112679"/>
            <a:ext cx="1468420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ATRIBUTOS</a:t>
            </a:r>
            <a:endParaRPr lang="es-MX" sz="1600" dirty="0">
              <a:solidFill>
                <a:schemeClr val="tx2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cxnSp>
        <p:nvCxnSpPr>
          <p:cNvPr id="20" name="Conector recto 19"/>
          <p:cNvCxnSpPr/>
          <p:nvPr/>
        </p:nvCxnSpPr>
        <p:spPr>
          <a:xfrm>
            <a:off x="228000" y="2586513"/>
            <a:ext cx="11736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9540608" y="6212403"/>
            <a:ext cx="248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400" dirty="0" smtClean="0">
                <a:solidFill>
                  <a:srgbClr val="002060"/>
                </a:solidFill>
                <a:latin typeface="Montserrat" panose="00000500000000000000" pitchFamily="2" charset="0"/>
              </a:rPr>
              <a:t>05</a:t>
            </a:r>
            <a:endParaRPr lang="es-MX" sz="2400" dirty="0">
              <a:solidFill>
                <a:srgbClr val="002060"/>
              </a:solidFill>
              <a:latin typeface="Montserrat" panose="00000500000000000000" pitchFamily="2" charset="0"/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555414" y="3497832"/>
            <a:ext cx="2297405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s-MX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Datos personales del Servidor P</a:t>
            </a:r>
            <a:r>
              <a:rPr lang="es-MX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úblico que adjudica.</a:t>
            </a:r>
          </a:p>
          <a:p>
            <a:pPr marL="171450" indent="-171450">
              <a:buFont typeface="Arial"/>
              <a:buChar char="•"/>
            </a:pPr>
            <a:r>
              <a:rPr lang="es-MX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Tipo de procedimiento de adquisición.</a:t>
            </a:r>
          </a:p>
          <a:p>
            <a:pPr marL="171450" indent="-171450">
              <a:buFont typeface="Arial"/>
              <a:buChar char="•"/>
            </a:pPr>
            <a:r>
              <a:rPr lang="es-MX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Ramo e institución de pertenencia.</a:t>
            </a:r>
            <a:endParaRPr lang="es-MX" sz="9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98804" y="2923371"/>
            <a:ext cx="467765" cy="421611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S2</a:t>
            </a:r>
            <a:endParaRPr lang="es-MX" sz="1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3276342" y="2934844"/>
            <a:ext cx="467765" cy="421611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S3</a:t>
            </a:r>
            <a:endParaRPr lang="es-MX" sz="1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3306063" y="3466364"/>
            <a:ext cx="2379905" cy="13388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s-MX" sz="900" dirty="0" smtClean="0">
                <a:solidFill>
                  <a:srgbClr val="595959"/>
                </a:solidFill>
                <a:latin typeface="Montserrat" panose="00000500000000000000" pitchFamily="2" charset="0"/>
              </a:rPr>
              <a:t>Particulares </a:t>
            </a:r>
            <a:r>
              <a:rPr lang="es-MX" sz="900" dirty="0">
                <a:solidFill>
                  <a:srgbClr val="595959"/>
                </a:solidFill>
                <a:latin typeface="Montserrat" panose="00000500000000000000" pitchFamily="2" charset="0"/>
              </a:rPr>
              <a:t>sancionados (inhabilitados) por </a:t>
            </a:r>
            <a:r>
              <a:rPr lang="es-MX" sz="900" dirty="0" smtClean="0">
                <a:solidFill>
                  <a:srgbClr val="595959"/>
                </a:solidFill>
                <a:latin typeface="Montserrat" panose="00000500000000000000" pitchFamily="2" charset="0"/>
              </a:rPr>
              <a:t>institución.</a:t>
            </a:r>
          </a:p>
          <a:p>
            <a:pPr marL="171450" indent="-171450">
              <a:buFont typeface="Arial"/>
              <a:buChar char="•"/>
            </a:pPr>
            <a:r>
              <a:rPr lang="es-MX" sz="900" dirty="0" smtClean="0">
                <a:solidFill>
                  <a:srgbClr val="595959"/>
                </a:solidFill>
                <a:latin typeface="Montserrat" panose="00000500000000000000" pitchFamily="2" charset="0"/>
              </a:rPr>
              <a:t>Datos </a:t>
            </a:r>
            <a:r>
              <a:rPr lang="es-MX" sz="900" dirty="0">
                <a:solidFill>
                  <a:srgbClr val="595959"/>
                </a:solidFill>
                <a:latin typeface="Montserrat" panose="00000500000000000000" pitchFamily="2" charset="0"/>
              </a:rPr>
              <a:t>del particular </a:t>
            </a:r>
            <a:r>
              <a:rPr lang="es-MX" sz="900" dirty="0" smtClean="0">
                <a:solidFill>
                  <a:srgbClr val="595959"/>
                </a:solidFill>
                <a:latin typeface="Montserrat" panose="00000500000000000000" pitchFamily="2" charset="0"/>
              </a:rPr>
              <a:t>sancionado: </a:t>
            </a:r>
            <a:r>
              <a:rPr lang="es-MX" sz="900" dirty="0">
                <a:solidFill>
                  <a:srgbClr val="595959"/>
                </a:solidFill>
                <a:latin typeface="Montserrat" panose="00000500000000000000" pitchFamily="2" charset="0"/>
              </a:rPr>
              <a:t>nombre, puesto, sanción y causa de la </a:t>
            </a:r>
            <a:r>
              <a:rPr lang="es-MX" sz="900" dirty="0" smtClean="0">
                <a:solidFill>
                  <a:srgbClr val="595959"/>
                </a:solidFill>
                <a:latin typeface="Montserrat" panose="00000500000000000000" pitchFamily="2" charset="0"/>
              </a:rPr>
              <a:t>misma.</a:t>
            </a:r>
          </a:p>
          <a:p>
            <a:pPr marL="171450" indent="-171450">
              <a:buFont typeface="Arial"/>
              <a:buChar char="•"/>
            </a:pPr>
            <a:r>
              <a:rPr lang="es-MX" sz="900" dirty="0" smtClean="0">
                <a:solidFill>
                  <a:srgbClr val="595959"/>
                </a:solidFill>
                <a:latin typeface="Montserrat" panose="00000500000000000000" pitchFamily="2" charset="0"/>
              </a:rPr>
              <a:t>Datos </a:t>
            </a:r>
            <a:r>
              <a:rPr lang="es-MX" sz="900" dirty="0">
                <a:solidFill>
                  <a:srgbClr val="595959"/>
                </a:solidFill>
                <a:latin typeface="Montserrat" panose="00000500000000000000" pitchFamily="2" charset="0"/>
              </a:rPr>
              <a:t>de la sanción impuesta al </a:t>
            </a:r>
            <a:r>
              <a:rPr lang="es-MX" sz="900" dirty="0" smtClean="0">
                <a:solidFill>
                  <a:srgbClr val="595959"/>
                </a:solidFill>
                <a:latin typeface="Montserrat" panose="00000500000000000000" pitchFamily="2" charset="0"/>
              </a:rPr>
              <a:t>particular: </a:t>
            </a:r>
            <a:r>
              <a:rPr lang="es-MX" sz="900" dirty="0">
                <a:solidFill>
                  <a:srgbClr val="595959"/>
                </a:solidFill>
                <a:latin typeface="Montserrat" panose="00000500000000000000" pitchFamily="2" charset="0"/>
              </a:rPr>
              <a:t>expediente, hechos de la falta, tipo de falta, resolución, entre otros datos de interes.</a:t>
            </a:r>
          </a:p>
        </p:txBody>
      </p:sp>
      <p:sp>
        <p:nvSpPr>
          <p:cNvPr id="83" name="Rectángulo 82"/>
          <p:cNvSpPr/>
          <p:nvPr/>
        </p:nvSpPr>
        <p:spPr>
          <a:xfrm>
            <a:off x="6380510" y="2908292"/>
            <a:ext cx="467765" cy="421611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S6</a:t>
            </a:r>
            <a:endParaRPr lang="es-MX" sz="1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88" name="Rectángulo 87"/>
          <p:cNvSpPr/>
          <p:nvPr/>
        </p:nvSpPr>
        <p:spPr>
          <a:xfrm>
            <a:off x="6369468" y="3513286"/>
            <a:ext cx="5228216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s-MX" sz="900" dirty="0">
                <a:solidFill>
                  <a:srgbClr val="595959"/>
                </a:solidFill>
                <a:latin typeface="Montserrat" panose="00000500000000000000" pitchFamily="2" charset="0"/>
              </a:rPr>
              <a:t>Planeación: presupuesto, fundamento y descripción general del proyecto, documentos, estudios, y evaluaciones preparatorios relevantes;</a:t>
            </a:r>
          </a:p>
          <a:p>
            <a:pPr marL="171450" indent="-171450">
              <a:buFont typeface="Arial"/>
              <a:buChar char="•"/>
            </a:pPr>
            <a:r>
              <a:rPr lang="es-MX" sz="900" dirty="0">
                <a:solidFill>
                  <a:srgbClr val="595959"/>
                </a:solidFill>
                <a:latin typeface="Montserrat" panose="00000500000000000000" pitchFamily="2" charset="0"/>
              </a:rPr>
              <a:t>Licitación: tipo de procedimiento de adjudicación, valor, método y criterios de adjudicación y aclaraciones, fechas relevantes, y datos del testigo social;</a:t>
            </a:r>
          </a:p>
          <a:p>
            <a:pPr marL="171450" indent="-171450">
              <a:buFont typeface="Arial"/>
              <a:buChar char="•"/>
            </a:pPr>
            <a:r>
              <a:rPr lang="es-MX" sz="900" dirty="0">
                <a:solidFill>
                  <a:srgbClr val="595959"/>
                </a:solidFill>
                <a:latin typeface="Montserrat" panose="00000500000000000000" pitchFamily="2" charset="0"/>
              </a:rPr>
              <a:t>Adjudicación: proveedor asignado para el proyecto, el proceso de adjudicación, sus documentos, inconformidades, y modificaciones;</a:t>
            </a:r>
          </a:p>
          <a:p>
            <a:pPr marL="171450" indent="-171450">
              <a:buFont typeface="Arial"/>
              <a:buChar char="•"/>
            </a:pPr>
            <a:r>
              <a:rPr lang="es-MX" sz="900" dirty="0">
                <a:solidFill>
                  <a:srgbClr val="595959"/>
                </a:solidFill>
                <a:latin typeface="Montserrat" panose="00000500000000000000" pitchFamily="2" charset="0"/>
              </a:rPr>
              <a:t>Contratación: firma del contrato donde se establecen las particularidades del bien o servicio, periodos de pago, entrega, y documentos principales, e</a:t>
            </a:r>
          </a:p>
          <a:p>
            <a:pPr marL="171450" indent="-171450">
              <a:buFont typeface="Arial"/>
              <a:buChar char="•"/>
            </a:pPr>
            <a:r>
              <a:rPr lang="es-MX" sz="900" dirty="0">
                <a:solidFill>
                  <a:srgbClr val="595959"/>
                </a:solidFill>
                <a:latin typeface="Montserrat" panose="00000500000000000000" pitchFamily="2" charset="0"/>
              </a:rPr>
              <a:t>Implementación: ejecución del proyecto, como las fechas y pagos correspondientes por el bien o servicio, hitos del proyecto, y evidencia de la ejecución.</a:t>
            </a:r>
            <a:endParaRPr lang="es-MX" sz="1000" dirty="0">
              <a:solidFill>
                <a:srgbClr val="595959"/>
              </a:solidFill>
              <a:latin typeface="Montserrat" panose="00000500000000000000" pitchFamily="2" charset="0"/>
            </a:endParaRPr>
          </a:p>
        </p:txBody>
      </p:sp>
      <p:sp>
        <p:nvSpPr>
          <p:cNvPr id="93" name="CuadroTexto 92"/>
          <p:cNvSpPr txBox="1"/>
          <p:nvPr/>
        </p:nvSpPr>
        <p:spPr>
          <a:xfrm>
            <a:off x="1066569" y="2907261"/>
            <a:ext cx="178824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100" b="1" dirty="0" smtClean="0">
                <a:solidFill>
                  <a:srgbClr val="1F4E79"/>
                </a:solidFill>
                <a:latin typeface="Montserrat" panose="00000500000000000000" pitchFamily="2" charset="0"/>
              </a:rPr>
              <a:t>SERVIDORES PÚBLICOS</a:t>
            </a:r>
            <a:endParaRPr lang="es-MX" sz="1100" b="1" dirty="0">
              <a:solidFill>
                <a:srgbClr val="1F4E79"/>
              </a:solidFill>
              <a:latin typeface="Montserrat" panose="00000500000000000000" pitchFamily="2" charset="0"/>
            </a:endParaRPr>
          </a:p>
        </p:txBody>
      </p:sp>
      <p:sp>
        <p:nvSpPr>
          <p:cNvPr id="95" name="CuadroTexto 94"/>
          <p:cNvSpPr txBox="1"/>
          <p:nvPr/>
        </p:nvSpPr>
        <p:spPr>
          <a:xfrm>
            <a:off x="3832069" y="2987325"/>
            <a:ext cx="18539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100" b="1" dirty="0" smtClean="0">
                <a:solidFill>
                  <a:srgbClr val="1F4E79"/>
                </a:solidFill>
                <a:latin typeface="Montserrat" panose="00000500000000000000" pitchFamily="2" charset="0"/>
              </a:rPr>
              <a:t>SANCIONADOS</a:t>
            </a:r>
            <a:endParaRPr lang="es-MX" sz="1100" b="1" dirty="0">
              <a:solidFill>
                <a:srgbClr val="1F4E79"/>
              </a:solidFill>
              <a:latin typeface="Montserrat" panose="00000500000000000000" pitchFamily="2" charset="0"/>
            </a:endParaRPr>
          </a:p>
        </p:txBody>
      </p:sp>
      <p:sp>
        <p:nvSpPr>
          <p:cNvPr id="96" name="CuadroTexto 95"/>
          <p:cNvSpPr txBox="1"/>
          <p:nvPr/>
        </p:nvSpPr>
        <p:spPr>
          <a:xfrm>
            <a:off x="6932240" y="2989198"/>
            <a:ext cx="223474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100" b="1" dirty="0" smtClean="0">
                <a:solidFill>
                  <a:srgbClr val="1F4E79"/>
                </a:solidFill>
                <a:latin typeface="Montserrat" panose="00000500000000000000" pitchFamily="2" charset="0"/>
              </a:rPr>
              <a:t>CONTRATACIONES</a:t>
            </a:r>
            <a:endParaRPr lang="es-MX" sz="1100" b="1" dirty="0">
              <a:solidFill>
                <a:srgbClr val="1F4E79"/>
              </a:solidFill>
              <a:latin typeface="Montserrat" panose="00000500000000000000" pitchFamily="2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8884070" y="5607460"/>
            <a:ext cx="2994446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FUENTE </a:t>
            </a:r>
            <a:r>
              <a:rPr lang="es-MX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https://plataformadigitalnacional.org/</a:t>
            </a:r>
            <a:endParaRPr lang="es-MX" sz="9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9100650" y="1453011"/>
            <a:ext cx="309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400" dirty="0" smtClean="0">
                <a:solidFill>
                  <a:srgbClr val="1F4E79"/>
                </a:solidFill>
                <a:latin typeface="Montserrat" panose="00000500000000000000" pitchFamily="2" charset="0"/>
              </a:rPr>
              <a:t>DATATÓN 2019</a:t>
            </a:r>
            <a:endParaRPr lang="es-MX" sz="1400" dirty="0">
              <a:solidFill>
                <a:srgbClr val="1F4E79"/>
              </a:solidFill>
              <a:latin typeface="Montserrat" panose="00000500000000000000" pitchFamily="2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0" y="1435234"/>
            <a:ext cx="2489812" cy="307777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BACKHOUSE</a:t>
            </a:r>
            <a:endParaRPr lang="es-MX" sz="1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624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ángulo 67"/>
          <p:cNvSpPr/>
          <p:nvPr/>
        </p:nvSpPr>
        <p:spPr>
          <a:xfrm>
            <a:off x="535278" y="2875978"/>
            <a:ext cx="5153361" cy="28339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63"/>
          <p:cNvSpPr/>
          <p:nvPr/>
        </p:nvSpPr>
        <p:spPr>
          <a:xfrm>
            <a:off x="6864150" y="2865482"/>
            <a:ext cx="4775517" cy="293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0" y="1731717"/>
            <a:ext cx="12192000" cy="25114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515258" y="2186153"/>
            <a:ext cx="128999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MODELADO</a:t>
            </a:r>
            <a:endParaRPr lang="es-MX" sz="1600" dirty="0">
              <a:solidFill>
                <a:schemeClr val="tx2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cxnSp>
        <p:nvCxnSpPr>
          <p:cNvPr id="20" name="Conector recto 19"/>
          <p:cNvCxnSpPr>
            <a:cxnSpLocks noChangeAspect="1"/>
          </p:cNvCxnSpPr>
          <p:nvPr/>
        </p:nvCxnSpPr>
        <p:spPr>
          <a:xfrm>
            <a:off x="5923338" y="2258011"/>
            <a:ext cx="0" cy="351493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9540608" y="6212403"/>
            <a:ext cx="248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400" dirty="0" smtClean="0">
                <a:solidFill>
                  <a:srgbClr val="002060"/>
                </a:solidFill>
                <a:latin typeface="Montserrat" panose="00000500000000000000" pitchFamily="2" charset="0"/>
              </a:rPr>
              <a:t>06</a:t>
            </a:r>
            <a:endParaRPr lang="es-MX" sz="2400" dirty="0">
              <a:solidFill>
                <a:srgbClr val="002060"/>
              </a:solidFill>
              <a:latin typeface="Montserrat" panose="00000500000000000000" pitchFamily="2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089797" y="3279800"/>
            <a:ext cx="615019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s-MX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{  }</a:t>
            </a:r>
            <a:endParaRPr lang="es-MX" sz="2400" dirty="0">
              <a:solidFill>
                <a:schemeClr val="tx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3054652" y="3267206"/>
            <a:ext cx="608327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s-MX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f</a:t>
            </a:r>
            <a:endParaRPr lang="es-MX" sz="2400" i="1" dirty="0">
              <a:solidFill>
                <a:schemeClr val="tx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842128" y="3277701"/>
            <a:ext cx="608327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s-MX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#</a:t>
            </a:r>
            <a:endParaRPr lang="es-MX" sz="2400" dirty="0">
              <a:solidFill>
                <a:schemeClr val="tx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677736" y="3996275"/>
            <a:ext cx="163329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rgbClr val="FF0000"/>
                </a:solidFill>
                <a:latin typeface="Montserrat" panose="00000500000000000000" pitchFamily="2" charset="0"/>
              </a:rPr>
              <a:t>DATA</a:t>
            </a:r>
            <a:endParaRPr lang="es-MX" sz="1400" b="1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2841281" y="4018313"/>
            <a:ext cx="1270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rgbClr val="FF0000"/>
                </a:solidFill>
                <a:latin typeface="Montserrat" panose="00000500000000000000" pitchFamily="2" charset="0"/>
              </a:rPr>
              <a:t>REDUCTOR</a:t>
            </a:r>
            <a:endParaRPr lang="es-MX" sz="1400" b="1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4452430" y="4039310"/>
            <a:ext cx="1270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rgbClr val="FF0000"/>
                </a:solidFill>
                <a:latin typeface="Montserrat" panose="00000500000000000000" pitchFamily="2" charset="0"/>
              </a:rPr>
              <a:t>CL</a:t>
            </a:r>
            <a:r>
              <a:rPr lang="es-MX" sz="1400" b="1" dirty="0" smtClean="0">
                <a:solidFill>
                  <a:srgbClr val="FF0000"/>
                </a:solidFill>
                <a:latin typeface="Montserrat" panose="00000500000000000000" pitchFamily="2" charset="0"/>
              </a:rPr>
              <a:t>Ú</a:t>
            </a:r>
            <a:r>
              <a:rPr lang="es-MX" sz="1400" b="1" dirty="0" smtClean="0">
                <a:solidFill>
                  <a:srgbClr val="FF0000"/>
                </a:solidFill>
                <a:latin typeface="Montserrat" panose="00000500000000000000" pitchFamily="2" charset="0"/>
              </a:rPr>
              <a:t>STER</a:t>
            </a:r>
            <a:endParaRPr lang="es-MX" sz="1400" b="1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Flecha derecha 1"/>
          <p:cNvSpPr/>
          <p:nvPr/>
        </p:nvSpPr>
        <p:spPr>
          <a:xfrm>
            <a:off x="2294436" y="3388068"/>
            <a:ext cx="443368" cy="219363"/>
          </a:xfrm>
          <a:prstGeom prst="rightArrow">
            <a:avLst/>
          </a:prstGeom>
          <a:noFill/>
          <a:ln w="28575" cmpd="sng">
            <a:solidFill>
              <a:srgbClr val="1F4E79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Flecha derecha 23"/>
          <p:cNvSpPr/>
          <p:nvPr/>
        </p:nvSpPr>
        <p:spPr>
          <a:xfrm>
            <a:off x="4169022" y="3398566"/>
            <a:ext cx="443368" cy="219363"/>
          </a:xfrm>
          <a:prstGeom prst="rightArrow">
            <a:avLst/>
          </a:prstGeom>
          <a:noFill/>
          <a:ln w="28575" cmpd="sng">
            <a:solidFill>
              <a:srgbClr val="1F4E79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91700" y="4400153"/>
            <a:ext cx="1616364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s-MX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Nombre.</a:t>
            </a:r>
          </a:p>
          <a:p>
            <a:pPr marL="171450" indent="-171450">
              <a:buFont typeface="Arial"/>
              <a:buChar char="•"/>
            </a:pPr>
            <a:r>
              <a:rPr lang="es-MX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Apellido paterno.</a:t>
            </a:r>
          </a:p>
          <a:p>
            <a:pPr marL="171450" indent="-171450">
              <a:buFont typeface="Arial"/>
              <a:buChar char="•"/>
            </a:pPr>
            <a:r>
              <a:rPr lang="es-MX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Apellido materno.</a:t>
            </a:r>
          </a:p>
          <a:p>
            <a:pPr marL="171450" indent="-171450">
              <a:buFont typeface="Arial"/>
              <a:buChar char="•"/>
            </a:pPr>
            <a:r>
              <a:rPr lang="es-MX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Edad.</a:t>
            </a:r>
          </a:p>
          <a:p>
            <a:pPr marL="171450" indent="-171450">
              <a:buFont typeface="Arial"/>
              <a:buChar char="•"/>
            </a:pPr>
            <a:r>
              <a:rPr lang="es-MX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Organismo (pertenencia).</a:t>
            </a:r>
            <a:endParaRPr lang="es-MX" sz="9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cxnSp>
        <p:nvCxnSpPr>
          <p:cNvPr id="27" name="Conector recto 26"/>
          <p:cNvCxnSpPr>
            <a:cxnSpLocks noChangeAspect="1"/>
          </p:cNvCxnSpPr>
          <p:nvPr/>
        </p:nvCxnSpPr>
        <p:spPr>
          <a:xfrm>
            <a:off x="734971" y="4418048"/>
            <a:ext cx="157309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2656554" y="4410649"/>
            <a:ext cx="1616364" cy="11387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s-MX" sz="9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algn="ctr"/>
            <a:r>
              <a:rPr lang="es-MX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f</a:t>
            </a: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s-MX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s-MX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s-MX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sym typeface="Wingdings"/>
              </a:rPr>
              <a:t> </a:t>
            </a:r>
            <a:r>
              <a:rPr lang="es-MX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(</a:t>
            </a: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{  </a:t>
            </a:r>
            <a:r>
              <a:rPr lang="es-MX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})  </a:t>
            </a:r>
            <a:r>
              <a:rPr lang="es-MX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s-MX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es-MX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ＭＳ ゴシック"/>
                <a:ea typeface="ＭＳ ゴシック"/>
                <a:cs typeface="ＭＳ ゴシック"/>
                <a:sym typeface="Wingdings"/>
              </a:rPr>
              <a:t>♯</a:t>
            </a:r>
            <a:endParaRPr lang="es-MX" sz="1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endParaRPr lang="es-MX" sz="900" b="0" i="0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panose="00000500000000000000" pitchFamily="2" charset="0"/>
            </a:endParaRPr>
          </a:p>
          <a:p>
            <a:endParaRPr lang="es-MX" sz="9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marL="171450" indent="-171450">
              <a:buFont typeface="Arial"/>
              <a:buChar char="•"/>
            </a:pPr>
            <a:r>
              <a:rPr lang="es-MX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Concatena (apellido paterno, apellido materno).</a:t>
            </a:r>
            <a:endParaRPr lang="es-MX" sz="9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cxnSp>
        <p:nvCxnSpPr>
          <p:cNvPr id="31" name="Conector recto 30"/>
          <p:cNvCxnSpPr>
            <a:cxnSpLocks noChangeAspect="1"/>
          </p:cNvCxnSpPr>
          <p:nvPr/>
        </p:nvCxnSpPr>
        <p:spPr>
          <a:xfrm>
            <a:off x="2699825" y="4428544"/>
            <a:ext cx="157309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9100650" y="1453011"/>
            <a:ext cx="309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400" dirty="0" smtClean="0">
                <a:solidFill>
                  <a:srgbClr val="1F4E79"/>
                </a:solidFill>
                <a:latin typeface="Montserrat" panose="00000500000000000000" pitchFamily="2" charset="0"/>
              </a:rPr>
              <a:t>DATATÓN 2019</a:t>
            </a:r>
            <a:endParaRPr lang="es-MX" sz="1400" dirty="0">
              <a:solidFill>
                <a:srgbClr val="1F4E79"/>
              </a:solidFill>
              <a:latin typeface="Montserrat" panose="00000500000000000000" pitchFamily="2" charset="0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0" y="1435234"/>
            <a:ext cx="2489812" cy="307777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BACKHOUSE</a:t>
            </a:r>
            <a:endParaRPr lang="es-MX" sz="1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10627323" y="3901167"/>
            <a:ext cx="349010" cy="24622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s-MX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{  }</a:t>
            </a:r>
            <a:endParaRPr lang="es-MX" sz="10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1134324" y="4429145"/>
            <a:ext cx="349010" cy="24622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s-MX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{  }</a:t>
            </a:r>
            <a:endParaRPr lang="es-MX" sz="10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9400354" y="4701974"/>
            <a:ext cx="382632" cy="26161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1F4E7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MX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#</a:t>
            </a:r>
            <a:endParaRPr lang="es-MX" sz="11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10205627" y="3920349"/>
            <a:ext cx="340570" cy="311234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S2</a:t>
            </a:r>
            <a:endParaRPr lang="es-MX" sz="9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0712669" y="4408612"/>
            <a:ext cx="340570" cy="274203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S3</a:t>
            </a:r>
            <a:endParaRPr lang="es-MX" sz="9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10384646" y="5179302"/>
            <a:ext cx="340570" cy="286464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S6</a:t>
            </a:r>
            <a:endParaRPr lang="es-MX" sz="9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0807860" y="5165890"/>
            <a:ext cx="349010" cy="24622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s-MX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{  }</a:t>
            </a:r>
            <a:endParaRPr lang="es-MX" sz="10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8726727" y="3579227"/>
            <a:ext cx="340570" cy="3112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S2</a:t>
            </a:r>
            <a:endParaRPr lang="es-MX" sz="9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9147374" y="3561093"/>
            <a:ext cx="349010" cy="24622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s-MX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{  }</a:t>
            </a:r>
            <a:endParaRPr lang="es-MX" sz="10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cxnSp>
        <p:nvCxnSpPr>
          <p:cNvPr id="47" name="Conector recto 46"/>
          <p:cNvCxnSpPr>
            <a:stCxn id="41" idx="2"/>
            <a:endCxn id="40" idx="0"/>
          </p:cNvCxnSpPr>
          <p:nvPr/>
        </p:nvCxnSpPr>
        <p:spPr>
          <a:xfrm flipH="1">
            <a:off x="9591670" y="4231583"/>
            <a:ext cx="784242" cy="470391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>
            <a:stCxn id="40" idx="3"/>
            <a:endCxn id="42" idx="2"/>
          </p:cNvCxnSpPr>
          <p:nvPr/>
        </p:nvCxnSpPr>
        <p:spPr>
          <a:xfrm flipV="1">
            <a:off x="9782986" y="4682815"/>
            <a:ext cx="1099968" cy="149964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>
            <a:stCxn id="40" idx="3"/>
            <a:endCxn id="43" idx="1"/>
          </p:cNvCxnSpPr>
          <p:nvPr/>
        </p:nvCxnSpPr>
        <p:spPr>
          <a:xfrm>
            <a:off x="9782986" y="4832779"/>
            <a:ext cx="601660" cy="489755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>
            <a:stCxn id="45" idx="2"/>
            <a:endCxn id="40" idx="1"/>
          </p:cNvCxnSpPr>
          <p:nvPr/>
        </p:nvCxnSpPr>
        <p:spPr>
          <a:xfrm>
            <a:off x="8897012" y="3890461"/>
            <a:ext cx="503342" cy="942318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>
            <a:off x="8233180" y="4245399"/>
            <a:ext cx="382632" cy="26161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1F4E7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MX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#</a:t>
            </a:r>
            <a:endParaRPr lang="es-MX" sz="11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cxnSp>
        <p:nvCxnSpPr>
          <p:cNvPr id="52" name="Conector recto 51"/>
          <p:cNvCxnSpPr>
            <a:stCxn id="51" idx="0"/>
            <a:endCxn id="45" idx="2"/>
          </p:cNvCxnSpPr>
          <p:nvPr/>
        </p:nvCxnSpPr>
        <p:spPr>
          <a:xfrm flipV="1">
            <a:off x="8424496" y="3890461"/>
            <a:ext cx="472516" cy="354938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52"/>
          <p:cNvSpPr/>
          <p:nvPr/>
        </p:nvSpPr>
        <p:spPr>
          <a:xfrm>
            <a:off x="7032408" y="3983027"/>
            <a:ext cx="349010" cy="24622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s-MX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{  }</a:t>
            </a:r>
            <a:endParaRPr lang="es-MX" sz="10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7463019" y="3953047"/>
            <a:ext cx="340570" cy="274203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S3</a:t>
            </a:r>
            <a:endParaRPr lang="es-MX" sz="9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7721789" y="3107441"/>
            <a:ext cx="340570" cy="286464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S6</a:t>
            </a:r>
            <a:endParaRPr lang="es-MX" sz="9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7324223" y="3145462"/>
            <a:ext cx="349010" cy="24622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s-MX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{  }</a:t>
            </a:r>
            <a:endParaRPr lang="es-MX" sz="10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7609932" y="4891185"/>
            <a:ext cx="340570" cy="311234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S2</a:t>
            </a:r>
            <a:endParaRPr lang="es-MX" sz="9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7188808" y="4895092"/>
            <a:ext cx="349010" cy="24622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s-MX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{  }</a:t>
            </a:r>
            <a:endParaRPr lang="es-MX" sz="10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cxnSp>
        <p:nvCxnSpPr>
          <p:cNvPr id="59" name="Conector recto 58"/>
          <p:cNvCxnSpPr>
            <a:stCxn id="51" idx="0"/>
            <a:endCxn id="55" idx="2"/>
          </p:cNvCxnSpPr>
          <p:nvPr/>
        </p:nvCxnSpPr>
        <p:spPr>
          <a:xfrm flipH="1" flipV="1">
            <a:off x="7892074" y="3393905"/>
            <a:ext cx="532422" cy="851494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>
            <a:stCxn id="51" idx="0"/>
            <a:endCxn id="54" idx="3"/>
          </p:cNvCxnSpPr>
          <p:nvPr/>
        </p:nvCxnSpPr>
        <p:spPr>
          <a:xfrm flipH="1" flipV="1">
            <a:off x="7803589" y="4090149"/>
            <a:ext cx="620907" cy="15525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>
            <a:stCxn id="51" idx="1"/>
            <a:endCxn id="57" idx="3"/>
          </p:cNvCxnSpPr>
          <p:nvPr/>
        </p:nvCxnSpPr>
        <p:spPr>
          <a:xfrm flipH="1">
            <a:off x="7950502" y="4376204"/>
            <a:ext cx="282678" cy="670598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6293323" y="2223095"/>
            <a:ext cx="1274035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CL</a:t>
            </a:r>
            <a:r>
              <a:rPr lang="es-MX" sz="1400" dirty="0" smtClean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ÚSTER</a:t>
            </a:r>
            <a:endParaRPr lang="es-MX" sz="1600" dirty="0">
              <a:solidFill>
                <a:schemeClr val="tx2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247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0" y="1731717"/>
            <a:ext cx="12192000" cy="25114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242371" y="2112679"/>
            <a:ext cx="1279497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PATHS</a:t>
            </a:r>
            <a:endParaRPr lang="es-MX" sz="1600" dirty="0">
              <a:solidFill>
                <a:schemeClr val="tx2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cxnSp>
        <p:nvCxnSpPr>
          <p:cNvPr id="20" name="Conector recto 19"/>
          <p:cNvCxnSpPr/>
          <p:nvPr/>
        </p:nvCxnSpPr>
        <p:spPr>
          <a:xfrm>
            <a:off x="228000" y="2586513"/>
            <a:ext cx="11736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4883746" y="5572097"/>
            <a:ext cx="29944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La direccionalidad </a:t>
            </a:r>
            <a:r>
              <a:rPr lang="es-MX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del análisis es variable debido a la gran posibilidad de los conjuntos.</a:t>
            </a:r>
            <a:endParaRPr lang="es-MX" sz="9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445288" y="5072731"/>
            <a:ext cx="325456" cy="230832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9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S</a:t>
            </a:r>
            <a:endParaRPr lang="es-MX" sz="9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9540608" y="6212403"/>
            <a:ext cx="248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400" dirty="0" smtClean="0">
                <a:solidFill>
                  <a:srgbClr val="002060"/>
                </a:solidFill>
                <a:latin typeface="Montserrat" panose="00000500000000000000" pitchFamily="2" charset="0"/>
              </a:rPr>
              <a:t>07</a:t>
            </a:r>
            <a:endParaRPr lang="es-MX" sz="2400" dirty="0">
              <a:solidFill>
                <a:srgbClr val="002060"/>
              </a:solidFill>
              <a:latin typeface="Montserrat" panose="00000500000000000000" pitchFamily="2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45288" y="5341273"/>
            <a:ext cx="325456" cy="230832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9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C</a:t>
            </a:r>
            <a:endParaRPr lang="es-MX" sz="9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445288" y="5609815"/>
            <a:ext cx="325456" cy="230832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9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P</a:t>
            </a:r>
            <a:endParaRPr lang="es-MX" sz="9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2099389" y="5066805"/>
            <a:ext cx="325456" cy="230832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9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X</a:t>
            </a:r>
            <a:endParaRPr lang="es-MX" sz="9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099389" y="5351198"/>
            <a:ext cx="325456" cy="230832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9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Y</a:t>
            </a:r>
            <a:endParaRPr lang="es-MX" sz="9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833942" y="5072731"/>
            <a:ext cx="108067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Servidor público.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833942" y="5341273"/>
            <a:ext cx="108067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Contrato.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833942" y="5609815"/>
            <a:ext cx="108067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Proveedor.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2512048" y="5064724"/>
            <a:ext cx="192341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Sanciones a servidores públicos.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2512048" y="5333266"/>
            <a:ext cx="192341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Sanciones a proveedores.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564263" y="2732403"/>
            <a:ext cx="51065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rgbClr val="1F4E79"/>
                </a:solidFill>
                <a:latin typeface="Montserrat" panose="00000500000000000000" pitchFamily="2" charset="0"/>
              </a:rPr>
              <a:t>1</a:t>
            </a:r>
            <a:endParaRPr lang="es-MX" dirty="0">
              <a:solidFill>
                <a:srgbClr val="1F4E79"/>
              </a:solidFill>
              <a:latin typeface="Montserrat" panose="00000500000000000000" pitchFamily="2" charset="0"/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3645264" y="2751875"/>
            <a:ext cx="51065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rgbClr val="1F4E79"/>
                </a:solidFill>
                <a:latin typeface="Montserrat" panose="00000500000000000000" pitchFamily="2" charset="0"/>
              </a:rPr>
              <a:t>2</a:t>
            </a:r>
            <a:endParaRPr lang="es-MX" dirty="0">
              <a:solidFill>
                <a:srgbClr val="1F4E79"/>
              </a:solidFill>
              <a:latin typeface="Montserrat" panose="00000500000000000000" pitchFamily="2" charset="0"/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6705285" y="2782378"/>
            <a:ext cx="51065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rgbClr val="1F4E79"/>
                </a:solidFill>
                <a:latin typeface="Montserrat" panose="00000500000000000000" pitchFamily="2" charset="0"/>
              </a:rPr>
              <a:t>3</a:t>
            </a:r>
            <a:endParaRPr lang="es-MX" dirty="0">
              <a:solidFill>
                <a:srgbClr val="1F4E79"/>
              </a:solidFill>
              <a:latin typeface="Montserrat" panose="00000500000000000000" pitchFamily="2" charset="0"/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1095857" y="3315794"/>
            <a:ext cx="325456" cy="246221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C</a:t>
            </a:r>
            <a:endParaRPr lang="es-MX" sz="1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2309363" y="3084962"/>
            <a:ext cx="325456" cy="246221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S</a:t>
            </a:r>
            <a:endParaRPr lang="es-MX" sz="1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2309363" y="3561899"/>
            <a:ext cx="325456" cy="246221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P</a:t>
            </a:r>
            <a:endParaRPr lang="es-MX" sz="1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cxnSp>
        <p:nvCxnSpPr>
          <p:cNvPr id="3" name="Conector recto 2"/>
          <p:cNvCxnSpPr>
            <a:stCxn id="50" idx="3"/>
            <a:endCxn id="52" idx="1"/>
          </p:cNvCxnSpPr>
          <p:nvPr/>
        </p:nvCxnSpPr>
        <p:spPr>
          <a:xfrm>
            <a:off x="1421313" y="3438905"/>
            <a:ext cx="888050" cy="246105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>
            <a:stCxn id="50" idx="3"/>
            <a:endCxn id="51" idx="1"/>
          </p:cNvCxnSpPr>
          <p:nvPr/>
        </p:nvCxnSpPr>
        <p:spPr>
          <a:xfrm flipV="1">
            <a:off x="1421313" y="3208073"/>
            <a:ext cx="888050" cy="230832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>
            <a:stCxn id="55" idx="2"/>
            <a:endCxn id="81" idx="0"/>
          </p:cNvCxnSpPr>
          <p:nvPr/>
        </p:nvCxnSpPr>
        <p:spPr>
          <a:xfrm>
            <a:off x="4507386" y="3356215"/>
            <a:ext cx="5350" cy="322772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4344658" y="3109994"/>
            <a:ext cx="325456" cy="246221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S</a:t>
            </a:r>
            <a:endParaRPr lang="es-MX" sz="1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5009892" y="3113675"/>
            <a:ext cx="325456" cy="246221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C</a:t>
            </a:r>
            <a:endParaRPr lang="es-MX" sz="1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5703781" y="3109994"/>
            <a:ext cx="325456" cy="246221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P</a:t>
            </a:r>
            <a:endParaRPr lang="es-MX" sz="1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5703143" y="3648429"/>
            <a:ext cx="325456" cy="246221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Y</a:t>
            </a:r>
            <a:endParaRPr lang="es-MX" sz="1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cxnSp>
        <p:nvCxnSpPr>
          <p:cNvPr id="60" name="Conector recto 59"/>
          <p:cNvCxnSpPr>
            <a:stCxn id="55" idx="3"/>
            <a:endCxn id="56" idx="1"/>
          </p:cNvCxnSpPr>
          <p:nvPr/>
        </p:nvCxnSpPr>
        <p:spPr>
          <a:xfrm>
            <a:off x="4670114" y="3233105"/>
            <a:ext cx="339778" cy="3681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>
            <a:stCxn id="56" idx="3"/>
            <a:endCxn id="58" idx="1"/>
          </p:cNvCxnSpPr>
          <p:nvPr/>
        </p:nvCxnSpPr>
        <p:spPr>
          <a:xfrm flipV="1">
            <a:off x="5335348" y="3233105"/>
            <a:ext cx="368433" cy="3681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>
            <a:stCxn id="58" idx="2"/>
            <a:endCxn id="59" idx="0"/>
          </p:cNvCxnSpPr>
          <p:nvPr/>
        </p:nvCxnSpPr>
        <p:spPr>
          <a:xfrm flipH="1">
            <a:off x="5865871" y="3356215"/>
            <a:ext cx="638" cy="292214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/>
          <p:cNvSpPr txBox="1"/>
          <p:nvPr/>
        </p:nvSpPr>
        <p:spPr>
          <a:xfrm>
            <a:off x="4350008" y="3678987"/>
            <a:ext cx="325456" cy="246221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X</a:t>
            </a:r>
            <a:endParaRPr lang="es-MX" sz="1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4350008" y="4295924"/>
            <a:ext cx="325456" cy="246221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C</a:t>
            </a:r>
            <a:endParaRPr lang="es-MX" sz="1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5082573" y="4295924"/>
            <a:ext cx="325456" cy="246221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P</a:t>
            </a:r>
            <a:endParaRPr lang="es-MX" sz="1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86" name="CuadroTexto 85"/>
          <p:cNvSpPr txBox="1"/>
          <p:nvPr/>
        </p:nvSpPr>
        <p:spPr>
          <a:xfrm>
            <a:off x="5703143" y="4295924"/>
            <a:ext cx="325456" cy="246221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Y</a:t>
            </a:r>
            <a:endParaRPr lang="es-MX" sz="1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cxnSp>
        <p:nvCxnSpPr>
          <p:cNvPr id="87" name="Conector recto 86"/>
          <p:cNvCxnSpPr>
            <a:stCxn id="84" idx="3"/>
            <a:endCxn id="85" idx="1"/>
          </p:cNvCxnSpPr>
          <p:nvPr/>
        </p:nvCxnSpPr>
        <p:spPr>
          <a:xfrm>
            <a:off x="4675464" y="4419035"/>
            <a:ext cx="407109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/>
          <p:cNvCxnSpPr>
            <a:stCxn id="81" idx="2"/>
            <a:endCxn id="84" idx="0"/>
          </p:cNvCxnSpPr>
          <p:nvPr/>
        </p:nvCxnSpPr>
        <p:spPr>
          <a:xfrm>
            <a:off x="4512736" y="3925208"/>
            <a:ext cx="0" cy="370716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/>
          <p:cNvCxnSpPr>
            <a:stCxn id="85" idx="3"/>
            <a:endCxn id="86" idx="1"/>
          </p:cNvCxnSpPr>
          <p:nvPr/>
        </p:nvCxnSpPr>
        <p:spPr>
          <a:xfrm>
            <a:off x="5408029" y="4419035"/>
            <a:ext cx="295114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uadroTexto 114"/>
          <p:cNvSpPr txBox="1"/>
          <p:nvPr/>
        </p:nvSpPr>
        <p:spPr>
          <a:xfrm>
            <a:off x="7585799" y="2905054"/>
            <a:ext cx="325456" cy="246221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P</a:t>
            </a:r>
            <a:endParaRPr lang="es-MX" sz="1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16" name="CuadroTexto 115"/>
          <p:cNvSpPr txBox="1"/>
          <p:nvPr/>
        </p:nvSpPr>
        <p:spPr>
          <a:xfrm>
            <a:off x="8251033" y="2908735"/>
            <a:ext cx="325456" cy="246221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>
                <a:solidFill>
                  <a:schemeClr val="bg1"/>
                </a:solidFill>
                <a:latin typeface="Montserrat" panose="00000500000000000000" pitchFamily="2" charset="0"/>
              </a:rPr>
              <a:t>C</a:t>
            </a:r>
          </a:p>
        </p:txBody>
      </p:sp>
      <p:sp>
        <p:nvSpPr>
          <p:cNvPr id="117" name="CuadroTexto 116"/>
          <p:cNvSpPr txBox="1"/>
          <p:nvPr/>
        </p:nvSpPr>
        <p:spPr>
          <a:xfrm>
            <a:off x="8944922" y="2905054"/>
            <a:ext cx="325456" cy="246221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S</a:t>
            </a:r>
            <a:endParaRPr lang="es-MX" sz="1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cxnSp>
        <p:nvCxnSpPr>
          <p:cNvPr id="118" name="Conector recto 117"/>
          <p:cNvCxnSpPr>
            <a:stCxn id="115" idx="3"/>
            <a:endCxn id="116" idx="1"/>
          </p:cNvCxnSpPr>
          <p:nvPr/>
        </p:nvCxnSpPr>
        <p:spPr>
          <a:xfrm>
            <a:off x="7911255" y="3028165"/>
            <a:ext cx="339778" cy="3681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>
            <a:stCxn id="116" idx="3"/>
            <a:endCxn id="117" idx="1"/>
          </p:cNvCxnSpPr>
          <p:nvPr/>
        </p:nvCxnSpPr>
        <p:spPr>
          <a:xfrm flipV="1">
            <a:off x="8576489" y="3028165"/>
            <a:ext cx="368433" cy="3681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/>
          <p:cNvCxnSpPr>
            <a:stCxn id="115" idx="2"/>
            <a:endCxn id="122" idx="0"/>
          </p:cNvCxnSpPr>
          <p:nvPr/>
        </p:nvCxnSpPr>
        <p:spPr>
          <a:xfrm flipH="1">
            <a:off x="7748186" y="3151275"/>
            <a:ext cx="341" cy="466023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uadroTexto 121"/>
          <p:cNvSpPr txBox="1"/>
          <p:nvPr/>
        </p:nvSpPr>
        <p:spPr>
          <a:xfrm>
            <a:off x="7585458" y="3617298"/>
            <a:ext cx="325456" cy="246221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Y</a:t>
            </a:r>
            <a:endParaRPr lang="es-MX" sz="1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23" name="CuadroTexto 122"/>
          <p:cNvSpPr txBox="1"/>
          <p:nvPr/>
        </p:nvSpPr>
        <p:spPr>
          <a:xfrm>
            <a:off x="7585458" y="4314601"/>
            <a:ext cx="325456" cy="246221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C</a:t>
            </a:r>
            <a:endParaRPr lang="es-MX" sz="1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cxnSp>
        <p:nvCxnSpPr>
          <p:cNvPr id="124" name="Conector recto 123"/>
          <p:cNvCxnSpPr>
            <a:stCxn id="122" idx="2"/>
            <a:endCxn id="123" idx="0"/>
          </p:cNvCxnSpPr>
          <p:nvPr/>
        </p:nvCxnSpPr>
        <p:spPr>
          <a:xfrm>
            <a:off x="7748186" y="3863519"/>
            <a:ext cx="0" cy="451082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/>
          <p:cNvSpPr txBox="1"/>
          <p:nvPr/>
        </p:nvSpPr>
        <p:spPr>
          <a:xfrm>
            <a:off x="8954076" y="3361661"/>
            <a:ext cx="325456" cy="246221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X</a:t>
            </a:r>
            <a:endParaRPr lang="es-MX" sz="1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28" name="CuadroTexto 127"/>
          <p:cNvSpPr txBox="1"/>
          <p:nvPr/>
        </p:nvSpPr>
        <p:spPr>
          <a:xfrm>
            <a:off x="9619310" y="3365342"/>
            <a:ext cx="325456" cy="246221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P</a:t>
            </a:r>
            <a:endParaRPr lang="es-MX" sz="1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29" name="CuadroTexto 128"/>
          <p:cNvSpPr txBox="1"/>
          <p:nvPr/>
        </p:nvSpPr>
        <p:spPr>
          <a:xfrm>
            <a:off x="10313199" y="3361661"/>
            <a:ext cx="325456" cy="246221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Y</a:t>
            </a:r>
            <a:endParaRPr lang="es-MX" sz="1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cxnSp>
        <p:nvCxnSpPr>
          <p:cNvPr id="130" name="Conector recto 129"/>
          <p:cNvCxnSpPr>
            <a:stCxn id="127" idx="3"/>
            <a:endCxn id="128" idx="1"/>
          </p:cNvCxnSpPr>
          <p:nvPr/>
        </p:nvCxnSpPr>
        <p:spPr>
          <a:xfrm>
            <a:off x="9279532" y="3484772"/>
            <a:ext cx="339778" cy="3681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>
            <a:stCxn id="128" idx="3"/>
            <a:endCxn id="129" idx="1"/>
          </p:cNvCxnSpPr>
          <p:nvPr/>
        </p:nvCxnSpPr>
        <p:spPr>
          <a:xfrm flipV="1">
            <a:off x="9944766" y="3484772"/>
            <a:ext cx="368433" cy="3681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/>
          <p:cNvCxnSpPr>
            <a:stCxn id="117" idx="2"/>
            <a:endCxn id="127" idx="0"/>
          </p:cNvCxnSpPr>
          <p:nvPr/>
        </p:nvCxnSpPr>
        <p:spPr>
          <a:xfrm>
            <a:off x="9107650" y="3151275"/>
            <a:ext cx="9154" cy="210386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uadroTexto 136"/>
          <p:cNvSpPr txBox="1"/>
          <p:nvPr/>
        </p:nvSpPr>
        <p:spPr>
          <a:xfrm>
            <a:off x="8253062" y="4311768"/>
            <a:ext cx="325456" cy="246221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S</a:t>
            </a:r>
            <a:endParaRPr lang="es-MX" sz="1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38" name="CuadroTexto 137"/>
          <p:cNvSpPr txBox="1"/>
          <p:nvPr/>
        </p:nvSpPr>
        <p:spPr>
          <a:xfrm>
            <a:off x="8918296" y="4315449"/>
            <a:ext cx="325456" cy="246221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X</a:t>
            </a:r>
            <a:endParaRPr lang="es-MX" sz="1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39" name="CuadroTexto 138"/>
          <p:cNvSpPr txBox="1"/>
          <p:nvPr/>
        </p:nvSpPr>
        <p:spPr>
          <a:xfrm>
            <a:off x="9612185" y="4311768"/>
            <a:ext cx="325456" cy="246221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P</a:t>
            </a:r>
            <a:endParaRPr lang="es-MX" sz="1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cxnSp>
        <p:nvCxnSpPr>
          <p:cNvPr id="140" name="Conector recto 139"/>
          <p:cNvCxnSpPr>
            <a:stCxn id="137" idx="3"/>
            <a:endCxn id="138" idx="1"/>
          </p:cNvCxnSpPr>
          <p:nvPr/>
        </p:nvCxnSpPr>
        <p:spPr>
          <a:xfrm>
            <a:off x="8578518" y="4434879"/>
            <a:ext cx="339778" cy="3681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>
            <a:stCxn id="138" idx="3"/>
            <a:endCxn id="139" idx="1"/>
          </p:cNvCxnSpPr>
          <p:nvPr/>
        </p:nvCxnSpPr>
        <p:spPr>
          <a:xfrm flipV="1">
            <a:off x="9243752" y="4434879"/>
            <a:ext cx="368433" cy="3681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>
            <a:stCxn id="123" idx="3"/>
            <a:endCxn id="137" idx="1"/>
          </p:cNvCxnSpPr>
          <p:nvPr/>
        </p:nvCxnSpPr>
        <p:spPr>
          <a:xfrm flipV="1">
            <a:off x="7910914" y="4434879"/>
            <a:ext cx="342148" cy="2833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uadroTexto 144"/>
          <p:cNvSpPr txBox="1"/>
          <p:nvPr/>
        </p:nvSpPr>
        <p:spPr>
          <a:xfrm>
            <a:off x="10316728" y="4311768"/>
            <a:ext cx="325456" cy="246221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Y</a:t>
            </a:r>
            <a:endParaRPr lang="es-MX" sz="1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cxnSp>
        <p:nvCxnSpPr>
          <p:cNvPr id="146" name="Conector recto 145"/>
          <p:cNvCxnSpPr>
            <a:stCxn id="139" idx="3"/>
            <a:endCxn id="145" idx="1"/>
          </p:cNvCxnSpPr>
          <p:nvPr/>
        </p:nvCxnSpPr>
        <p:spPr>
          <a:xfrm>
            <a:off x="9937641" y="4434879"/>
            <a:ext cx="379087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uadroTexto 151"/>
          <p:cNvSpPr txBox="1"/>
          <p:nvPr/>
        </p:nvSpPr>
        <p:spPr>
          <a:xfrm>
            <a:off x="9612185" y="4613577"/>
            <a:ext cx="325456" cy="246221"/>
          </a:xfrm>
          <a:prstGeom prst="rect">
            <a:avLst/>
          </a:prstGeom>
          <a:solidFill>
            <a:schemeClr val="bg1"/>
          </a:solidFill>
          <a:ln>
            <a:solidFill>
              <a:srgbClr val="1F4E7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>
                <a:solidFill>
                  <a:srgbClr val="1F4E79"/>
                </a:solidFill>
                <a:latin typeface="Montserrat" panose="00000500000000000000" pitchFamily="2" charset="0"/>
              </a:rPr>
              <a:t>n</a:t>
            </a:r>
          </a:p>
        </p:txBody>
      </p:sp>
      <p:sp>
        <p:nvSpPr>
          <p:cNvPr id="153" name="CuadroTexto 152"/>
          <p:cNvSpPr txBox="1"/>
          <p:nvPr/>
        </p:nvSpPr>
        <p:spPr>
          <a:xfrm>
            <a:off x="9619310" y="3648428"/>
            <a:ext cx="325456" cy="246221"/>
          </a:xfrm>
          <a:prstGeom prst="rect">
            <a:avLst/>
          </a:prstGeom>
          <a:solidFill>
            <a:schemeClr val="bg1"/>
          </a:solidFill>
          <a:ln>
            <a:solidFill>
              <a:srgbClr val="1F4E7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>
                <a:solidFill>
                  <a:srgbClr val="1F4E79"/>
                </a:solidFill>
                <a:latin typeface="Montserrat" panose="00000500000000000000" pitchFamily="2" charset="0"/>
              </a:rPr>
              <a:t>n</a:t>
            </a:r>
          </a:p>
        </p:txBody>
      </p:sp>
      <p:sp>
        <p:nvSpPr>
          <p:cNvPr id="154" name="CuadroTexto 153"/>
          <p:cNvSpPr txBox="1"/>
          <p:nvPr/>
        </p:nvSpPr>
        <p:spPr>
          <a:xfrm>
            <a:off x="10312858" y="3652178"/>
            <a:ext cx="325456" cy="246221"/>
          </a:xfrm>
          <a:prstGeom prst="rect">
            <a:avLst/>
          </a:prstGeom>
          <a:solidFill>
            <a:schemeClr val="bg1"/>
          </a:solidFill>
          <a:ln>
            <a:solidFill>
              <a:srgbClr val="1F4E7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>
                <a:solidFill>
                  <a:srgbClr val="1F4E79"/>
                </a:solidFill>
                <a:latin typeface="Montserrat" panose="00000500000000000000" pitchFamily="2" charset="0"/>
              </a:rPr>
              <a:t>n</a:t>
            </a:r>
          </a:p>
        </p:txBody>
      </p:sp>
      <p:sp>
        <p:nvSpPr>
          <p:cNvPr id="155" name="CuadroTexto 154"/>
          <p:cNvSpPr txBox="1"/>
          <p:nvPr/>
        </p:nvSpPr>
        <p:spPr>
          <a:xfrm>
            <a:off x="10312858" y="4613576"/>
            <a:ext cx="325456" cy="246221"/>
          </a:xfrm>
          <a:prstGeom prst="rect">
            <a:avLst/>
          </a:prstGeom>
          <a:solidFill>
            <a:schemeClr val="bg1"/>
          </a:solidFill>
          <a:ln>
            <a:solidFill>
              <a:srgbClr val="1F4E7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>
                <a:solidFill>
                  <a:srgbClr val="1F4E79"/>
                </a:solidFill>
                <a:latin typeface="Montserrat" panose="00000500000000000000" pitchFamily="2" charset="0"/>
              </a:rPr>
              <a:t>n</a:t>
            </a:r>
          </a:p>
        </p:txBody>
      </p:sp>
      <p:sp>
        <p:nvSpPr>
          <p:cNvPr id="156" name="CuadroTexto 155"/>
          <p:cNvSpPr txBox="1"/>
          <p:nvPr/>
        </p:nvSpPr>
        <p:spPr>
          <a:xfrm>
            <a:off x="2094770" y="5635591"/>
            <a:ext cx="325456" cy="230832"/>
          </a:xfrm>
          <a:prstGeom prst="rect">
            <a:avLst/>
          </a:prstGeom>
          <a:solidFill>
            <a:schemeClr val="bg1"/>
          </a:solidFill>
          <a:ln>
            <a:solidFill>
              <a:srgbClr val="1F4E7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900" b="1" dirty="0">
                <a:solidFill>
                  <a:srgbClr val="1F4E79"/>
                </a:solidFill>
                <a:latin typeface="Montserrat" panose="00000500000000000000" pitchFamily="2" charset="0"/>
              </a:rPr>
              <a:t>n</a:t>
            </a:r>
          </a:p>
        </p:txBody>
      </p:sp>
      <p:sp>
        <p:nvSpPr>
          <p:cNvPr id="157" name="CuadroTexto 156"/>
          <p:cNvSpPr txBox="1"/>
          <p:nvPr/>
        </p:nvSpPr>
        <p:spPr>
          <a:xfrm>
            <a:off x="2527722" y="5633510"/>
            <a:ext cx="192341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Sanciones a proveedores.</a:t>
            </a:r>
          </a:p>
        </p:txBody>
      </p:sp>
      <p:sp>
        <p:nvSpPr>
          <p:cNvPr id="158" name="CuadroTexto 157"/>
          <p:cNvSpPr txBox="1"/>
          <p:nvPr/>
        </p:nvSpPr>
        <p:spPr>
          <a:xfrm>
            <a:off x="2499195" y="5633510"/>
            <a:ext cx="1923416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Indeterminado.</a:t>
            </a:r>
          </a:p>
        </p:txBody>
      </p:sp>
      <p:sp>
        <p:nvSpPr>
          <p:cNvPr id="170" name="Rectángulo 169"/>
          <p:cNvSpPr/>
          <p:nvPr/>
        </p:nvSpPr>
        <p:spPr>
          <a:xfrm>
            <a:off x="206685" y="4964051"/>
            <a:ext cx="4492316" cy="977909"/>
          </a:xfrm>
          <a:prstGeom prst="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172" name="CuadroTexto 171"/>
          <p:cNvSpPr txBox="1"/>
          <p:nvPr/>
        </p:nvSpPr>
        <p:spPr>
          <a:xfrm>
            <a:off x="1694931" y="2151052"/>
            <a:ext cx="843891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"/>
            </a:pP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Correlación de variables en modelado </a:t>
            </a:r>
            <a:r>
              <a:rPr lang="es-MX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in warehouse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, alimentados de S2, S3 Y S6.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9100650" y="1453011"/>
            <a:ext cx="309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400" dirty="0" smtClean="0">
                <a:solidFill>
                  <a:srgbClr val="1F4E79"/>
                </a:solidFill>
                <a:latin typeface="Montserrat" panose="00000500000000000000" pitchFamily="2" charset="0"/>
              </a:rPr>
              <a:t>DATATÓN 2019</a:t>
            </a:r>
            <a:endParaRPr lang="es-MX" sz="1400" dirty="0">
              <a:solidFill>
                <a:srgbClr val="1F4E79"/>
              </a:solidFill>
              <a:latin typeface="Montserrat" panose="00000500000000000000" pitchFamily="2" charset="0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0" y="1435234"/>
            <a:ext cx="2489812" cy="307777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BACKHOUSE</a:t>
            </a:r>
            <a:endParaRPr lang="es-MX" sz="1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238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0" y="1731717"/>
            <a:ext cx="12192000" cy="25114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242373" y="2112679"/>
            <a:ext cx="933140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MAPEO</a:t>
            </a:r>
            <a:endParaRPr lang="es-MX" sz="1600" dirty="0">
              <a:solidFill>
                <a:schemeClr val="tx2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cxnSp>
        <p:nvCxnSpPr>
          <p:cNvPr id="20" name="Conector recto 19"/>
          <p:cNvCxnSpPr/>
          <p:nvPr/>
        </p:nvCxnSpPr>
        <p:spPr>
          <a:xfrm>
            <a:off x="242372" y="2590135"/>
            <a:ext cx="11736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9540608" y="6212403"/>
            <a:ext cx="248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400" dirty="0" smtClean="0">
                <a:solidFill>
                  <a:srgbClr val="002060"/>
                </a:solidFill>
                <a:latin typeface="Montserrat" panose="00000500000000000000" pitchFamily="2" charset="0"/>
              </a:rPr>
              <a:t>08</a:t>
            </a:r>
            <a:endParaRPr lang="es-MX" sz="2400" dirty="0">
              <a:solidFill>
                <a:srgbClr val="002060"/>
              </a:solidFill>
              <a:latin typeface="Montserrat" panose="00000500000000000000" pitchFamily="2" charset="0"/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3268739" y="3185272"/>
            <a:ext cx="209647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MX" sz="900" dirty="0" smtClean="0">
                <a:latin typeface="Montserrat" panose="00000500000000000000" pitchFamily="2" charset="0"/>
              </a:rPr>
              <a:t>Descripción del origen</a:t>
            </a:r>
            <a:endParaRPr lang="es-MX" sz="900" dirty="0">
              <a:latin typeface="Montserrat" panose="00000500000000000000" pitchFamily="2" charset="0"/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567799" y="4429189"/>
            <a:ext cx="1331913" cy="600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 smtClean="0">
                <a:solidFill>
                  <a:srgbClr val="1F4E79"/>
                </a:solidFill>
                <a:latin typeface="Montserrat" panose="00000500000000000000" pitchFamily="2" charset="0"/>
              </a:rPr>
              <a:t>Origen de DATOS de MONGO DB</a:t>
            </a:r>
            <a:endParaRPr lang="es-MX" sz="1100" b="1" dirty="0">
              <a:solidFill>
                <a:srgbClr val="1F4E79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Disco magnético 1"/>
          <p:cNvSpPr/>
          <p:nvPr/>
        </p:nvSpPr>
        <p:spPr>
          <a:xfrm>
            <a:off x="878345" y="3224818"/>
            <a:ext cx="683759" cy="946409"/>
          </a:xfrm>
          <a:prstGeom prst="flowChartMagneticDisk">
            <a:avLst/>
          </a:prstGeom>
          <a:noFill/>
          <a:ln w="571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/>
          <p:cNvSpPr/>
          <p:nvPr/>
        </p:nvSpPr>
        <p:spPr>
          <a:xfrm>
            <a:off x="3268739" y="3984577"/>
            <a:ext cx="2096476" cy="507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MX" sz="900" dirty="0" smtClean="0">
                <a:latin typeface="Montserrat" panose="00000500000000000000" pitchFamily="2" charset="0"/>
              </a:rPr>
              <a:t>Función que forma el MARCADOR/</a:t>
            </a:r>
            <a:r>
              <a:rPr lang="es-MX" sz="900" dirty="0" smtClean="0">
                <a:latin typeface="Montserrat" panose="00000500000000000000" pitchFamily="2" charset="0"/>
              </a:rPr>
              <a:t>CL</a:t>
            </a:r>
            <a:r>
              <a:rPr lang="es-MX" sz="900" dirty="0" smtClean="0">
                <a:latin typeface="Montserrat" panose="00000500000000000000" pitchFamily="2" charset="0"/>
              </a:rPr>
              <a:t>Ú</a:t>
            </a:r>
            <a:r>
              <a:rPr lang="es-MX" sz="900" dirty="0" smtClean="0">
                <a:latin typeface="Montserrat" panose="00000500000000000000" pitchFamily="2" charset="0"/>
              </a:rPr>
              <a:t>STER </a:t>
            </a:r>
            <a:r>
              <a:rPr lang="es-MX" sz="900" dirty="0" smtClean="0">
                <a:latin typeface="Montserrat" panose="00000500000000000000" pitchFamily="2" charset="0"/>
              </a:rPr>
              <a:t>para cada documento</a:t>
            </a:r>
            <a:endParaRPr lang="es-MX" sz="900" dirty="0">
              <a:latin typeface="Montserrat" panose="00000500000000000000" pitchFamily="2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3268739" y="4674303"/>
            <a:ext cx="209647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MX" sz="900" dirty="0" smtClean="0">
                <a:latin typeface="Montserrat" panose="00000500000000000000" pitchFamily="2" charset="0"/>
              </a:rPr>
              <a:t>Función que forma los METADATOS retenidos en </a:t>
            </a:r>
            <a:r>
              <a:rPr lang="es-MX" sz="900" dirty="0" smtClean="0">
                <a:latin typeface="Montserrat" panose="00000500000000000000" pitchFamily="2" charset="0"/>
              </a:rPr>
              <a:t>CL</a:t>
            </a:r>
            <a:r>
              <a:rPr lang="es-MX" sz="900" dirty="0" smtClean="0">
                <a:latin typeface="Montserrat" panose="00000500000000000000" pitchFamily="2" charset="0"/>
              </a:rPr>
              <a:t>Ú</a:t>
            </a:r>
            <a:r>
              <a:rPr lang="es-MX" sz="900" dirty="0" smtClean="0">
                <a:latin typeface="Montserrat" panose="00000500000000000000" pitchFamily="2" charset="0"/>
              </a:rPr>
              <a:t>STER </a:t>
            </a:r>
            <a:r>
              <a:rPr lang="es-MX" sz="900" dirty="0" smtClean="0">
                <a:latin typeface="Montserrat" panose="00000500000000000000" pitchFamily="2" charset="0"/>
              </a:rPr>
              <a:t>(datos parciales de cada documento</a:t>
            </a:r>
            <a:endParaRPr lang="es-MX" sz="900" dirty="0">
              <a:latin typeface="Montserrat" panose="00000500000000000000" pitchFamily="2" charset="0"/>
            </a:endParaRPr>
          </a:p>
        </p:txBody>
      </p:sp>
      <p:cxnSp>
        <p:nvCxnSpPr>
          <p:cNvPr id="7" name="Conector angular 6"/>
          <p:cNvCxnSpPr>
            <a:stCxn id="2" idx="4"/>
            <a:endCxn id="76" idx="1"/>
          </p:cNvCxnSpPr>
          <p:nvPr/>
        </p:nvCxnSpPr>
        <p:spPr>
          <a:xfrm flipV="1">
            <a:off x="1562104" y="3300688"/>
            <a:ext cx="1706635" cy="397335"/>
          </a:xfrm>
          <a:prstGeom prst="bentConnector3">
            <a:avLst>
              <a:gd name="adj1" fmla="val 50000"/>
            </a:avLst>
          </a:prstGeom>
          <a:ln w="28575">
            <a:solidFill>
              <a:srgbClr val="1F4E7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2" idx="4"/>
            <a:endCxn id="22" idx="1"/>
          </p:cNvCxnSpPr>
          <p:nvPr/>
        </p:nvCxnSpPr>
        <p:spPr>
          <a:xfrm>
            <a:off x="1562104" y="3698023"/>
            <a:ext cx="1706635" cy="1299446"/>
          </a:xfrm>
          <a:prstGeom prst="bentConnector3">
            <a:avLst>
              <a:gd name="adj1" fmla="val 50000"/>
            </a:avLst>
          </a:prstGeom>
          <a:ln w="28575">
            <a:solidFill>
              <a:srgbClr val="1F4E7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>
            <a:stCxn id="2" idx="4"/>
            <a:endCxn id="21" idx="1"/>
          </p:cNvCxnSpPr>
          <p:nvPr/>
        </p:nvCxnSpPr>
        <p:spPr>
          <a:xfrm>
            <a:off x="1562104" y="3698023"/>
            <a:ext cx="1706635" cy="540470"/>
          </a:xfrm>
          <a:prstGeom prst="bentConnector3">
            <a:avLst>
              <a:gd name="adj1" fmla="val 50000"/>
            </a:avLst>
          </a:prstGeom>
          <a:ln w="28575">
            <a:solidFill>
              <a:srgbClr val="1F4E7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/>
          <p:cNvSpPr/>
          <p:nvPr/>
        </p:nvSpPr>
        <p:spPr>
          <a:xfrm>
            <a:off x="6801970" y="3185272"/>
            <a:ext cx="235890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900" dirty="0" smtClean="0">
                <a:latin typeface="Montserrat" panose="00000500000000000000" pitchFamily="2" charset="0"/>
              </a:rPr>
              <a:t>ALGORITMO que </a:t>
            </a:r>
            <a:r>
              <a:rPr lang="es-MX" sz="900" dirty="0" smtClean="0">
                <a:latin typeface="Montserrat" panose="00000500000000000000" pitchFamily="2" charset="0"/>
              </a:rPr>
              <a:t>toma los datos y forma </a:t>
            </a:r>
            <a:r>
              <a:rPr lang="es-MX" sz="900" dirty="0" smtClean="0">
                <a:latin typeface="Montserrat" panose="00000500000000000000" pitchFamily="2" charset="0"/>
              </a:rPr>
              <a:t>CL</a:t>
            </a:r>
            <a:r>
              <a:rPr lang="es-MX" sz="900" dirty="0" smtClean="0">
                <a:latin typeface="Montserrat" panose="00000500000000000000" pitchFamily="2" charset="0"/>
              </a:rPr>
              <a:t>Ú</a:t>
            </a:r>
            <a:r>
              <a:rPr lang="es-MX" sz="900" dirty="0" smtClean="0">
                <a:latin typeface="Montserrat" panose="00000500000000000000" pitchFamily="2" charset="0"/>
              </a:rPr>
              <a:t>STERS </a:t>
            </a:r>
            <a:r>
              <a:rPr lang="es-MX" sz="900" dirty="0" smtClean="0">
                <a:latin typeface="Montserrat" panose="00000500000000000000" pitchFamily="2" charset="0"/>
              </a:rPr>
              <a:t>de personas encontradas sobre todos los orígenes de DATOS</a:t>
            </a:r>
            <a:endParaRPr lang="es-MX" sz="900" dirty="0">
              <a:latin typeface="Montserrat" panose="00000500000000000000" pitchFamily="2" charset="0"/>
            </a:endParaRPr>
          </a:p>
        </p:txBody>
      </p:sp>
      <p:cxnSp>
        <p:nvCxnSpPr>
          <p:cNvPr id="40" name="Conector angular 39"/>
          <p:cNvCxnSpPr>
            <a:stCxn id="76" idx="3"/>
            <a:endCxn id="39" idx="1"/>
          </p:cNvCxnSpPr>
          <p:nvPr/>
        </p:nvCxnSpPr>
        <p:spPr>
          <a:xfrm>
            <a:off x="5365215" y="3300688"/>
            <a:ext cx="1436755" cy="207750"/>
          </a:xfrm>
          <a:prstGeom prst="bentConnector3">
            <a:avLst>
              <a:gd name="adj1" fmla="val 50000"/>
            </a:avLst>
          </a:prstGeom>
          <a:ln w="28575">
            <a:solidFill>
              <a:srgbClr val="1F4E7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r 42"/>
          <p:cNvCxnSpPr>
            <a:stCxn id="21" idx="3"/>
            <a:endCxn id="39" idx="1"/>
          </p:cNvCxnSpPr>
          <p:nvPr/>
        </p:nvCxnSpPr>
        <p:spPr>
          <a:xfrm flipV="1">
            <a:off x="5365215" y="3508438"/>
            <a:ext cx="1436755" cy="730055"/>
          </a:xfrm>
          <a:prstGeom prst="bentConnector3">
            <a:avLst>
              <a:gd name="adj1" fmla="val 50000"/>
            </a:avLst>
          </a:prstGeom>
          <a:ln w="28575">
            <a:solidFill>
              <a:srgbClr val="1F4E7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/>
          <p:cNvCxnSpPr>
            <a:stCxn id="22" idx="3"/>
            <a:endCxn id="39" idx="1"/>
          </p:cNvCxnSpPr>
          <p:nvPr/>
        </p:nvCxnSpPr>
        <p:spPr>
          <a:xfrm flipV="1">
            <a:off x="5365215" y="3508438"/>
            <a:ext cx="1436755" cy="1489031"/>
          </a:xfrm>
          <a:prstGeom prst="bentConnector3">
            <a:avLst>
              <a:gd name="adj1" fmla="val 50000"/>
            </a:avLst>
          </a:prstGeom>
          <a:ln w="28575">
            <a:solidFill>
              <a:srgbClr val="1F4E7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r 57"/>
          <p:cNvCxnSpPr>
            <a:stCxn id="39" idx="3"/>
            <a:endCxn id="44" idx="1"/>
          </p:cNvCxnSpPr>
          <p:nvPr/>
        </p:nvCxnSpPr>
        <p:spPr>
          <a:xfrm>
            <a:off x="9160871" y="3508438"/>
            <a:ext cx="419157" cy="699816"/>
          </a:xfrm>
          <a:prstGeom prst="bentConnector3">
            <a:avLst>
              <a:gd name="adj1" fmla="val 50000"/>
            </a:avLst>
          </a:prstGeom>
          <a:ln w="28575">
            <a:solidFill>
              <a:srgbClr val="1F4E7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9580028" y="2858085"/>
            <a:ext cx="2128837" cy="2700337"/>
          </a:xfrm>
          <a:prstGeom prst="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Elipse 47"/>
          <p:cNvSpPr/>
          <p:nvPr/>
        </p:nvSpPr>
        <p:spPr>
          <a:xfrm>
            <a:off x="10010824" y="3569553"/>
            <a:ext cx="504000" cy="50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Elipse 61"/>
          <p:cNvSpPr/>
          <p:nvPr/>
        </p:nvSpPr>
        <p:spPr>
          <a:xfrm>
            <a:off x="11046074" y="3731885"/>
            <a:ext cx="504000" cy="504000"/>
          </a:xfrm>
          <a:prstGeom prst="ellipse">
            <a:avLst/>
          </a:prstGeom>
          <a:solidFill>
            <a:srgbClr val="7F7F7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Elipse 62"/>
          <p:cNvSpPr/>
          <p:nvPr/>
        </p:nvSpPr>
        <p:spPr>
          <a:xfrm>
            <a:off x="10412329" y="4801044"/>
            <a:ext cx="504000" cy="504000"/>
          </a:xfrm>
          <a:prstGeom prst="ellipse">
            <a:avLst/>
          </a:prstGeom>
          <a:solidFill>
            <a:srgbClr val="7F7F7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Elipse 63"/>
          <p:cNvSpPr/>
          <p:nvPr/>
        </p:nvSpPr>
        <p:spPr>
          <a:xfrm>
            <a:off x="10457525" y="3069819"/>
            <a:ext cx="288000" cy="288000"/>
          </a:xfrm>
          <a:prstGeom prst="ellipse">
            <a:avLst/>
          </a:prstGeom>
          <a:solidFill>
            <a:srgbClr val="1F4E7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Elipse 65"/>
          <p:cNvSpPr/>
          <p:nvPr/>
        </p:nvSpPr>
        <p:spPr>
          <a:xfrm>
            <a:off x="10628329" y="4214225"/>
            <a:ext cx="288000" cy="288000"/>
          </a:xfrm>
          <a:prstGeom prst="ellipse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Elipse 66"/>
          <p:cNvSpPr/>
          <p:nvPr/>
        </p:nvSpPr>
        <p:spPr>
          <a:xfrm>
            <a:off x="11007694" y="3223373"/>
            <a:ext cx="288000" cy="28800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Elipse 67"/>
          <p:cNvSpPr/>
          <p:nvPr/>
        </p:nvSpPr>
        <p:spPr>
          <a:xfrm>
            <a:off x="9725694" y="4382603"/>
            <a:ext cx="288000" cy="28800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Elipse 68"/>
          <p:cNvSpPr/>
          <p:nvPr/>
        </p:nvSpPr>
        <p:spPr>
          <a:xfrm>
            <a:off x="9866824" y="3102184"/>
            <a:ext cx="288000" cy="288000"/>
          </a:xfrm>
          <a:prstGeom prst="ellipse">
            <a:avLst/>
          </a:prstGeom>
          <a:noFill/>
          <a:ln w="28575" cmpd="sng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0" name="Conector angular 49"/>
          <p:cNvCxnSpPr>
            <a:stCxn id="68" idx="6"/>
            <a:endCxn id="48" idx="4"/>
          </p:cNvCxnSpPr>
          <p:nvPr/>
        </p:nvCxnSpPr>
        <p:spPr>
          <a:xfrm flipV="1">
            <a:off x="10013694" y="4073553"/>
            <a:ext cx="249130" cy="45305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angular 71"/>
          <p:cNvCxnSpPr>
            <a:stCxn id="68" idx="5"/>
            <a:endCxn id="66" idx="2"/>
          </p:cNvCxnSpPr>
          <p:nvPr/>
        </p:nvCxnSpPr>
        <p:spPr>
          <a:xfrm rot="5400000" flipH="1" flipV="1">
            <a:off x="10164822" y="4164920"/>
            <a:ext cx="270201" cy="656812"/>
          </a:xfrm>
          <a:prstGeom prst="bentConnector4">
            <a:avLst>
              <a:gd name="adj1" fmla="val -84604"/>
              <a:gd name="adj2" fmla="val 5321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r 74"/>
          <p:cNvCxnSpPr>
            <a:stCxn id="68" idx="4"/>
            <a:endCxn id="63" idx="2"/>
          </p:cNvCxnSpPr>
          <p:nvPr/>
        </p:nvCxnSpPr>
        <p:spPr>
          <a:xfrm rot="16200000" flipH="1">
            <a:off x="9949791" y="4590505"/>
            <a:ext cx="382441" cy="542635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angular 80"/>
          <p:cNvCxnSpPr>
            <a:stCxn id="69" idx="0"/>
            <a:endCxn id="64" idx="2"/>
          </p:cNvCxnSpPr>
          <p:nvPr/>
        </p:nvCxnSpPr>
        <p:spPr>
          <a:xfrm rot="16200000" flipH="1">
            <a:off x="10178356" y="2934651"/>
            <a:ext cx="111635" cy="446701"/>
          </a:xfrm>
          <a:prstGeom prst="bentConnector4">
            <a:avLst>
              <a:gd name="adj1" fmla="val -102386"/>
              <a:gd name="adj2" fmla="val 66118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angular 83"/>
          <p:cNvCxnSpPr>
            <a:stCxn id="64" idx="6"/>
            <a:endCxn id="67" idx="4"/>
          </p:cNvCxnSpPr>
          <p:nvPr/>
        </p:nvCxnSpPr>
        <p:spPr>
          <a:xfrm>
            <a:off x="10745525" y="3213819"/>
            <a:ext cx="406169" cy="297554"/>
          </a:xfrm>
          <a:prstGeom prst="bentConnector4">
            <a:avLst>
              <a:gd name="adj1" fmla="val 32273"/>
              <a:gd name="adj2" fmla="val 176826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angular 90"/>
          <p:cNvCxnSpPr>
            <a:stCxn id="62" idx="7"/>
            <a:endCxn id="67" idx="0"/>
          </p:cNvCxnSpPr>
          <p:nvPr/>
        </p:nvCxnSpPr>
        <p:spPr>
          <a:xfrm rot="16200000" flipV="1">
            <a:off x="11022820" y="3352248"/>
            <a:ext cx="582321" cy="324571"/>
          </a:xfrm>
          <a:prstGeom prst="bentConnector3">
            <a:avLst>
              <a:gd name="adj1" fmla="val 139257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r 91"/>
          <p:cNvCxnSpPr>
            <a:stCxn id="66" idx="1"/>
            <a:endCxn id="67" idx="3"/>
          </p:cNvCxnSpPr>
          <p:nvPr/>
        </p:nvCxnSpPr>
        <p:spPr>
          <a:xfrm rot="5400000" flipH="1" flipV="1">
            <a:off x="10466585" y="3673117"/>
            <a:ext cx="787206" cy="37936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angular 94"/>
          <p:cNvCxnSpPr>
            <a:stCxn id="63" idx="6"/>
            <a:endCxn id="66" idx="4"/>
          </p:cNvCxnSpPr>
          <p:nvPr/>
        </p:nvCxnSpPr>
        <p:spPr>
          <a:xfrm flipH="1" flipV="1">
            <a:off x="10772329" y="4502225"/>
            <a:ext cx="144000" cy="550819"/>
          </a:xfrm>
          <a:prstGeom prst="bentConnector4">
            <a:avLst>
              <a:gd name="adj1" fmla="val -158750"/>
              <a:gd name="adj2" fmla="val 72875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angular 97"/>
          <p:cNvCxnSpPr>
            <a:stCxn id="69" idx="2"/>
            <a:endCxn id="48" idx="2"/>
          </p:cNvCxnSpPr>
          <p:nvPr/>
        </p:nvCxnSpPr>
        <p:spPr>
          <a:xfrm rot="10800000" flipH="1" flipV="1">
            <a:off x="9866824" y="3246183"/>
            <a:ext cx="144000" cy="575369"/>
          </a:xfrm>
          <a:prstGeom prst="bentConnector3">
            <a:avLst>
              <a:gd name="adj1" fmla="val -15875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9100650" y="1453011"/>
            <a:ext cx="309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400" dirty="0" smtClean="0">
                <a:solidFill>
                  <a:srgbClr val="1F4E79"/>
                </a:solidFill>
                <a:latin typeface="Montserrat" panose="00000500000000000000" pitchFamily="2" charset="0"/>
              </a:rPr>
              <a:t>DATATÓN 2019</a:t>
            </a:r>
            <a:endParaRPr lang="es-MX" sz="1400" dirty="0">
              <a:solidFill>
                <a:srgbClr val="1F4E79"/>
              </a:solidFill>
              <a:latin typeface="Montserrat" panose="00000500000000000000" pitchFamily="2" charset="0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0" y="1435234"/>
            <a:ext cx="2489812" cy="307777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BACKHOUSE</a:t>
            </a:r>
            <a:endParaRPr lang="es-MX" sz="1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25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0" y="1731717"/>
            <a:ext cx="12192000" cy="25114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242373" y="2112679"/>
            <a:ext cx="1384452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ALCANCES INICIALES</a:t>
            </a:r>
          </a:p>
        </p:txBody>
      </p:sp>
      <p:cxnSp>
        <p:nvCxnSpPr>
          <p:cNvPr id="20" name="Conector recto 19"/>
          <p:cNvCxnSpPr/>
          <p:nvPr/>
        </p:nvCxnSpPr>
        <p:spPr>
          <a:xfrm>
            <a:off x="242372" y="2799455"/>
            <a:ext cx="11736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9540608" y="6212403"/>
            <a:ext cx="248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400" dirty="0" smtClean="0">
                <a:solidFill>
                  <a:srgbClr val="002060"/>
                </a:solidFill>
                <a:latin typeface="Montserrat" panose="00000500000000000000" pitchFamily="2" charset="0"/>
              </a:rPr>
              <a:t>09</a:t>
            </a:r>
            <a:endParaRPr lang="es-MX" sz="2400" dirty="0">
              <a:solidFill>
                <a:srgbClr val="002060"/>
              </a:solidFill>
              <a:latin typeface="Montserrat" panose="00000500000000000000" pitchFamily="2" charset="0"/>
            </a:endParaRPr>
          </a:p>
        </p:txBody>
      </p:sp>
      <p:sp>
        <p:nvSpPr>
          <p:cNvPr id="172" name="CuadroTexto 171"/>
          <p:cNvSpPr txBox="1"/>
          <p:nvPr/>
        </p:nvSpPr>
        <p:spPr>
          <a:xfrm>
            <a:off x="1974839" y="2348404"/>
            <a:ext cx="57701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"/>
            </a:pP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Descripción de algunos de los resultados esperados en el modelo.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1477774" y="4006698"/>
            <a:ext cx="250550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900" b="0" i="0" dirty="0" smtClean="0">
                <a:solidFill>
                  <a:srgbClr val="666666"/>
                </a:solidFill>
                <a:effectLst/>
                <a:latin typeface="Montserrat" panose="00000500000000000000" pitchFamily="2" charset="0"/>
              </a:rPr>
              <a:t>Mide el nivel de CONCENTRACIÓN en el número de PROVEEDORES según los procesos de adjudicación de cada ORGANISMO PÚBLICO.</a:t>
            </a:r>
            <a:endParaRPr lang="es-MX" sz="1000" dirty="0">
              <a:latin typeface="Montserrat" panose="00000500000000000000" pitchFamily="2" charset="0"/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1477773" y="3414042"/>
            <a:ext cx="2505504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1100" b="1" dirty="0" smtClean="0">
                <a:solidFill>
                  <a:srgbClr val="1F4E79"/>
                </a:solidFill>
                <a:latin typeface="Montserrat" panose="00000500000000000000" pitchFamily="2" charset="0"/>
              </a:rPr>
              <a:t>CONCENTRACIÓN EFECTIVA DE ADQUISICIONES</a:t>
            </a:r>
            <a:endParaRPr lang="es-MX" sz="1100" b="1" dirty="0">
              <a:solidFill>
                <a:srgbClr val="1F4E79"/>
              </a:solidFill>
              <a:latin typeface="Montserrat" panose="00000500000000000000" pitchFamily="2" charset="0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8742854" y="4006698"/>
            <a:ext cx="2455401" cy="7848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900" dirty="0" smtClean="0">
                <a:solidFill>
                  <a:srgbClr val="666666"/>
                </a:solidFill>
                <a:latin typeface="Montserrat" panose="00000500000000000000" pitchFamily="2" charset="0"/>
              </a:rPr>
              <a:t>Evalúa si los SERVIDORES PÚBLICOS sancionados o no-sancionados recurren en series temporales a PROVEEDORES sancionados o no-sancionados.</a:t>
            </a:r>
            <a:endParaRPr lang="es-MX" sz="1000" dirty="0">
              <a:latin typeface="Montserrat" panose="00000500000000000000" pitchFamily="2" charset="0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8742853" y="3443415"/>
            <a:ext cx="2455402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1100" b="1" dirty="0" smtClean="0">
                <a:solidFill>
                  <a:srgbClr val="1F4E79"/>
                </a:solidFill>
                <a:latin typeface="Montserrat" panose="00000500000000000000" pitchFamily="2" charset="0"/>
              </a:rPr>
              <a:t>RECURRENCIA EN RELACIÓN COMPRADOR/PROVEEDOR</a:t>
            </a:r>
            <a:endParaRPr lang="es-MX" sz="1100" b="1" dirty="0">
              <a:solidFill>
                <a:srgbClr val="1F4E79"/>
              </a:solidFill>
              <a:latin typeface="Montserrat" panose="00000500000000000000" pitchFamily="2" charset="0"/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5216697" y="4006698"/>
            <a:ext cx="2455401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900" dirty="0" smtClean="0">
                <a:solidFill>
                  <a:srgbClr val="666666"/>
                </a:solidFill>
                <a:latin typeface="Montserrat" panose="00000500000000000000" pitchFamily="2" charset="0"/>
              </a:rPr>
              <a:t>Análisis gráfico que identifica en CLUSTERS si proveedores sancionados o no sancionados recurren a transacciones con SERVIDORES PÚBLICOS sancionados.</a:t>
            </a:r>
            <a:endParaRPr lang="es-MX" sz="1000" dirty="0">
              <a:latin typeface="Montserrat" panose="00000500000000000000" pitchFamily="2" charset="0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5216696" y="3443415"/>
            <a:ext cx="2455402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1100" b="1" dirty="0" smtClean="0">
                <a:solidFill>
                  <a:srgbClr val="1F4E79"/>
                </a:solidFill>
                <a:latin typeface="Montserrat" panose="00000500000000000000" pitchFamily="2" charset="0"/>
              </a:rPr>
              <a:t>CIRCUITOS DE RIESGO EN PRÁCTICAS CORRUPTAS</a:t>
            </a:r>
            <a:endParaRPr lang="es-MX" sz="1100" b="1" dirty="0">
              <a:solidFill>
                <a:srgbClr val="1F4E79"/>
              </a:solidFill>
              <a:latin typeface="Montserrat" panose="00000500000000000000" pitchFamily="2" charset="0"/>
            </a:endParaRPr>
          </a:p>
        </p:txBody>
      </p:sp>
      <p:sp>
        <p:nvSpPr>
          <p:cNvPr id="88" name="Rectángulo 87"/>
          <p:cNvSpPr/>
          <p:nvPr/>
        </p:nvSpPr>
        <p:spPr>
          <a:xfrm>
            <a:off x="777141" y="3439106"/>
            <a:ext cx="467765" cy="421611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anose="00000500000000000000" pitchFamily="2" charset="0"/>
              </a:rPr>
              <a:t>I</a:t>
            </a:r>
          </a:p>
        </p:txBody>
      </p:sp>
      <p:sp>
        <p:nvSpPr>
          <p:cNvPr id="89" name="Rectángulo 88"/>
          <p:cNvSpPr/>
          <p:nvPr/>
        </p:nvSpPr>
        <p:spPr>
          <a:xfrm>
            <a:off x="4516064" y="3452691"/>
            <a:ext cx="467765" cy="421611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II</a:t>
            </a:r>
            <a:endParaRPr lang="es-MX" sz="1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90" name="Rectángulo 89"/>
          <p:cNvSpPr/>
          <p:nvPr/>
        </p:nvSpPr>
        <p:spPr>
          <a:xfrm>
            <a:off x="8116889" y="3438381"/>
            <a:ext cx="467765" cy="421611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III</a:t>
            </a:r>
            <a:endParaRPr lang="es-MX" sz="1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9100650" y="1453011"/>
            <a:ext cx="309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400" dirty="0" smtClean="0">
                <a:solidFill>
                  <a:srgbClr val="1F4E79"/>
                </a:solidFill>
                <a:latin typeface="Montserrat" panose="00000500000000000000" pitchFamily="2" charset="0"/>
              </a:rPr>
              <a:t>DATATÓN 2019</a:t>
            </a:r>
            <a:endParaRPr lang="es-MX" sz="1400" dirty="0">
              <a:solidFill>
                <a:srgbClr val="1F4E79"/>
              </a:solidFill>
              <a:latin typeface="Montserrat" panose="00000500000000000000" pitchFamily="2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0" y="1435234"/>
            <a:ext cx="2489812" cy="307777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BACKHOUSE</a:t>
            </a:r>
            <a:endParaRPr lang="es-MX" sz="1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284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880</Words>
  <Application>Microsoft Macintosh PowerPoint</Application>
  <PresentationFormat>Personalizado</PresentationFormat>
  <Paragraphs>197</Paragraphs>
  <Slides>9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BADILLO SALAS</dc:creator>
  <cp:lastModifiedBy>José Eduardo Badillo</cp:lastModifiedBy>
  <cp:revision>77</cp:revision>
  <dcterms:created xsi:type="dcterms:W3CDTF">2019-12-03T17:32:04Z</dcterms:created>
  <dcterms:modified xsi:type="dcterms:W3CDTF">2019-12-08T00:37:55Z</dcterms:modified>
</cp:coreProperties>
</file>