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489" r:id="rId2"/>
    <p:sldId id="491" r:id="rId3"/>
    <p:sldId id="490" r:id="rId4"/>
  </p:sldIdLst>
  <p:sldSz cx="12192000" cy="6858000"/>
  <p:notesSz cx="6858000" cy="9144000"/>
  <p:embeddedFontLst>
    <p:embeddedFont>
      <p:font typeface="Open Sans" panose="020B0606030504020204" pitchFamily="34" charset="0"/>
      <p:regular r:id="rId6"/>
      <p:bold r:id="rId7"/>
      <p:italic r:id="rId8"/>
      <p:boldItalic r:id="rId9"/>
    </p:embeddedFont>
    <p:embeddedFont>
      <p:font typeface="Verdana" panose="020B060403050404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1" roundtripDataSignature="AMtx7mitTczzpCPsYVGFJ5d4FQFLdbA/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1E64"/>
    <a:srgbClr val="6D319F"/>
    <a:srgbClr val="57257D"/>
    <a:srgbClr val="2F1444"/>
    <a:srgbClr val="CC99FF"/>
    <a:srgbClr val="B1F9E8"/>
    <a:srgbClr val="66FF66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A66F8A-C37F-4D5D-B001-B57B48289814}">
  <a:tblStyle styleId="{E9A66F8A-C37F-4D5D-B001-B57B4828981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FF6"/>
          </a:solidFill>
        </a:fill>
      </a:tcStyle>
    </a:wholeTbl>
    <a:band1H>
      <a:tcTxStyle/>
      <a:tcStyle>
        <a:tcBdr/>
        <a:fill>
          <a:solidFill>
            <a:srgbClr val="CBDEE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EE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AD561D-6147-4A86-856E-776BFC3C61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8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382" Type="http://schemas.openxmlformats.org/officeDocument/2006/relationships/presProps" Target="presProps.xml"/><Relationship Id="rId2" Type="http://schemas.openxmlformats.org/officeDocument/2006/relationships/slide" Target="slides/slide1.xml"/><Relationship Id="rId38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385" Type="http://schemas.openxmlformats.org/officeDocument/2006/relationships/tableStyles" Target="tableStyles.xml"/><Relationship Id="rId10" Type="http://schemas.openxmlformats.org/officeDocument/2006/relationships/font" Target="fonts/font5.fntdata"/><Relationship Id="rId38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ssssss</a:t>
            </a:r>
            <a:endParaRPr/>
          </a:p>
        </p:txBody>
      </p:sp>
      <p:sp>
        <p:nvSpPr>
          <p:cNvPr id="2815" name="Google Shape;28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28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ssssss</a:t>
            </a:r>
            <a:endParaRPr/>
          </a:p>
        </p:txBody>
      </p:sp>
      <p:sp>
        <p:nvSpPr>
          <p:cNvPr id="2815" name="Google Shape;28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8808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ssssss</a:t>
            </a:r>
            <a:endParaRPr/>
          </a:p>
        </p:txBody>
      </p:sp>
      <p:sp>
        <p:nvSpPr>
          <p:cNvPr id="2815" name="Google Shape;28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559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7" name="Google Shape;2817;p6" descr="Uma imagem contendo céu noturno, estrel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0" name="Google Shape;2820;p6"/>
          <p:cNvSpPr/>
          <p:nvPr/>
        </p:nvSpPr>
        <p:spPr>
          <a:xfrm>
            <a:off x="8984262" y="79642"/>
            <a:ext cx="2989095" cy="992363"/>
          </a:xfrm>
          <a:prstGeom prst="roundRect">
            <a:avLst>
              <a:gd name="adj" fmla="val 7560"/>
            </a:avLst>
          </a:prstGeom>
          <a:gradFill>
            <a:gsLst>
              <a:gs pos="0">
                <a:srgbClr val="401548"/>
              </a:gs>
              <a:gs pos="100000">
                <a:srgbClr val="103853"/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1E0C3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2" name="Google Shape;2832;p6"/>
          <p:cNvSpPr/>
          <p:nvPr/>
        </p:nvSpPr>
        <p:spPr>
          <a:xfrm>
            <a:off x="9076366" y="168402"/>
            <a:ext cx="576000" cy="576000"/>
          </a:xfrm>
          <a:prstGeom prst="ellipse">
            <a:avLst/>
          </a:prstGeom>
          <a:solidFill>
            <a:srgbClr val="5725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7" name="Google Shape;283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20366" y="312402"/>
            <a:ext cx="28800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2DA5E3-D629-018E-3FEA-AE44C1FD689E}"/>
              </a:ext>
            </a:extLst>
          </p:cNvPr>
          <p:cNvSpPr txBox="1"/>
          <p:nvPr/>
        </p:nvSpPr>
        <p:spPr>
          <a:xfrm>
            <a:off x="91950" y="79914"/>
            <a:ext cx="6712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DETALHAMENTO DE BENEFÍCIOS AO CIDADÃO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5D24807B-2449-67EB-2CC2-AC7E9F0D158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6D319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004873" y="220029"/>
            <a:ext cx="760746" cy="760746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16029B59-C39E-15BA-99CC-CA37E0E1C31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20135" y="131204"/>
            <a:ext cx="889237" cy="88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0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7" name="Google Shape;2817;p6" descr="Uma imagem contendo céu noturno, estrel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0" name="Google Shape;2820;p6"/>
          <p:cNvSpPr/>
          <p:nvPr/>
        </p:nvSpPr>
        <p:spPr>
          <a:xfrm>
            <a:off x="208972" y="5654532"/>
            <a:ext cx="2989095" cy="992363"/>
          </a:xfrm>
          <a:prstGeom prst="roundRect">
            <a:avLst>
              <a:gd name="adj" fmla="val 7560"/>
            </a:avLst>
          </a:prstGeom>
          <a:gradFill>
            <a:gsLst>
              <a:gs pos="0">
                <a:srgbClr val="401548"/>
              </a:gs>
              <a:gs pos="100000">
                <a:srgbClr val="103853"/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1E0C3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pt-BR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CRIADO POR BADI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pt-BR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badi@badimidia.com.br</a:t>
            </a: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2DA5E3-D629-018E-3FEA-AE44C1FD689E}"/>
              </a:ext>
            </a:extLst>
          </p:cNvPr>
          <p:cNvSpPr txBox="1"/>
          <p:nvPr/>
        </p:nvSpPr>
        <p:spPr>
          <a:xfrm>
            <a:off x="109884" y="148017"/>
            <a:ext cx="11972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DETALHAMENTO DE BENEFÍCIOS AO CIDADÃO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75059355-0A6F-4E08-2F4A-CB3CED0A9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943" y="5059095"/>
            <a:ext cx="1339301" cy="13393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85BE51-2824-A664-FD84-11E0E021902F}"/>
              </a:ext>
            </a:extLst>
          </p:cNvPr>
          <p:cNvSpPr txBox="1"/>
          <p:nvPr/>
        </p:nvSpPr>
        <p:spPr>
          <a:xfrm>
            <a:off x="208972" y="634588"/>
            <a:ext cx="116888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Nesse painel, você terá análise dos dados dos benefícios oferecidos ao cidadão.</a:t>
            </a:r>
          </a:p>
          <a:p>
            <a:endParaRPr lang="pt-BR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pt-BR" sz="16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São recursos financeiros transferidos diretamente da União para o cidadão que participa de programas sociais específicos. Assim, as pessoas inscritas nesses programas recebem, diretamente da União, valores monetários periódicos.</a:t>
            </a:r>
          </a:p>
          <a:p>
            <a:pPr algn="l"/>
            <a:endParaRPr lang="pt-BR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pt-B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Benefícios disponíveis no painel </a:t>
            </a:r>
          </a:p>
          <a:p>
            <a:pPr algn="l"/>
            <a:endParaRPr lang="pt-BR" sz="1600" b="0" i="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Auxílio Brasil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Auxílio Emergencial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Bolsa Família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Benefício de Prestação Continuada (BPC)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Programa de Erradicação do Trabalho Infantil (PETI)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Garantia-Safra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Seguro Defeso (ou Pescador Artesanal)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3" name="Gráfico 12" descr="Internet estrutura de tópicos">
            <a:extLst>
              <a:ext uri="{FF2B5EF4-FFF2-40B4-BE49-F238E27FC236}">
                <a16:creationId xmlns:a16="http://schemas.microsoft.com/office/drawing/2014/main" id="{21F7500F-6BCD-C337-29FC-2A457139FB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50675" y="5505085"/>
            <a:ext cx="914400" cy="914400"/>
          </a:xfrm>
          <a:prstGeom prst="rect">
            <a:avLst/>
          </a:prstGeom>
        </p:spPr>
      </p:pic>
      <p:pic>
        <p:nvPicPr>
          <p:cNvPr id="14" name="Gráfico 13" descr="Internet estrutura de tópicos">
            <a:extLst>
              <a:ext uri="{FF2B5EF4-FFF2-40B4-BE49-F238E27FC236}">
                <a16:creationId xmlns:a16="http://schemas.microsoft.com/office/drawing/2014/main" id="{61C51601-F922-153B-4621-7FCA22DC1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7129" y="55050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7" name="Google Shape;2817;p6" descr="Uma imagem contendo céu noturno, estrel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0" name="Google Shape;2820;p6"/>
          <p:cNvSpPr/>
          <p:nvPr/>
        </p:nvSpPr>
        <p:spPr>
          <a:xfrm>
            <a:off x="9070258" y="138364"/>
            <a:ext cx="2989095" cy="1528203"/>
          </a:xfrm>
          <a:prstGeom prst="roundRect">
            <a:avLst>
              <a:gd name="adj" fmla="val 7560"/>
            </a:avLst>
          </a:prstGeom>
          <a:gradFill>
            <a:gsLst>
              <a:gs pos="0">
                <a:srgbClr val="401548"/>
              </a:gs>
              <a:gs pos="100000">
                <a:srgbClr val="103853"/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1E0C3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5" name="Google Shape;2825;p6"/>
          <p:cNvPicPr preferRelativeResize="0"/>
          <p:nvPr/>
        </p:nvPicPr>
        <p:blipFill rotWithShape="1">
          <a:blip r:embed="rId4">
            <a:alphaModFix/>
          </a:blip>
          <a:srcRect t="19487"/>
          <a:stretch/>
        </p:blipFill>
        <p:spPr>
          <a:xfrm>
            <a:off x="9999406" y="342699"/>
            <a:ext cx="1888068" cy="1323868"/>
          </a:xfrm>
          <a:prstGeom prst="rect">
            <a:avLst/>
          </a:prstGeom>
          <a:noFill/>
          <a:ln>
            <a:noFill/>
          </a:ln>
        </p:spPr>
      </p:pic>
      <p:sp>
        <p:nvSpPr>
          <p:cNvPr id="2829" name="Google Shape;2829;p6"/>
          <p:cNvSpPr/>
          <p:nvPr/>
        </p:nvSpPr>
        <p:spPr>
          <a:xfrm>
            <a:off x="777599" y="4532241"/>
            <a:ext cx="2138879" cy="2181757"/>
          </a:xfrm>
          <a:prstGeom prst="roundRect">
            <a:avLst>
              <a:gd name="adj" fmla="val 3563"/>
            </a:avLst>
          </a:prstGeom>
          <a:solidFill>
            <a:srgbClr val="111B29">
              <a:alpha val="55686"/>
            </a:srgbClr>
          </a:solidFill>
          <a:ln>
            <a:noFill/>
          </a:ln>
          <a:effectLst>
            <a:outerShdw blurRad="254000" algn="ctr" rotWithShape="0">
              <a:srgbClr val="1E0C3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0" name="Google Shape;2830;p6"/>
          <p:cNvSpPr/>
          <p:nvPr/>
        </p:nvSpPr>
        <p:spPr>
          <a:xfrm>
            <a:off x="3060476" y="4532241"/>
            <a:ext cx="4421764" cy="2181757"/>
          </a:xfrm>
          <a:prstGeom prst="roundRect">
            <a:avLst>
              <a:gd name="adj" fmla="val 3493"/>
            </a:avLst>
          </a:prstGeom>
          <a:solidFill>
            <a:srgbClr val="111B29">
              <a:alpha val="55686"/>
            </a:srgbClr>
          </a:solidFill>
          <a:ln>
            <a:noFill/>
          </a:ln>
          <a:effectLst>
            <a:outerShdw blurRad="254000" algn="ctr" rotWithShape="0">
              <a:srgbClr val="1E0C3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2" name="Google Shape;2832;p6"/>
          <p:cNvSpPr/>
          <p:nvPr/>
        </p:nvSpPr>
        <p:spPr>
          <a:xfrm>
            <a:off x="9135358" y="227394"/>
            <a:ext cx="576000" cy="576000"/>
          </a:xfrm>
          <a:prstGeom prst="ellipse">
            <a:avLst/>
          </a:prstGeom>
          <a:solidFill>
            <a:srgbClr val="1E32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7" name="Google Shape;283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79358" y="371394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1" name="Google Shape;2841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5686" y="2047105"/>
            <a:ext cx="6712778" cy="2457041"/>
          </a:xfrm>
          <a:prstGeom prst="rect">
            <a:avLst/>
          </a:prstGeom>
          <a:noFill/>
          <a:ln>
            <a:noFill/>
          </a:ln>
          <a:effectLst>
            <a:outerShdw blurRad="254000" algn="ctr" rotWithShape="0">
              <a:srgbClr val="1E0C32"/>
            </a:outerShdw>
          </a:effectLst>
        </p:spPr>
      </p:pic>
      <p:pic>
        <p:nvPicPr>
          <p:cNvPr id="2842" name="Google Shape;284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30549" y="1980429"/>
            <a:ext cx="4428804" cy="4735838"/>
          </a:xfrm>
          <a:prstGeom prst="rect">
            <a:avLst/>
          </a:prstGeom>
          <a:noFill/>
          <a:ln>
            <a:noFill/>
          </a:ln>
          <a:effectLst>
            <a:outerShdw blurRad="254000" algn="ctr" rotWithShape="0">
              <a:srgbClr val="1E0C32"/>
            </a:outerShdw>
          </a:effectLst>
        </p:spPr>
      </p:pic>
      <p:pic>
        <p:nvPicPr>
          <p:cNvPr id="2" name="Google Shape;2841;p6">
            <a:extLst>
              <a:ext uri="{FF2B5EF4-FFF2-40B4-BE49-F238E27FC236}">
                <a16:creationId xmlns:a16="http://schemas.microsoft.com/office/drawing/2014/main" id="{C398F9DC-D9BE-B4E6-9E49-A54D5297FA1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5124" y="818584"/>
            <a:ext cx="6712778" cy="847983"/>
          </a:xfrm>
          <a:prstGeom prst="rect">
            <a:avLst/>
          </a:prstGeom>
          <a:noFill/>
          <a:ln>
            <a:noFill/>
          </a:ln>
          <a:effectLst>
            <a:outerShdw blurRad="254000" algn="ctr" rotWithShape="0">
              <a:srgbClr val="1E0C32"/>
            </a:outerShdw>
          </a:effectLst>
        </p:spPr>
      </p:pic>
    </p:spTree>
    <p:extLst>
      <p:ext uri="{BB962C8B-B14F-4D97-AF65-F5344CB8AC3E}">
        <p14:creationId xmlns:p14="http://schemas.microsoft.com/office/powerpoint/2010/main" val="4192906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106</Words>
  <Application>Microsoft Office PowerPoint</Application>
  <PresentationFormat>Widescreen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Verdana</vt:lpstr>
      <vt:lpstr>Arial</vt:lpstr>
      <vt:lpstr>Open Sans</vt:lpstr>
      <vt:lpstr>Calibri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Badimidia Cloud</cp:lastModifiedBy>
  <cp:revision>65</cp:revision>
  <dcterms:created xsi:type="dcterms:W3CDTF">2020-05-27T20:02:15Z</dcterms:created>
  <dcterms:modified xsi:type="dcterms:W3CDTF">2024-01-24T18:52:28Z</dcterms:modified>
</cp:coreProperties>
</file>