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663F21E2-4A6B-466F-B83A-19E7A708ECCC}">
  <a:tblStyle styleId="{663F21E2-4A6B-466F-B83A-19E7A708E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75" y="-8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efa818324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8efa8183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efa818324_0_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8efa8183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4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5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6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subTitle" idx="1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3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1080000" y="2412000"/>
            <a:ext cx="7848000" cy="26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u="none" strike="noStrike" cap="none">
                <a:latin typeface="Arial"/>
                <a:ea typeface="Arial"/>
                <a:cs typeface="Arial"/>
                <a:sym typeface="Arial"/>
              </a:rPr>
              <a:t>DOSSIER DE </a:t>
            </a:r>
            <a:r>
              <a:rPr lang="fr-FR" sz="1200" b="1"/>
              <a:t>SPÉCIFICATIONS</a:t>
            </a:r>
            <a:r>
              <a:rPr lang="fr-FR" sz="1200" b="1" i="0" u="none" strike="noStrike" cap="none">
                <a:latin typeface="Arial"/>
                <a:ea typeface="Arial"/>
                <a:cs typeface="Arial"/>
                <a:sym typeface="Arial"/>
              </a:rPr>
              <a:t> FONCTIONNELLES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1680"/>
            <a:ext cx="2873520" cy="133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920" y="2664000"/>
            <a:ext cx="8416080" cy="1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80000" y="1368000"/>
            <a:ext cx="6696000" cy="2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 b="1" strike="noStrike">
                <a:latin typeface="Arial"/>
                <a:ea typeface="Arial"/>
                <a:cs typeface="Arial"/>
                <a:sym typeface="Arial"/>
              </a:rPr>
              <a:t>Direction Générale de l'Organisation et des Systèmes d'Information</a:t>
            </a:r>
            <a:endParaRPr sz="1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080000" y="1539360"/>
            <a:ext cx="66960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strike="noStrike">
                <a:latin typeface="Arial"/>
                <a:ea typeface="Arial"/>
                <a:cs typeface="Arial"/>
                <a:sym typeface="Arial"/>
              </a:rPr>
              <a:t>Direction des Systèmes d'Information</a:t>
            </a:r>
            <a:endParaRPr sz="1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080000" y="1728000"/>
            <a:ext cx="66960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strike="noStrike">
                <a:latin typeface="Arial"/>
                <a:ea typeface="Arial"/>
                <a:cs typeface="Arial"/>
                <a:sym typeface="Arial"/>
              </a:rPr>
              <a:t>Service des Développements Informatiques</a:t>
            </a:r>
            <a:endParaRPr sz="1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80000" y="2974328"/>
            <a:ext cx="78480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b="1"/>
              <a:t>API COMPENSATION</a:t>
            </a:r>
            <a:endParaRPr sz="1200" b="1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strike="sngStrike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strike="sngStrike"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2901263" y="3628788"/>
          <a:ext cx="3798325" cy="1057248"/>
        </p:xfrm>
        <a:graphic>
          <a:graphicData uri="http://schemas.openxmlformats.org/drawingml/2006/table">
            <a:tbl>
              <a:tblPr>
                <a:noFill/>
                <a:tableStyleId>{663F21E2-4A6B-466F-B83A-19E7A708ECCC}</a:tableStyleId>
              </a:tblPr>
              <a:tblGrid>
                <a:gridCol w="1902650"/>
                <a:gridCol w="1895675"/>
              </a:tblGrid>
              <a:tr h="17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/>
                        <a:t>Auteur(s)</a:t>
                      </a:r>
                      <a:endParaRPr sz="800" b="1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Direction des Systèmes d'Information</a:t>
                      </a:r>
                      <a:endParaRPr sz="800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/>
                        <a:t>Date de création</a:t>
                      </a:r>
                      <a:endParaRPr sz="800" b="1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14/03/2024</a:t>
                      </a:r>
                      <a:endParaRPr sz="800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/>
                        <a:t>Date de dernière mise à jour</a:t>
                      </a:r>
                      <a:endParaRPr sz="800" b="1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800">
                          <a:solidFill>
                            <a:schemeClr val="dk1"/>
                          </a:solidFill>
                        </a:rPr>
                        <a:t>14/03/2024</a:t>
                      </a:r>
                      <a:endParaRPr sz="800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/>
                        <a:t>Date de diffusion</a:t>
                      </a:r>
                      <a:endParaRPr sz="800" b="1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/>
                        <a:t>Référence</a:t>
                      </a:r>
                      <a:endParaRPr sz="800" b="1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 b="1"/>
                        <a:t>Version</a:t>
                      </a:r>
                      <a:endParaRPr sz="800" b="1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800"/>
                        <a:t>1.0.0</a:t>
                      </a:r>
                      <a:endParaRPr sz="800"/>
                    </a:p>
                  </a:txBody>
                  <a:tcPr marL="18000" marR="18000" marT="18000" marB="18000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10080000" cy="360000"/>
          </a:xfrm>
          <a:prstGeom prst="rect">
            <a:avLst/>
          </a:prstGeom>
          <a:solidFill>
            <a:srgbClr val="461900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111090" y="1208069"/>
          <a:ext cx="9708225" cy="6139650"/>
        </p:xfrm>
        <a:graphic>
          <a:graphicData uri="http://schemas.openxmlformats.org/drawingml/2006/table">
            <a:tbl>
              <a:tblPr>
                <a:noFill/>
                <a:tableStyleId>{663F21E2-4A6B-466F-B83A-19E7A708ECCC}</a:tableStyleId>
              </a:tblPr>
              <a:tblGrid>
                <a:gridCol w="3236075"/>
                <a:gridCol w="3236075"/>
                <a:gridCol w="3236075"/>
              </a:tblGrid>
              <a:tr h="52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Service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Opérations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/>
                        <a:t>Collaborators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</a:tr>
              <a:tr h="561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/>
                        <a:t>Compensation Service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298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fr-FR" sz="1100" b="1" dirty="0" err="1">
                          <a:solidFill>
                            <a:schemeClr val="dk1"/>
                          </a:solidFill>
                        </a:rPr>
                        <a:t>getSoldeParBanqueEtParPeriode</a:t>
                      </a:r>
                      <a:r>
                        <a:rPr lang="fr-FR" sz="1100" b="1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Paramètres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i="1" dirty="0">
                          <a:solidFill>
                            <a:schemeClr val="dk1"/>
                          </a:solidFill>
                        </a:rPr>
                        <a:t>Code Banque : String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i="1" dirty="0">
                          <a:solidFill>
                            <a:schemeClr val="dk1"/>
                          </a:solidFill>
                        </a:rPr>
                        <a:t>Date du solde : Date 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Retour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Solde : </a:t>
                      </a:r>
                      <a:r>
                        <a:rPr lang="fr-FR" sz="900" i="1" dirty="0" err="1">
                          <a:solidFill>
                            <a:schemeClr val="dk1"/>
                          </a:solidFill>
                        </a:rPr>
                        <a:t>SoldeCompensation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fr-FR" sz="1000" b="1" dirty="0" err="1">
                          <a:solidFill>
                            <a:schemeClr val="dk1"/>
                          </a:solidFill>
                        </a:rPr>
                        <a:t>getSoldeParPeriode</a:t>
                      </a:r>
                      <a:r>
                        <a:rPr lang="fr-FR" sz="1000" b="1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Paramètres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i="1" dirty="0">
                          <a:solidFill>
                            <a:schemeClr val="dk1"/>
                          </a:solidFill>
                        </a:rPr>
                        <a:t>Date du solde : Date 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Retour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Liste des Soldes :Liste de </a:t>
                      </a:r>
                      <a:r>
                        <a:rPr lang="fr-FR" sz="1100" dirty="0" err="1">
                          <a:solidFill>
                            <a:schemeClr val="dk1"/>
                          </a:solidFill>
                        </a:rPr>
                        <a:t>SoldeCompensation</a:t>
                      </a: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fr-FR" sz="1000" b="1" dirty="0" err="1">
                          <a:solidFill>
                            <a:schemeClr val="dk1"/>
                          </a:solidFill>
                        </a:rPr>
                        <a:t>getSoldeParPeriodeEtParTypeOpération</a:t>
                      </a:r>
                      <a:r>
                        <a:rPr lang="fr-FR" sz="1000" b="1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Paramètres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i="1" dirty="0">
                          <a:solidFill>
                            <a:schemeClr val="dk1"/>
                          </a:solidFill>
                        </a:rPr>
                        <a:t>Date du solde : Date 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i="1" dirty="0">
                          <a:solidFill>
                            <a:schemeClr val="dk1"/>
                          </a:solidFill>
                        </a:rPr>
                        <a:t>Type Opération : String 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Retour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Liste des Soldes :Liste de </a:t>
                      </a:r>
                      <a:r>
                        <a:rPr lang="fr-FR" sz="1100" dirty="0" err="1" smtClean="0">
                          <a:solidFill>
                            <a:schemeClr val="dk1"/>
                          </a:solidFill>
                        </a:rPr>
                        <a:t>SoldeCompensation</a:t>
                      </a:r>
                      <a:r>
                        <a:rPr lang="fr-FR" sz="11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fr-FR" sz="1000" b="1" dirty="0" err="1">
                          <a:solidFill>
                            <a:schemeClr val="dk1"/>
                          </a:solidFill>
                        </a:rPr>
                        <a:t>getSoldeParPeriodeEtParTypeOpEtBanque</a:t>
                      </a:r>
                      <a:r>
                        <a:rPr lang="fr-FR" sz="1000" b="1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Paramètres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i="1" dirty="0">
                          <a:solidFill>
                            <a:schemeClr val="dk1"/>
                          </a:solidFill>
                        </a:rPr>
                        <a:t>Date du solde : Date 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i="1" dirty="0">
                          <a:solidFill>
                            <a:schemeClr val="dk1"/>
                          </a:solidFill>
                        </a:rPr>
                        <a:t>Type Opération : String </a:t>
                      </a:r>
                      <a:endParaRPr sz="1100" i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Retour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solidFill>
                            <a:schemeClr val="dk1"/>
                          </a:solidFill>
                        </a:rPr>
                        <a:t>Liste des Soldes :Liste de </a:t>
                      </a:r>
                      <a:r>
                        <a:rPr lang="fr-FR" sz="1100" dirty="0" err="1" smtClean="0">
                          <a:solidFill>
                            <a:schemeClr val="dk1"/>
                          </a:solidFill>
                        </a:rPr>
                        <a:t>SoldeCompensation</a:t>
                      </a:r>
                      <a:r>
                        <a:rPr lang="fr-FR" sz="110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 err="1"/>
                        <a:t>Operation</a:t>
                      </a:r>
                      <a:r>
                        <a:rPr lang="fr-FR" dirty="0"/>
                        <a:t> Service</a:t>
                      </a:r>
                      <a:endParaRPr/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fr-FR" sz="1000" dirty="0" err="1">
                          <a:solidFill>
                            <a:schemeClr val="dk1"/>
                          </a:solidFill>
                        </a:rPr>
                        <a:t>getOperationParPeriode</a:t>
                      </a:r>
                      <a:r>
                        <a:rPr lang="fr-FR" sz="10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fr-FR" sz="1000" dirty="0" err="1">
                          <a:solidFill>
                            <a:schemeClr val="dk1"/>
                          </a:solidFill>
                        </a:rPr>
                        <a:t>getOperationParBanque</a:t>
                      </a:r>
                      <a:r>
                        <a:rPr lang="fr-FR" sz="10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lang="fr-FR" sz="1000" dirty="0" err="1">
                          <a:solidFill>
                            <a:schemeClr val="dk1"/>
                          </a:solidFill>
                        </a:rPr>
                        <a:t>verfierJournee</a:t>
                      </a:r>
                      <a:r>
                        <a:rPr lang="fr-FR" sz="10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dirty="0"/>
                        <a:t>Banque Service</a:t>
                      </a:r>
                      <a:endParaRPr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fr-FR" sz="1000" dirty="0" err="1">
                          <a:solidFill>
                            <a:schemeClr val="dk1"/>
                          </a:solidFill>
                        </a:rPr>
                        <a:t>verifierBanque</a:t>
                      </a:r>
                      <a:r>
                        <a:rPr lang="fr-FR" sz="1000" dirty="0">
                          <a:solidFill>
                            <a:schemeClr val="dk1"/>
                          </a:solidFill>
                        </a:rPr>
                        <a:t>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111090" y="422251"/>
            <a:ext cx="9715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Déclencheur</a:t>
            </a:r>
          </a:p>
          <a:p>
            <a:r>
              <a:rPr lang="fr-FR" sz="1600" dirty="0" smtClean="0"/>
              <a:t>Le déclencheur du calcul des soldes de compensation est un message Kafka.</a:t>
            </a:r>
            <a:endParaRPr lang="fr-FR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0"/>
            <a:ext cx="10080000" cy="360000"/>
          </a:xfrm>
          <a:prstGeom prst="rect">
            <a:avLst/>
          </a:prstGeom>
          <a:solidFill>
            <a:srgbClr val="461900"/>
          </a:solidFill>
          <a:ln w="9525" cap="flat" cmpd="sng">
            <a:solidFill>
              <a:srgbClr val="8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smtClean="0">
                <a:solidFill>
                  <a:schemeClr val="bg1"/>
                </a:solidFill>
              </a:rPr>
              <a:t>Communication par messages</a:t>
            </a:r>
            <a:endParaRPr sz="1800" b="0" strike="noStrik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11090" y="422251"/>
            <a:ext cx="9715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Déclencheur</a:t>
            </a:r>
          </a:p>
          <a:p>
            <a:r>
              <a:rPr lang="fr-FR" sz="1600" dirty="0" smtClean="0"/>
              <a:t>Le déclencheur du calcul des soldes de compensation est un message Kafka.</a:t>
            </a:r>
          </a:p>
          <a:p>
            <a:endParaRPr lang="fr-FR" sz="1600" dirty="0" smtClean="0"/>
          </a:p>
          <a:p>
            <a:r>
              <a:rPr lang="fr-FR" sz="1600" dirty="0" smtClean="0"/>
              <a:t>Le format du message est le suivant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3966" y="1611284"/>
            <a:ext cx="7500990" cy="73866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 smtClean="0"/>
              <a:t>topicName=</a:t>
            </a:r>
            <a:r>
              <a:rPr lang="fr-FR" i="1" dirty="0" err="1" smtClean="0"/>
              <a:t>FermetureJournee,Journee</a:t>
            </a:r>
            <a:r>
              <a:rPr lang="fr-FR" i="1" dirty="0" smtClean="0"/>
              <a:t>=</a:t>
            </a:r>
          </a:p>
          <a:p>
            <a:r>
              <a:rPr lang="fr-FR" i="1" dirty="0" smtClean="0"/>
              <a:t>{</a:t>
            </a:r>
            <a:r>
              <a:rPr lang="fr-FR" i="1" dirty="0" smtClean="0"/>
              <a:t>Id: 1,</a:t>
            </a:r>
            <a:r>
              <a:rPr lang="fr-FR" i="1" dirty="0" err="1" smtClean="0"/>
              <a:t>dateJournee</a:t>
            </a:r>
            <a:r>
              <a:rPr lang="fr-FR" i="1" dirty="0" smtClean="0"/>
              <a:t>:   "</a:t>
            </a:r>
            <a:r>
              <a:rPr lang="fr-FR" i="1" dirty="0" smtClean="0"/>
              <a:t>15/03/2024"  , typeCompensation</a:t>
            </a:r>
            <a:r>
              <a:rPr lang="fr-FR" i="1" dirty="0" smtClean="0"/>
              <a:t> : " National " </a:t>
            </a:r>
            <a:r>
              <a:rPr lang="fr-FR" i="1" dirty="0" smtClean="0"/>
              <a:t>,etat</a:t>
            </a:r>
            <a:r>
              <a:rPr lang="fr-FR" i="1" dirty="0" smtClean="0"/>
              <a:t>: " Ferme " }</a:t>
            </a:r>
          </a:p>
          <a:p>
            <a:endParaRPr lang="fr-FR" i="1" dirty="0"/>
          </a:p>
        </p:txBody>
      </p:sp>
      <p:sp>
        <p:nvSpPr>
          <p:cNvPr id="8" name="ZoneTexte 7"/>
          <p:cNvSpPr txBox="1"/>
          <p:nvPr/>
        </p:nvSpPr>
        <p:spPr>
          <a:xfrm>
            <a:off x="253966" y="3065457"/>
            <a:ext cx="9715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Message envoyé</a:t>
            </a:r>
          </a:p>
          <a:p>
            <a:r>
              <a:rPr lang="fr-FR" sz="1600" dirty="0" smtClean="0"/>
              <a:t>Après le calcul des soldes , un message comprenant la liste des soldes est envoyé</a:t>
            </a:r>
          </a:p>
          <a:p>
            <a:endParaRPr lang="fr-FR" sz="1600" dirty="0" smtClean="0"/>
          </a:p>
          <a:p>
            <a:r>
              <a:rPr lang="fr-FR" sz="1600" dirty="0" smtClean="0"/>
              <a:t>Le format du message est le suivant :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5404" y="4325928"/>
            <a:ext cx="7500990" cy="13849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 smtClean="0"/>
              <a:t>topicName=</a:t>
            </a:r>
            <a:r>
              <a:rPr lang="fr-FR" i="1" dirty="0" err="1" smtClean="0"/>
              <a:t>SoldesCompensation</a:t>
            </a:r>
            <a:r>
              <a:rPr lang="fr-FR" i="1" dirty="0" smtClean="0"/>
              <a:t>, Soldes=[</a:t>
            </a:r>
          </a:p>
          <a:p>
            <a:r>
              <a:rPr lang="fr-FR" i="1" dirty="0" smtClean="0"/>
              <a:t>{</a:t>
            </a:r>
            <a:r>
              <a:rPr lang="fr-FR" i="1" dirty="0" smtClean="0"/>
              <a:t>Id: </a:t>
            </a:r>
            <a:r>
              <a:rPr lang="fr-FR" i="1" dirty="0" smtClean="0"/>
              <a:t>1,</a:t>
            </a:r>
            <a:r>
              <a:rPr lang="fr-FR" i="1" dirty="0" err="1" smtClean="0"/>
              <a:t>dateOperation</a:t>
            </a:r>
            <a:r>
              <a:rPr lang="fr-FR" i="1" dirty="0" smtClean="0"/>
              <a:t>:</a:t>
            </a:r>
            <a:r>
              <a:rPr lang="fr-FR" i="1" dirty="0" smtClean="0"/>
              <a:t>   "</a:t>
            </a:r>
            <a:r>
              <a:rPr lang="fr-FR" i="1" dirty="0" smtClean="0"/>
              <a:t>15/03/2024"  , </a:t>
            </a:r>
            <a:r>
              <a:rPr lang="fr-FR" i="1" dirty="0" err="1" smtClean="0"/>
              <a:t>codeBanque</a:t>
            </a:r>
            <a:r>
              <a:rPr lang="fr-FR" i="1" dirty="0" smtClean="0"/>
              <a:t>: </a:t>
            </a:r>
            <a:r>
              <a:rPr lang="fr-FR" i="1" dirty="0" smtClean="0"/>
              <a:t>" </a:t>
            </a:r>
            <a:r>
              <a:rPr lang="fr-FR" i="1" dirty="0" smtClean="0"/>
              <a:t>SNXXX"</a:t>
            </a:r>
            <a:r>
              <a:rPr lang="fr-FR" i="1" dirty="0" smtClean="0"/>
              <a:t> </a:t>
            </a:r>
            <a:r>
              <a:rPr lang="fr-FR" i="1" dirty="0" smtClean="0"/>
              <a:t>,etat</a:t>
            </a:r>
            <a:r>
              <a:rPr lang="fr-FR" i="1" dirty="0" smtClean="0"/>
              <a:t>: " </a:t>
            </a:r>
            <a:r>
              <a:rPr lang="fr-FR" i="1" dirty="0" smtClean="0"/>
              <a:t>Calcule" , solde : 1000 },</a:t>
            </a:r>
            <a:r>
              <a:rPr lang="fr-FR" i="1" dirty="0" smtClean="0"/>
              <a:t> {Id: </a:t>
            </a:r>
            <a:r>
              <a:rPr lang="fr-FR" i="1" dirty="0" smtClean="0"/>
              <a:t>2,</a:t>
            </a:r>
            <a:r>
              <a:rPr lang="fr-FR" i="1" dirty="0" err="1" smtClean="0"/>
              <a:t>dateOperation</a:t>
            </a:r>
            <a:r>
              <a:rPr lang="fr-FR" i="1" dirty="0" smtClean="0"/>
              <a:t>:   "15/03/2024"  , </a:t>
            </a:r>
            <a:r>
              <a:rPr lang="fr-FR" i="1" dirty="0" err="1" smtClean="0"/>
              <a:t>codeBanque</a:t>
            </a:r>
            <a:r>
              <a:rPr lang="fr-FR" i="1" dirty="0" smtClean="0"/>
              <a:t>: " </a:t>
            </a:r>
            <a:r>
              <a:rPr lang="fr-FR" i="1" dirty="0" smtClean="0"/>
              <a:t>CIXXX</a:t>
            </a:r>
            <a:r>
              <a:rPr lang="fr-FR" i="1" dirty="0" smtClean="0"/>
              <a:t>" ,etat: " Calcule" , solde : </a:t>
            </a:r>
            <a:r>
              <a:rPr lang="fr-FR" i="1" smtClean="0"/>
              <a:t>2000 }]</a:t>
            </a:r>
            <a:endParaRPr lang="fr-FR" i="1" dirty="0" smtClean="0"/>
          </a:p>
          <a:p>
            <a:endParaRPr lang="fr-FR" i="1" dirty="0" smtClean="0"/>
          </a:p>
          <a:p>
            <a:endParaRPr lang="fr-FR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214</Words>
  <PresentationFormat>Personnalisé</PresentationFormat>
  <Paragraphs>72</Paragraphs>
  <Slides>3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 Theme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Hassan Ismaël ADEGOKE</cp:lastModifiedBy>
  <cp:revision>4</cp:revision>
  <dcterms:modified xsi:type="dcterms:W3CDTF">2024-03-15T08:56:32Z</dcterms:modified>
</cp:coreProperties>
</file>