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98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14" r:id="rId17"/>
    <p:sldId id="259" r:id="rId18"/>
    <p:sldId id="260" r:id="rId19"/>
    <p:sldId id="261" r:id="rId20"/>
    <p:sldId id="263" r:id="rId21"/>
    <p:sldId id="264" r:id="rId22"/>
    <p:sldId id="265" r:id="rId23"/>
    <p:sldId id="299" r:id="rId24"/>
    <p:sldId id="326" r:id="rId25"/>
    <p:sldId id="327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1" r:id="rId37"/>
    <p:sldId id="268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6" r:id="rId46"/>
    <p:sldId id="287" r:id="rId47"/>
    <p:sldId id="288" r:id="rId48"/>
    <p:sldId id="289" r:id="rId49"/>
    <p:sldId id="290" r:id="rId50"/>
    <p:sldId id="292" r:id="rId51"/>
    <p:sldId id="293" r:id="rId52"/>
    <p:sldId id="294" r:id="rId53"/>
    <p:sldId id="295" r:id="rId54"/>
    <p:sldId id="296" r:id="rId55"/>
    <p:sldId id="297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41" autoAdjust="0"/>
  </p:normalViewPr>
  <p:slideViewPr>
    <p:cSldViewPr snapToGrid="0">
      <p:cViewPr>
        <p:scale>
          <a:sx n="75" d="100"/>
          <a:sy n="75" d="100"/>
        </p:scale>
        <p:origin x="5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4065-16CC-4637-9DCF-AFDC22E7B6AE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77A1-9E00-45AC-81D6-96353E1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5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4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5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1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𝑛^3</a:t>
                </a:r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2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1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2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8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9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7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7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1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657F-41A8-4925-9236-053508CB33A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Multiplication &amp; Transposition on Hypercube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Brett 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Left Arrow 2"/>
          <p:cNvSpPr/>
          <p:nvPr/>
        </p:nvSpPr>
        <p:spPr>
          <a:xfrm rot="15430618">
            <a:off x="2970976" y="2218830"/>
            <a:ext cx="1019412" cy="43987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3812149" y="2091455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4709727" y="1910251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720791" y="1750004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Left Arrow 2"/>
          <p:cNvSpPr/>
          <p:nvPr/>
        </p:nvSpPr>
        <p:spPr>
          <a:xfrm rot="15430618">
            <a:off x="2970976" y="2218830"/>
            <a:ext cx="1019412" cy="43987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3812149" y="2091455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4709727" y="1910251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720791" y="1750004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Left Arrow 2"/>
          <p:cNvSpPr/>
          <p:nvPr/>
        </p:nvSpPr>
        <p:spPr>
          <a:xfrm rot="15430618">
            <a:off x="2058447" y="3362407"/>
            <a:ext cx="1019412" cy="2526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2897246" y="3211188"/>
            <a:ext cx="1019412" cy="23040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6592659" y="2559173"/>
            <a:ext cx="1019412" cy="22457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651518" y="2744973"/>
            <a:ext cx="1019412" cy="22232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Left Arrow 2"/>
          <p:cNvSpPr/>
          <p:nvPr/>
        </p:nvSpPr>
        <p:spPr>
          <a:xfrm rot="15430618">
            <a:off x="2058447" y="3362407"/>
            <a:ext cx="1019412" cy="2526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6592659" y="2559173"/>
            <a:ext cx="1019412" cy="22457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651518" y="2744973"/>
            <a:ext cx="1019412" cy="22232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4" name="Curved Left Arrow 893"/>
          <p:cNvSpPr/>
          <p:nvPr/>
        </p:nvSpPr>
        <p:spPr>
          <a:xfrm rot="15510156">
            <a:off x="2897246" y="3211188"/>
            <a:ext cx="1019412" cy="23040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Left Arrow 2"/>
          <p:cNvSpPr/>
          <p:nvPr/>
        </p:nvSpPr>
        <p:spPr>
          <a:xfrm rot="15234797">
            <a:off x="1492032" y="3978512"/>
            <a:ext cx="1019412" cy="14245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47972">
            <a:off x="3388634" y="3584570"/>
            <a:ext cx="1019412" cy="13267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7095316" y="2931440"/>
            <a:ext cx="1019412" cy="124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189103" y="3310913"/>
            <a:ext cx="1019412" cy="12794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Left Arrow 2"/>
          <p:cNvSpPr/>
          <p:nvPr/>
        </p:nvSpPr>
        <p:spPr>
          <a:xfrm rot="15234797">
            <a:off x="1492032" y="3978512"/>
            <a:ext cx="1019412" cy="14245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47972">
            <a:off x="3388634" y="3584570"/>
            <a:ext cx="1019412" cy="13267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7095316" y="2931440"/>
            <a:ext cx="1019412" cy="124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189103" y="3310913"/>
            <a:ext cx="1019412" cy="12794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8972" y="3073020"/>
            <a:ext cx="3657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3212" y="3073020"/>
            <a:ext cx="3657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8972" y="3438780"/>
            <a:ext cx="3657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13212" y="3438780"/>
            <a:ext cx="3657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9572" y="2341500"/>
            <a:ext cx="3657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3812" y="2341500"/>
            <a:ext cx="3657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69572" y="2707260"/>
            <a:ext cx="3657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3812" y="2707260"/>
            <a:ext cx="3657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Multiplying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  <a:blipFill rotWithShape="0">
                <a:blip r:embed="rId2"/>
                <a:stretch>
                  <a:fillRect l="-1043" t="-6515" r="-1101" b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7" idx="0"/>
            <a:endCxn id="11" idx="0"/>
          </p:cNvCxnSpPr>
          <p:nvPr/>
        </p:nvCxnSpPr>
        <p:spPr>
          <a:xfrm rot="5400000" flipH="1" flipV="1">
            <a:off x="2979761" y="3260275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12" idx="0"/>
          </p:cNvCxnSpPr>
          <p:nvPr/>
        </p:nvCxnSpPr>
        <p:spPr>
          <a:xfrm rot="5400000" flipH="1" flipV="1">
            <a:off x="3771331" y="3260274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13" idx="2"/>
          </p:cNvCxnSpPr>
          <p:nvPr/>
        </p:nvCxnSpPr>
        <p:spPr>
          <a:xfrm rot="5400000" flipH="1" flipV="1">
            <a:off x="2979760" y="4734232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2"/>
            <a:endCxn id="14" idx="2"/>
          </p:cNvCxnSpPr>
          <p:nvPr/>
        </p:nvCxnSpPr>
        <p:spPr>
          <a:xfrm rot="5400000" flipH="1" flipV="1">
            <a:off x="3773604" y="4738477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86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1.2: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4" idx="0"/>
            <a:endCxn id="5" idx="0"/>
          </p:cNvCxnSpPr>
          <p:nvPr/>
        </p:nvCxnSpPr>
        <p:spPr>
          <a:xfrm rot="5400000" flipH="1" flipV="1">
            <a:off x="2704531" y="4038197"/>
            <a:ext cx="1" cy="791570"/>
          </a:xfrm>
          <a:prstGeom prst="curved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2"/>
            <a:endCxn id="7" idx="2"/>
          </p:cNvCxnSpPr>
          <p:nvPr/>
        </p:nvCxnSpPr>
        <p:spPr>
          <a:xfrm rot="16200000" flipH="1">
            <a:off x="2703546" y="5513139"/>
            <a:ext cx="4245" cy="793844"/>
          </a:xfrm>
          <a:prstGeom prst="curvedConnector3">
            <a:avLst>
              <a:gd name="adj1" fmla="val 54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9" idx="0"/>
            <a:endCxn id="8" idx="0"/>
          </p:cNvCxnSpPr>
          <p:nvPr/>
        </p:nvCxnSpPr>
        <p:spPr>
          <a:xfrm rot="16200000" flipH="1" flipV="1">
            <a:off x="4549252" y="3535503"/>
            <a:ext cx="1" cy="791570"/>
          </a:xfrm>
          <a:prstGeom prst="curved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1" idx="2"/>
            <a:endCxn id="10" idx="2"/>
          </p:cNvCxnSpPr>
          <p:nvPr/>
        </p:nvCxnSpPr>
        <p:spPr>
          <a:xfrm rot="5400000" flipH="1">
            <a:off x="4548267" y="5010447"/>
            <a:ext cx="4245" cy="793844"/>
          </a:xfrm>
          <a:prstGeom prst="curvedConnector3">
            <a:avLst>
              <a:gd name="adj1" fmla="val -53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811439" y="4558352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53216" y="4080680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00064" y="531317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39571" y="482185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52044" y="41086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755409" y="35593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746526" y="56340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3325" y="51299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6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1.3: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r>
              <a:rPr lang="en-US" sz="3600" dirty="0" smtClean="0">
                <a:solidFill>
                  <a:schemeClr val="tx1"/>
                </a:solidFill>
              </a:rPr>
              <a:t>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cxnSp>
        <p:nvCxnSpPr>
          <p:cNvPr id="13" name="Curved Connector 12"/>
          <p:cNvCxnSpPr>
            <a:stCxn id="4" idx="0"/>
            <a:endCxn id="6" idx="1"/>
          </p:cNvCxnSpPr>
          <p:nvPr/>
        </p:nvCxnSpPr>
        <p:spPr>
          <a:xfrm rot="16200000" flipH="1" flipV="1">
            <a:off x="1558120" y="4788823"/>
            <a:ext cx="1105468" cy="395785"/>
          </a:xfrm>
          <a:prstGeom prst="curvedConnector4">
            <a:avLst>
              <a:gd name="adj1" fmla="val -20679"/>
              <a:gd name="adj2" fmla="val 1577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7" idx="3"/>
          </p:cNvCxnSpPr>
          <p:nvPr/>
        </p:nvCxnSpPr>
        <p:spPr>
          <a:xfrm rot="16200000" flipH="1">
            <a:off x="2744488" y="4789809"/>
            <a:ext cx="1109714" cy="398059"/>
          </a:xfrm>
          <a:prstGeom prst="curvedConnector4">
            <a:avLst>
              <a:gd name="adj1" fmla="val -20600"/>
              <a:gd name="adj2" fmla="val 1311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0"/>
          </p:cNvCxnSpPr>
          <p:nvPr/>
        </p:nvCxnSpPr>
        <p:spPr>
          <a:xfrm rot="5400000" flipH="1">
            <a:off x="3416489" y="4668268"/>
            <a:ext cx="1473957" cy="12700"/>
          </a:xfrm>
          <a:prstGeom prst="curvedConnector5">
            <a:avLst>
              <a:gd name="adj1" fmla="val -15509"/>
              <a:gd name="adj2" fmla="val 2516402"/>
              <a:gd name="adj3" fmla="val 1155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1" idx="2"/>
            <a:endCxn id="9" idx="0"/>
          </p:cNvCxnSpPr>
          <p:nvPr/>
        </p:nvCxnSpPr>
        <p:spPr>
          <a:xfrm rot="5400000" flipH="1">
            <a:off x="4207073" y="4669253"/>
            <a:ext cx="1478203" cy="2274"/>
          </a:xfrm>
          <a:prstGeom prst="curvedConnector5">
            <a:avLst>
              <a:gd name="adj1" fmla="val -15465"/>
              <a:gd name="adj2" fmla="val -15166799"/>
              <a:gd name="adj3" fmla="val 1154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359025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2206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98061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983280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03016" y="563858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74753" y="57782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22390" y="34303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56755" y="36981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5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array, with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occupying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Processors agreeing on one or two of the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form a hypercube.</a:t>
                </a:r>
              </a:p>
              <a:p>
                <a:pPr lvl="1"/>
                <a:r>
                  <a:rPr lang="en-US" dirty="0" smtClean="0"/>
                  <a:t>Processors agreeing on one coordinate form a hypercube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pPr lvl="1"/>
                <a:r>
                  <a:rPr lang="en-US" dirty="0" smtClean="0"/>
                  <a:t>Processors agreeing on two coordinates form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processors.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0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2: Each processor computes the product of their local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registers and stores it in their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register.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2636" y="38484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2403" y="38580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8793" y="58673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15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55986" y="58673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18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8098" y="33874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14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9668" y="33585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3808880" y="54052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28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4639157" y="539925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32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4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9" grpId="0"/>
      <p:bldP spid="40" grpId="0"/>
      <p:bldP spid="41" grpId="0"/>
      <p:bldP spid="42" grpId="0"/>
      <p:bldP spid="43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Curved Connector 12"/>
          <p:cNvCxnSpPr>
            <a:stCxn id="8" idx="0"/>
            <a:endCxn id="4" idx="0"/>
          </p:cNvCxnSpPr>
          <p:nvPr/>
        </p:nvCxnSpPr>
        <p:spPr>
          <a:xfrm rot="16200000" flipH="1" flipV="1">
            <a:off x="2979760" y="3260274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0"/>
            <a:endCxn id="34" idx="0"/>
          </p:cNvCxnSpPr>
          <p:nvPr/>
        </p:nvCxnSpPr>
        <p:spPr>
          <a:xfrm rot="16200000" flipH="1" flipV="1">
            <a:off x="3770238" y="3261366"/>
            <a:ext cx="504878" cy="1844722"/>
          </a:xfrm>
          <a:prstGeom prst="curvedConnector3">
            <a:avLst>
              <a:gd name="adj1" fmla="val -45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2"/>
            <a:endCxn id="6" idx="2"/>
          </p:cNvCxnSpPr>
          <p:nvPr/>
        </p:nvCxnSpPr>
        <p:spPr>
          <a:xfrm rot="5400000">
            <a:off x="2979761" y="4734231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2"/>
            <a:endCxn id="7" idx="2"/>
          </p:cNvCxnSpPr>
          <p:nvPr/>
        </p:nvCxnSpPr>
        <p:spPr>
          <a:xfrm rot="5400000">
            <a:off x="3773605" y="4738476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6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19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/>
                  <a:t>total processors</a:t>
                </a:r>
                <a:r>
                  <a:rPr lang="en-US" b="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20052" cy="498203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076269" y="47216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1,2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33469" y="47216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2,3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90669" y="47216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47869" y="47216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76269" y="51788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2,3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33469" y="51788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90669" y="51788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7869" y="51788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76269" y="56360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33469" y="56360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90669" y="56360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47869" y="56360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6,7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76269" y="60932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33469" y="60932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90669" y="60932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6,7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47869" y="609328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7,8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72724" y="41076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29924" y="41076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987124" y="41076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44324" y="41076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72724" y="45648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29924" y="45648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7124" y="45648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444324" y="45648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72724" y="50220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29924" y="50220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87124" y="50220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44324" y="50220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72724" y="54792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29924" y="54792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87124" y="54792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44324" y="54792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067195" y="34218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524395" y="34218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981595" y="34218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438795" y="34218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067195" y="38790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524395" y="38790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981595" y="38790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438795" y="38790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067195" y="43362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24395" y="43362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981595" y="43362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438795" y="43362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067195" y="47934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524395" y="47934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981595" y="47934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438795" y="4793401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144160" y="25804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601360" y="25804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058560" y="25804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1515760" y="25804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0144160" y="30376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0601360" y="30376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1058560" y="30376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15760" y="30376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144160" y="34948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0601360" y="34948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058560" y="34948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1515760" y="34948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0144160" y="39520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0601360" y="39520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1058560" y="39520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1515760" y="395202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28" y="1899538"/>
            <a:ext cx="3724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10400" y="1294051"/>
                <a:ext cx="496256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/>
                  <a:t>total processors</a:t>
                </a:r>
                <a:r>
                  <a:rPr lang="en-US" b="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400" y="1294051"/>
                <a:ext cx="4962560" cy="1441450"/>
              </a:xfrm>
              <a:blipFill rotWithShape="0">
                <a:blip r:embed="rId3"/>
                <a:stretch>
                  <a:fillRect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2109815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1,2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7015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2,3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24215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81415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09815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2,3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67015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24215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81415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09815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67015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24215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81415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6,7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09815" y="48127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015" y="48127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24215" y="48127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6,7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81415" y="48127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7,8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10579" y="32874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667779" y="32874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24979" y="32874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82179" y="32874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10579" y="37446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67779" y="37446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124979" y="37446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82179" y="37446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10579" y="42018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67779" y="42018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24979" y="42018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82179" y="42018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10579" y="46590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667779" y="46590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24979" y="46590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82179" y="46590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188699" y="31395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45899" y="31395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103099" y="31395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560299" y="31395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188699" y="35967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645899" y="35967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103099" y="35967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60299" y="35967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188699" y="40539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45899" y="40539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103099" y="40539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560299" y="40539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188699" y="45111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45899" y="45111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103099" y="45111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560299" y="45111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166819" y="29839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624019" y="29839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081219" y="29839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538419" y="29839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166819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624019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081219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538419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166819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624019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9081219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9538419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166819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624019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081219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538419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74" y="1523891"/>
            <a:ext cx="5450934" cy="1672921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flipH="1">
            <a:off x="4755719" y="2261753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10400" y="1294051"/>
                <a:ext cx="496256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/>
                  <a:t>total processors</a:t>
                </a:r>
                <a:r>
                  <a:rPr lang="en-US" b="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400" y="1294051"/>
                <a:ext cx="4962560" cy="1441450"/>
              </a:xfrm>
              <a:blipFill rotWithShape="0">
                <a:blip r:embed="rId3"/>
                <a:stretch>
                  <a:fillRect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2109815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1,2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7015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2,3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24215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81415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09815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2,3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67015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24215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81415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09815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3,4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67015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24215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81415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6,7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09815" y="48127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4,5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015" y="48127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5,6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24215" y="48127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6,7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81415" y="48127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7,8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10579" y="32874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667779" y="32874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24979" y="32874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82179" y="32874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10579" y="37446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67779" y="37446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124979" y="37446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82179" y="37446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10579" y="42018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67779" y="42018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24979" y="42018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82179" y="42018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10579" y="46590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667779" y="46590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24979" y="46590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82179" y="465908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188699" y="31395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45899" y="31395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103099" y="31395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560299" y="31395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188699" y="35967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645899" y="35967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103099" y="35967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60299" y="35967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188699" y="40539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45899" y="40539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103099" y="40539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560299" y="40539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188699" y="45111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45899" y="45111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103099" y="45111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560299" y="4511155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166819" y="29839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624019" y="29839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081219" y="29839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538419" y="29839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166819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624019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081219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538419" y="34411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166819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624019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9081219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9538419" y="38983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166819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624019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081219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538419" y="435557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74" y="1523891"/>
            <a:ext cx="5450934" cy="1672921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flipH="1">
            <a:off x="4755719" y="2261753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3948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530350"/>
            <a:ext cx="6959600" cy="50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Right Arrow 4"/>
          <p:cNvSpPr/>
          <p:nvPr/>
        </p:nvSpPr>
        <p:spPr>
          <a:xfrm>
            <a:off x="6328299" y="3712210"/>
            <a:ext cx="36830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>
            <a:off x="7068422" y="3712210"/>
            <a:ext cx="43008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flipV="1">
            <a:off x="8137954" y="3125736"/>
            <a:ext cx="368300" cy="9046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flipH="1" flipV="1">
            <a:off x="9615889" y="3193561"/>
            <a:ext cx="351624" cy="9045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2x8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 rot="4313084">
            <a:off x="7067113" y="1992807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4313084">
            <a:off x="7792388" y="1992808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4313084" flipH="1">
            <a:off x="7353118" y="3792260"/>
            <a:ext cx="732300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13084" flipH="1">
            <a:off x="8238108" y="3596789"/>
            <a:ext cx="447846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u="sng" dirty="0" smtClean="0"/>
                  <a:t>Analysis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Steps 1.1, 1.2, 1.3, and step 3 require q iterations.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 2 is in constant time.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. (how?)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 smtClean="0"/>
                  <a:t>, so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/>
                  <a:t>. This is not cost optimal because the straightforward RAM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multiplications.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  <a:blipFill rotWithShape="0">
                <a:blip r:embed="rId3"/>
                <a:stretch>
                  <a:fillRect l="-2039" t="-199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rot="10800000">
            <a:off x="3671249" y="1937983"/>
            <a:ext cx="2068773" cy="3002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3452886" y="2347414"/>
            <a:ext cx="2287134" cy="72333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3452886" y="2456597"/>
            <a:ext cx="2274815" cy="15831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2593075" y="2456596"/>
            <a:ext cx="3134626" cy="311169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3452886" y="3261815"/>
            <a:ext cx="2287135" cy="173326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whose transpose </a:t>
                </a:r>
                <a:r>
                  <a:rPr lang="en-US" b="0" i="0" dirty="0" smtClean="0">
                    <a:latin typeface="+mj-lt"/>
                  </a:rPr>
                  <a:t>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transpose can be computed on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 in row-major order.</a:t>
                </a:r>
              </a:p>
              <a:p>
                <a:r>
                  <a:rPr lang="en-US" dirty="0" smtClean="0"/>
                  <a:t>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holds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Initially, every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in a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After the matrix transpose algorithm,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will be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in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Thus,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can be routed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assumed to hold initially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the algorithm is done,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holds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additional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used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for routing data sent to it by other processors.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  <a:blipFill rotWithShape="0">
                <a:blip r:embed="rId2"/>
                <a:stretch>
                  <a:fillRect l="-2493" t="-2241" r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1825625"/>
            <a:ext cx="6276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413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405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413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405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0392" y="3968342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0312" y="3968342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0392" y="46065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0312" y="46065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rved Left Arrow 18"/>
          <p:cNvSpPr/>
          <p:nvPr/>
        </p:nvSpPr>
        <p:spPr>
          <a:xfrm rot="14252611">
            <a:off x="4713164" y="2716621"/>
            <a:ext cx="963532" cy="25653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9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it works:</a:t>
                </a:r>
                <a:endParaRPr lang="en-US" dirty="0"/>
              </a:p>
              <a:p>
                <a:r>
                  <a:rPr lang="en-US" dirty="0" smtClean="0"/>
                  <a:t>Suppose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is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submatrices.</a:t>
                </a:r>
              </a:p>
              <a:p>
                <a:r>
                  <a:rPr lang="en-US" dirty="0" smtClean="0"/>
                  <a:t>The elements of the bottom left submatrix are swapped with the corresponding elements of the top right submatrix. The other two submatrices are untouched.</a:t>
                </a:r>
              </a:p>
              <a:p>
                <a:r>
                  <a:rPr lang="en-US" dirty="0" smtClean="0"/>
                  <a:t>Next, the same step is applied recursively to each of the four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matrices.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matrices, are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dirty="0" smtClean="0"/>
                  <a:t> matrices.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8526154">
            <a:off x="5856728" y="33687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44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579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8526154">
            <a:off x="5678928" y="33814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19610" y="2522756"/>
            <a:ext cx="1295400" cy="9942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9266" y="262800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19995" y="26436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83253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32695" y="305573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19388881">
            <a:off x="6489510" y="30099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21292" y="3450552"/>
            <a:ext cx="1295400" cy="931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00948" y="346960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21677" y="348522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84935" y="388086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34377" y="38973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88881">
            <a:off x="6491192" y="3851542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58716" y="332343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46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461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7316" y="38988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20858" y="3906738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9388881">
            <a:off x="5204816" y="37786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5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9610" y="2522756"/>
            <a:ext cx="1295400" cy="9942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9266" y="262800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19995" y="26436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83253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2695" y="305573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388881">
            <a:off x="6489510" y="30099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1292" y="3450552"/>
            <a:ext cx="1295400" cy="931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00948" y="346960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21677" y="348522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84935" y="388086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34377" y="38973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19388881">
            <a:off x="6491192" y="3851542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58716" y="332343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46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461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7316" y="38988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20858" y="3906738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19388881">
            <a:off x="5204816" y="37786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22800" y="246380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  <p:bldP spid="11" grpId="0" animBg="1"/>
      <p:bldP spid="12" grpId="1" animBg="1"/>
      <p:bldP spid="15" grpId="1" animBg="1"/>
      <p:bldP spid="16" grpId="1" animBg="1"/>
      <p:bldP spid="17" grpId="1" animBg="1"/>
      <p:bldP spid="18" grpId="1" animBg="1"/>
      <p:bldP spid="19" grpId="0" animBg="1"/>
      <p:bldP spid="20" grpId="1" animBg="1"/>
      <p:bldP spid="21" grpId="1" animBg="1"/>
      <p:bldP spid="22" grpId="1" animBg="1"/>
      <p:bldP spid="23" grpId="1" animBg="1"/>
      <p:bldP spid="24" grpId="1" animBg="1"/>
      <p:bldP spid="25" grpId="0" animBg="1"/>
      <p:bldP spid="26" grpId="1" animBg="1"/>
      <p:bldP spid="27" grpId="1" animBg="1"/>
      <p:bldP spid="28" grpId="1" animBg="1"/>
      <p:bldP spid="29" grpId="1" animBg="1"/>
      <p:bldP spid="30" grpId="1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 smtClean="0"/>
              <a:t>m-q=3-2=1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0000 0001 0010 0011</a:t>
            </a:r>
          </a:p>
          <a:p>
            <a:r>
              <a:rPr lang="en-US" sz="2400" dirty="0" smtClean="0"/>
              <a:t>0100 0101 0110 0111</a:t>
            </a:r>
          </a:p>
          <a:p>
            <a:r>
              <a:rPr lang="en-US" sz="2400" dirty="0" smtClean="0"/>
              <a:t>1000 1001 1010 1011</a:t>
            </a:r>
          </a:p>
          <a:p>
            <a:r>
              <a:rPr lang="en-US" sz="2400" dirty="0" smtClean="0"/>
              <a:t>1100 1101 1110 1111</a:t>
            </a:r>
          </a:p>
        </p:txBody>
      </p:sp>
    </p:spTree>
    <p:extLst>
      <p:ext uri="{BB962C8B-B14F-4D97-AF65-F5344CB8AC3E}">
        <p14:creationId xmlns:p14="http://schemas.microsoft.com/office/powerpoint/2010/main" val="31905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 smtClean="0"/>
              <a:t>m-q=3-2=1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</a:t>
            </a:r>
            <a:r>
              <a:rPr lang="en-US" sz="2400" dirty="0" smtClean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 smtClean="0"/>
              <a:t>0100 0101 </a:t>
            </a:r>
            <a:r>
              <a:rPr lang="en-US" sz="2400" dirty="0" smtClean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1000 1001</a:t>
            </a:r>
            <a:r>
              <a:rPr lang="en-US" sz="2400" dirty="0" smtClean="0"/>
              <a:t> 1010 1011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1100 1101</a:t>
            </a:r>
            <a:r>
              <a:rPr lang="en-US" sz="2400" dirty="0" smtClean="0"/>
              <a:t> 1110 1111</a:t>
            </a:r>
          </a:p>
        </p:txBody>
      </p:sp>
      <p:sp>
        <p:nvSpPr>
          <p:cNvPr id="13" name="Curved Right Arrow 12"/>
          <p:cNvSpPr/>
          <p:nvPr/>
        </p:nvSpPr>
        <p:spPr>
          <a:xfrm flipV="1">
            <a:off x="7051674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V="1">
            <a:off x="7009605" y="334257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7752953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7795022" y="3331196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flipH="1">
            <a:off x="9362480" y="3004696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flipH="1">
            <a:off x="9353749" y="3422388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flipH="1">
            <a:off x="10328572" y="2987855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H="1">
            <a:off x="10328571" y="3408542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</a:t>
            </a:r>
            <a:r>
              <a:rPr lang="en-US" sz="2400" dirty="0" smtClean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 smtClean="0"/>
              <a:t>0100 0101 </a:t>
            </a:r>
            <a:r>
              <a:rPr lang="en-US" sz="2400" dirty="0" smtClean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1000 1001</a:t>
            </a:r>
            <a:r>
              <a:rPr lang="en-US" sz="2400" dirty="0" smtClean="0"/>
              <a:t> 1010 1011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1100 1101</a:t>
            </a:r>
            <a:r>
              <a:rPr lang="en-US" sz="2400" dirty="0" smtClean="0"/>
              <a:t> 1110 1111</a:t>
            </a:r>
          </a:p>
        </p:txBody>
      </p:sp>
    </p:spTree>
    <p:extLst>
      <p:ext uri="{BB962C8B-B14F-4D97-AF65-F5344CB8AC3E}">
        <p14:creationId xmlns:p14="http://schemas.microsoft.com/office/powerpoint/2010/main" val="16520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49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2700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5400000" flipV="1">
            <a:off x="7570589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5400000" flipV="1">
            <a:off x="8599487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5400000" flipV="1">
            <a:off x="7535663" y="1861146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5400000" flipV="1">
            <a:off x="8645320" y="1829088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V="1">
            <a:off x="7659488" y="3514705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8670923" y="3496142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V="1">
            <a:off x="8670923" y="3125461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 flipV="1">
            <a:off x="7642026" y="3106897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35980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413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405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413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405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0392" y="396834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0312" y="396834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0392" y="46065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0312" y="46065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rved Left Arrow 18"/>
          <p:cNvSpPr/>
          <p:nvPr/>
        </p:nvSpPr>
        <p:spPr>
          <a:xfrm rot="14252611">
            <a:off x="4713164" y="2716621"/>
            <a:ext cx="963532" cy="25653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17499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</a:t>
            </a:r>
            <a:r>
              <a:rPr lang="en-US" sz="2400" dirty="0" smtClean="0">
                <a:solidFill>
                  <a:srgbClr val="00B050"/>
                </a:solidFill>
              </a:rPr>
              <a:t>0001</a:t>
            </a:r>
            <a:r>
              <a:rPr lang="en-US" sz="2400" dirty="0" smtClean="0"/>
              <a:t> 0010 </a:t>
            </a:r>
            <a:r>
              <a:rPr lang="en-US" sz="2400" dirty="0" smtClean="0">
                <a:solidFill>
                  <a:srgbClr val="00B050"/>
                </a:solidFill>
              </a:rPr>
              <a:t>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</a:t>
            </a:r>
            <a:r>
              <a:rPr lang="en-US" sz="2400" dirty="0" smtClean="0"/>
              <a:t> 0101 </a:t>
            </a:r>
            <a:r>
              <a:rPr lang="en-US" sz="2400" dirty="0" smtClean="0">
                <a:solidFill>
                  <a:srgbClr val="00B050"/>
                </a:solidFill>
              </a:rPr>
              <a:t>0110</a:t>
            </a:r>
            <a:r>
              <a:rPr lang="en-US" sz="2400" dirty="0" smtClean="0"/>
              <a:t> 0111</a:t>
            </a:r>
          </a:p>
          <a:p>
            <a:r>
              <a:rPr lang="en-US" sz="2400" dirty="0" smtClean="0"/>
              <a:t>1000 </a:t>
            </a:r>
            <a:r>
              <a:rPr lang="en-US" sz="2400" dirty="0" smtClean="0">
                <a:solidFill>
                  <a:srgbClr val="00B050"/>
                </a:solidFill>
              </a:rPr>
              <a:t>1001</a:t>
            </a:r>
            <a:r>
              <a:rPr lang="en-US" sz="2400" dirty="0" smtClean="0"/>
              <a:t> 1010 </a:t>
            </a:r>
            <a:r>
              <a:rPr lang="en-US" sz="2400" dirty="0" smtClean="0">
                <a:solidFill>
                  <a:srgbClr val="00B050"/>
                </a:solidFill>
              </a:rPr>
              <a:t>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</a:t>
            </a:r>
            <a:r>
              <a:rPr lang="en-US" sz="2400" dirty="0" smtClean="0"/>
              <a:t> 1101 </a:t>
            </a:r>
            <a:r>
              <a:rPr lang="en-US" sz="2400" dirty="0" smtClean="0">
                <a:solidFill>
                  <a:srgbClr val="00B050"/>
                </a:solidFill>
              </a:rPr>
              <a:t>1110</a:t>
            </a:r>
            <a:r>
              <a:rPr lang="en-US" sz="2400" dirty="0" smtClean="0"/>
              <a:t> 1111</a:t>
            </a:r>
          </a:p>
        </p:txBody>
      </p:sp>
    </p:spTree>
    <p:extLst>
      <p:ext uri="{BB962C8B-B14F-4D97-AF65-F5344CB8AC3E}">
        <p14:creationId xmlns:p14="http://schemas.microsoft.com/office/powerpoint/2010/main" val="16901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29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</a:t>
            </a:r>
            <a:r>
              <a:rPr lang="en-US" sz="2400" dirty="0" smtClean="0">
                <a:solidFill>
                  <a:srgbClr val="00B050"/>
                </a:solidFill>
              </a:rPr>
              <a:t>0001</a:t>
            </a:r>
            <a:r>
              <a:rPr lang="en-US" sz="2400" dirty="0" smtClean="0"/>
              <a:t> 0010 </a:t>
            </a:r>
            <a:r>
              <a:rPr lang="en-US" sz="2400" dirty="0" smtClean="0">
                <a:solidFill>
                  <a:srgbClr val="00B050"/>
                </a:solidFill>
              </a:rPr>
              <a:t>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</a:t>
            </a:r>
            <a:r>
              <a:rPr lang="en-US" sz="2400" dirty="0" smtClean="0"/>
              <a:t> 0101 </a:t>
            </a:r>
            <a:r>
              <a:rPr lang="en-US" sz="2400" dirty="0" smtClean="0">
                <a:solidFill>
                  <a:srgbClr val="00B050"/>
                </a:solidFill>
              </a:rPr>
              <a:t>0110</a:t>
            </a:r>
            <a:r>
              <a:rPr lang="en-US" sz="2400" dirty="0" smtClean="0"/>
              <a:t> 0111</a:t>
            </a:r>
          </a:p>
          <a:p>
            <a:r>
              <a:rPr lang="en-US" sz="2400" dirty="0" smtClean="0"/>
              <a:t>1000 </a:t>
            </a:r>
            <a:r>
              <a:rPr lang="en-US" sz="2400" dirty="0" smtClean="0">
                <a:solidFill>
                  <a:srgbClr val="00B050"/>
                </a:solidFill>
              </a:rPr>
              <a:t>1001</a:t>
            </a:r>
            <a:r>
              <a:rPr lang="en-US" sz="2400" dirty="0" smtClean="0"/>
              <a:t> 1010 </a:t>
            </a:r>
            <a:r>
              <a:rPr lang="en-US" sz="2400" dirty="0" smtClean="0">
                <a:solidFill>
                  <a:srgbClr val="00B050"/>
                </a:solidFill>
              </a:rPr>
              <a:t>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</a:t>
            </a:r>
            <a:r>
              <a:rPr lang="en-US" sz="2400" dirty="0" smtClean="0"/>
              <a:t> 1101 </a:t>
            </a:r>
            <a:r>
              <a:rPr lang="en-US" sz="2400" dirty="0" smtClean="0">
                <a:solidFill>
                  <a:srgbClr val="00B050"/>
                </a:solidFill>
              </a:rPr>
              <a:t>1110</a:t>
            </a:r>
            <a:r>
              <a:rPr lang="en-US" sz="2400" dirty="0" smtClean="0"/>
              <a:t> 1111</a:t>
            </a:r>
          </a:p>
        </p:txBody>
      </p:sp>
      <p:sp>
        <p:nvSpPr>
          <p:cNvPr id="5" name="Curved Right Arrow 4"/>
          <p:cNvSpPr/>
          <p:nvPr/>
        </p:nvSpPr>
        <p:spPr>
          <a:xfrm flipV="1">
            <a:off x="6973887" y="2819400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0800000" flipV="1">
            <a:off x="8259762" y="2876550"/>
            <a:ext cx="28813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flipV="1">
            <a:off x="6973887" y="3657997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 flipV="1">
            <a:off x="8250237" y="3677444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8993188" y="2876550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H="1">
            <a:off x="9893300" y="2876550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H="1">
            <a:off x="9893300" y="3677444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9011238" y="3686662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62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34091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16200000" flipH="1">
            <a:off x="7026275" y="2111375"/>
            <a:ext cx="355600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6200000" flipH="1" flipV="1">
            <a:off x="7055642" y="2737643"/>
            <a:ext cx="296864" cy="8381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 flipH="1">
            <a:off x="9061450" y="1924049"/>
            <a:ext cx="355600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6200000" flipH="1" flipV="1">
            <a:off x="9123362" y="2482848"/>
            <a:ext cx="276225" cy="13271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H="1">
            <a:off x="6992542" y="3129848"/>
            <a:ext cx="245267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16200000" flipV="1">
            <a:off x="6969179" y="4150519"/>
            <a:ext cx="469789" cy="9969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9112305" y="3861618"/>
            <a:ext cx="469789" cy="1498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H="1">
            <a:off x="8966445" y="2942523"/>
            <a:ext cx="266208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869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8351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Hypercube 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Analysis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constant time iterations. The run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(how?)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so 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 Not cost optimal because the RAM algorithm only needs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dirty="0" smtClean="0"/>
                  <a:t> operations.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  <a:blipFill rotWithShape="0">
                <a:blip r:embed="rId2"/>
                <a:stretch>
                  <a:fillRect l="-2230" t="-2241" r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0800000" flipV="1">
            <a:off x="3507475" y="2579426"/>
            <a:ext cx="3010800" cy="28660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 rot="15211810">
            <a:off x="3962105" y="455094"/>
            <a:ext cx="1019412" cy="5236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Left Arrow 75"/>
          <p:cNvSpPr/>
          <p:nvPr/>
        </p:nvSpPr>
        <p:spPr>
          <a:xfrm rot="15424680">
            <a:off x="7171044" y="-384723"/>
            <a:ext cx="1019412" cy="57157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 rot="15211810">
            <a:off x="3962105" y="455094"/>
            <a:ext cx="1019412" cy="5236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Left Arrow 75"/>
          <p:cNvSpPr/>
          <p:nvPr/>
        </p:nvSpPr>
        <p:spPr>
          <a:xfrm rot="15424680">
            <a:off x="7171044" y="-384723"/>
            <a:ext cx="1019412" cy="57157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 rot="15211810">
            <a:off x="2893017" y="1885990"/>
            <a:ext cx="1019412" cy="3006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Left Arrow 75"/>
          <p:cNvSpPr/>
          <p:nvPr/>
        </p:nvSpPr>
        <p:spPr>
          <a:xfrm rot="15424680">
            <a:off x="8377972" y="583572"/>
            <a:ext cx="1019412" cy="32185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</a:t>
            </a:r>
            <a:r>
              <a:rPr lang="en-US" dirty="0" smtClean="0"/>
              <a:t>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2" y="1841377"/>
                <a:ext cx="6096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0" t="-2538" r="-6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 rot="15211810">
            <a:off x="2893017" y="1885990"/>
            <a:ext cx="1019412" cy="3006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Left Arrow 75"/>
          <p:cNvSpPr/>
          <p:nvPr/>
        </p:nvSpPr>
        <p:spPr>
          <a:xfrm rot="15424680">
            <a:off x="8377972" y="583572"/>
            <a:ext cx="1019412" cy="32185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1694</Words>
  <Application>Microsoft Office PowerPoint</Application>
  <PresentationFormat>Widescreen</PresentationFormat>
  <Paragraphs>691</Paragraphs>
  <Slides>56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Matrix Multiplication &amp; Transposition on Hypercube</vt:lpstr>
      <vt:lpstr>Parallel Matrix Multiplication on Hypercube</vt:lpstr>
      <vt:lpstr>Parallel Matrix Multiplication on Hypercube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Hypercube Matrix Transpose</vt:lpstr>
      <vt:lpstr>Hypercube Matrix Transpose</vt:lpstr>
      <vt:lpstr>Hypercube Matrix Transpose</vt:lpstr>
      <vt:lpstr>Hypercube Matrix Transpose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&amp; Transposition on Hypercube</dc:title>
  <dc:creator>Brett</dc:creator>
  <cp:lastModifiedBy>Brett</cp:lastModifiedBy>
  <cp:revision>129</cp:revision>
  <dcterms:created xsi:type="dcterms:W3CDTF">2015-02-09T19:30:28Z</dcterms:created>
  <dcterms:modified xsi:type="dcterms:W3CDTF">2015-02-22T00:40:15Z</dcterms:modified>
</cp:coreProperties>
</file>