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61" r:id="rId3"/>
    <p:sldId id="262" r:id="rId4"/>
    <p:sldId id="263" r:id="rId5"/>
    <p:sldId id="265" r:id="rId6"/>
    <p:sldId id="279" r:id="rId7"/>
    <p:sldId id="280" r:id="rId8"/>
    <p:sldId id="281" r:id="rId9"/>
    <p:sldId id="282" r:id="rId10"/>
    <p:sldId id="267" r:id="rId11"/>
    <p:sldId id="270" r:id="rId12"/>
    <p:sldId id="271" r:id="rId13"/>
    <p:sldId id="272" r:id="rId14"/>
    <p:sldId id="283" r:id="rId15"/>
    <p:sldId id="268" r:id="rId16"/>
    <p:sldId id="273" r:id="rId17"/>
    <p:sldId id="274" r:id="rId18"/>
    <p:sldId id="276" r:id="rId19"/>
    <p:sldId id="277" r:id="rId20"/>
    <p:sldId id="284" r:id="rId21"/>
    <p:sldId id="286"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060" autoAdjust="0"/>
  </p:normalViewPr>
  <p:slideViewPr>
    <p:cSldViewPr snapToGrid="0">
      <p:cViewPr varScale="1">
        <p:scale>
          <a:sx n="62" d="100"/>
          <a:sy n="62" d="100"/>
        </p:scale>
        <p:origin x="1056" y="7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latin typeface="+mn-lt"/>
                <a:ea typeface="+mn-ea"/>
                <a:cs typeface="+mn-cs"/>
              </a:rPr>
              <a:t>A common training algorithm is back propagation.</a:t>
            </a:r>
          </a:p>
          <a:p>
            <a:r>
              <a:rPr lang="en-US" sz="1200" b="0" i="0" u="none" strike="noStrike" kern="1200" baseline="0" dirty="0" smtClean="0">
                <a:solidFill>
                  <a:schemeClr val="tx1"/>
                </a:solidFill>
                <a:latin typeface="+mn-lt"/>
                <a:ea typeface="+mn-ea"/>
                <a:cs typeface="+mn-cs"/>
              </a:rPr>
              <a:t>First, a training pattern will be input into the input layer, and each layer performs calculations using the weights and some function. An output is produced through this forward propagation.</a:t>
            </a:r>
          </a:p>
          <a:p>
            <a:r>
              <a:rPr lang="en-US" sz="1200" b="0" i="0" u="none" strike="noStrike" kern="1200" baseline="0" dirty="0" smtClean="0">
                <a:solidFill>
                  <a:schemeClr val="tx1"/>
                </a:solidFill>
                <a:latin typeface="+mn-lt"/>
                <a:ea typeface="+mn-ea"/>
                <a:cs typeface="+mn-cs"/>
              </a:rPr>
              <a:t>Next is the back propagation, in which the deltas (errors) are calculated of the output and hidden neurons.</a:t>
            </a:r>
          </a:p>
          <a:p>
            <a:r>
              <a:rPr lang="en-US" sz="1200" b="0" i="0" u="none" strike="noStrike" kern="1200" baseline="0" dirty="0" smtClean="0">
                <a:solidFill>
                  <a:schemeClr val="tx1"/>
                </a:solidFill>
                <a:latin typeface="+mn-lt"/>
                <a:ea typeface="+mn-ea"/>
                <a:cs typeface="+mn-cs"/>
              </a:rPr>
              <a:t>Then the weights are updated using gradient descent to minimize the error.</a:t>
            </a:r>
          </a:p>
          <a:p>
            <a:r>
              <a:rPr lang="en-US" sz="1200" b="0" i="0" u="none" strike="noStrike" kern="1200" baseline="0" dirty="0" smtClean="0">
                <a:solidFill>
                  <a:schemeClr val="tx1"/>
                </a:solidFill>
                <a:latin typeface="+mn-lt"/>
                <a:ea typeface="+mn-ea"/>
                <a:cs typeface="+mn-cs"/>
              </a:rPr>
              <a:t>In feed-forward phase, input portion of a training pattern is fed to input layer of the network. It is propagated through layers to compute activation values of nodes in each layer. The difference between activation values of nodes in output layer</a:t>
            </a:r>
          </a:p>
          <a:p>
            <a:r>
              <a:rPr lang="en-US" sz="1200" b="0" i="0" u="none" strike="noStrike" kern="1200" baseline="0" dirty="0" smtClean="0">
                <a:solidFill>
                  <a:schemeClr val="tx1"/>
                </a:solidFill>
                <a:latin typeface="+mn-lt"/>
                <a:ea typeface="+mn-ea"/>
                <a:cs typeface="+mn-cs"/>
              </a:rPr>
              <a:t>and expected output value (output part of the training pattern) defines the error in the output layer.</a:t>
            </a:r>
          </a:p>
          <a:p>
            <a:r>
              <a:rPr lang="en-US" sz="1200" b="0" i="0" u="none" strike="noStrike" kern="1200" baseline="0" dirty="0" smtClean="0">
                <a:solidFill>
                  <a:schemeClr val="tx1"/>
                </a:solidFill>
                <a:latin typeface="+mn-lt"/>
                <a:ea typeface="+mn-ea"/>
                <a:cs typeface="+mn-cs"/>
              </a:rPr>
              <a:t>In back-propagation of error phase, the error in output layer is propagated to nodes in the layers below it to compute the error associated with each</a:t>
            </a:r>
          </a:p>
          <a:p>
            <a:r>
              <a:rPr lang="en-US" sz="1200" b="0" i="0" u="none" strike="noStrike" kern="1200" baseline="0" dirty="0" smtClean="0">
                <a:solidFill>
                  <a:schemeClr val="tx1"/>
                </a:solidFill>
                <a:latin typeface="+mn-lt"/>
                <a:ea typeface="+mn-ea"/>
                <a:cs typeface="+mn-cs"/>
              </a:rPr>
              <a:t>neuron in the layers below.</a:t>
            </a:r>
          </a:p>
          <a:p>
            <a:r>
              <a:rPr lang="en-US" sz="1200" b="0" i="0" u="none" strike="noStrike" kern="1200" baseline="0" dirty="0" smtClean="0">
                <a:solidFill>
                  <a:schemeClr val="tx1"/>
                </a:solidFill>
                <a:latin typeface="+mn-lt"/>
                <a:ea typeface="+mn-ea"/>
                <a:cs typeface="+mn-cs"/>
              </a:rPr>
              <a:t>The third phase updates weights based upon the new error and activation values.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261434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Calculating Deltas: A delta value must be calculated</a:t>
                </a:r>
                <a:r>
                  <a:rPr lang="en-US" baseline="0" dirty="0" smtClean="0"/>
                  <a:t> for each neuron and each input case.</a:t>
                </a:r>
              </a:p>
              <a:p>
                <a:endParaRPr lang="en-US" baseline="0" dirty="0" smtClean="0"/>
              </a:p>
              <a:p>
                <a:r>
                  <a:rPr lang="en-US" baseline="0" dirty="0" smtClean="0"/>
                  <a:t>Error derivatives: The derivatives of the error function in relation to the weights are used to update the weights in order to reduce the error.</a:t>
                </a:r>
              </a:p>
              <a:p>
                <a:r>
                  <a:rPr lang="en-US" baseline="0" dirty="0" smtClean="0"/>
                  <a:t>The Kernel that calculates the error derivative will compute it for weight and input case. The kernel is launched with a grid composed of a number of blocks equal to the number of input cases and number of threads per block to the number of weights in the whole network.</a:t>
                </a:r>
              </a:p>
              <a:p>
                <a:endParaRPr lang="en-US" baseline="0" dirty="0" smtClean="0"/>
              </a:p>
              <a:p>
                <a:r>
                  <a:rPr lang="en-US" baseline="0" dirty="0" smtClean="0"/>
                  <a:t>Weight update: The first equation is the overall derivatives for all input cases calculated as the sum of derivatives of each case.</a:t>
                </a:r>
              </a:p>
              <a:p>
                <a:r>
                  <a:rPr lang="en-US" baseline="0" dirty="0" smtClean="0"/>
                  <a:t>The second value calculates the new value of the weight, which is the old value minus the derivative of the error times the learning rate, </a:t>
                </a:r>
                <a14:m>
                  <m:oMath xmlns:m="http://schemas.openxmlformats.org/officeDocument/2006/math">
                    <m:r>
                      <a:rPr lang="en-US" b="0" i="1" baseline="0" smtClean="0">
                        <a:latin typeface="Cambria Math" panose="02040503050406030204" pitchFamily="18" charset="0"/>
                      </a:rPr>
                      <m:t>𝜂</m:t>
                    </m:r>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Calculating Deltas: A delta value must be calculated</a:t>
                </a:r>
                <a:r>
                  <a:rPr lang="en-US" baseline="0" dirty="0" smtClean="0"/>
                  <a:t> for each neuron and each input case.</a:t>
                </a:r>
              </a:p>
              <a:p>
                <a:endParaRPr lang="en-US" baseline="0" dirty="0" smtClean="0"/>
              </a:p>
              <a:p>
                <a:r>
                  <a:rPr lang="en-US" baseline="0" dirty="0" smtClean="0"/>
                  <a:t>Error derivatives: The derivatives of the error function in relation to the weights are used to update the weights in order to reduce the error.</a:t>
                </a:r>
              </a:p>
              <a:p>
                <a:r>
                  <a:rPr lang="en-US" baseline="0" dirty="0" smtClean="0"/>
                  <a:t>The Kernel that calculates the error derivative will compute it for weight and input case. The kernel is launched with a grid composed of a number of blocks equal to the number of input cases and number of threads per block to the number of weights in the whole network.</a:t>
                </a:r>
              </a:p>
              <a:p>
                <a:endParaRPr lang="en-US" baseline="0" dirty="0" smtClean="0"/>
              </a:p>
              <a:p>
                <a:r>
                  <a:rPr lang="en-US" baseline="0" dirty="0" smtClean="0"/>
                  <a:t>Weight update: The first equation is the overall derivatives for all input cases calculated as the sum of derivatives of each case.</a:t>
                </a:r>
              </a:p>
              <a:p>
                <a:r>
                  <a:rPr lang="en-US" baseline="0" dirty="0" smtClean="0"/>
                  <a:t>The second value calculates the new value of the weight, which is the old value minus the derivative of the error times the learning rate, </a:t>
                </a:r>
                <a:r>
                  <a:rPr lang="en-US" b="0" i="0" baseline="0" smtClean="0">
                    <a:latin typeface="Cambria Math" panose="02040503050406030204" pitchFamily="18" charset="0"/>
                  </a:rPr>
                  <a:t>𝜂</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206412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larger the training set, the more speedup you get on the GPU.</a:t>
                </a:r>
                <a:endParaRPr lang="en-US" dirty="0"/>
              </a:p>
            </p:txBody>
          </p:sp>
        </mc:Choice>
        <mc:Fallback xmlns="">
          <p:sp>
            <p:nvSpPr>
              <p:cNvPr id="3" name="Notes Placeholder 2"/>
              <p:cNvSpPr>
                <a:spLocks noGrp="1"/>
              </p:cNvSpPr>
              <p:nvPr>
                <p:ph type="body" idx="1"/>
              </p:nvPr>
            </p:nvSpPr>
            <p:spPr/>
            <p:txBody>
              <a:bodyPr/>
              <a:lstStyle/>
              <a:p>
                <a:r>
                  <a:rPr lang="en-US" dirty="0" smtClean="0"/>
                  <a:t>Calculating Deltas: A delta value must be calculated</a:t>
                </a:r>
                <a:r>
                  <a:rPr lang="en-US" baseline="0" dirty="0" smtClean="0"/>
                  <a:t> for each neuron and each input case.</a:t>
                </a:r>
              </a:p>
              <a:p>
                <a:endParaRPr lang="en-US" baseline="0" dirty="0" smtClean="0"/>
              </a:p>
              <a:p>
                <a:r>
                  <a:rPr lang="en-US" baseline="0" dirty="0" smtClean="0"/>
                  <a:t>Error derivatives: The derivatives of the error function in relation to the weights are used to update the weights in order to reduce the error.</a:t>
                </a:r>
              </a:p>
              <a:p>
                <a:r>
                  <a:rPr lang="en-US" baseline="0" dirty="0" smtClean="0"/>
                  <a:t>The Kernel that calculates the error derivative will compute it for weight and input case. The kernel is launched with a grid composed of a number of blocks equal to the number of input cases and number of threads per block to the number of weights in the whole network.</a:t>
                </a:r>
              </a:p>
              <a:p>
                <a:endParaRPr lang="en-US" baseline="0" dirty="0" smtClean="0"/>
              </a:p>
              <a:p>
                <a:r>
                  <a:rPr lang="en-US" baseline="0" dirty="0" smtClean="0"/>
                  <a:t>Weight update: The first equation is the overall derivatives for all input cases calculated as the sum of derivatives of each case.</a:t>
                </a:r>
              </a:p>
              <a:p>
                <a:r>
                  <a:rPr lang="en-US" baseline="0" dirty="0" smtClean="0"/>
                  <a:t>The second value calculates the new value of the weight, which is the old value minus the derivative of the error times the learning rate, </a:t>
                </a:r>
                <a:r>
                  <a:rPr lang="en-US" b="0" i="0" baseline="0" smtClean="0">
                    <a:latin typeface="Cambria Math" panose="02040503050406030204" pitchFamily="18" charset="0"/>
                  </a:rPr>
                  <a:t>𝜂</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138460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4037732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 iteration is when updates are made on a record after a few iterations.</a:t>
            </a:r>
          </a:p>
          <a:p>
            <a:endParaRPr lang="en-US" dirty="0" smtClean="0"/>
          </a:p>
          <a:p>
            <a:r>
              <a:rPr lang="en-US" dirty="0" smtClean="0"/>
              <a:t>Influence is the</a:t>
            </a:r>
            <a:r>
              <a:rPr lang="en-US" baseline="0" dirty="0" smtClean="0"/>
              <a:t> error?</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2991808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 (Hadoop</a:t>
            </a:r>
            <a:r>
              <a:rPr lang="en-US" baseline="0" dirty="0" smtClean="0"/>
              <a:t> Distributed File System)</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2652233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 (Hadoop</a:t>
            </a:r>
            <a:r>
              <a:rPr lang="en-US" baseline="0" dirty="0" smtClean="0"/>
              <a:t> Distributed File System)</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232220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 (Hadoop</a:t>
            </a:r>
            <a:r>
              <a:rPr lang="en-US" baseline="0" dirty="0" smtClean="0"/>
              <a:t> Distributed File System)</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83199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rPr>
              <a:t>Usually, in the sequential algorithm, weights and thresholds are updated after processing each pattern in a training set.</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443231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74244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493055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193605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41401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latin typeface="+mn-lt"/>
                <a:ea typeface="+mn-ea"/>
                <a:cs typeface="+mn-cs"/>
              </a:rPr>
              <a:t>each layer separately, in the required order, but operating on</a:t>
            </a:r>
          </a:p>
          <a:p>
            <a:r>
              <a:rPr lang="en-US" sz="1200" b="0" i="0" u="none" strike="noStrike" kern="1200" baseline="0" dirty="0" smtClean="0">
                <a:solidFill>
                  <a:schemeClr val="tx1"/>
                </a:solidFill>
                <a:latin typeface="+mn-lt"/>
                <a:ea typeface="+mn-ea"/>
                <a:cs typeface="+mn-cs"/>
              </a:rPr>
              <a:t>all available input cases at the same time, in parallel. The</a:t>
            </a:r>
          </a:p>
          <a:p>
            <a:r>
              <a:rPr lang="en-US" sz="1200" b="0" i="0" u="none" strike="noStrike" kern="1200" baseline="0" dirty="0" err="1" smtClean="0">
                <a:solidFill>
                  <a:schemeClr val="tx1"/>
                </a:solidFill>
                <a:latin typeface="+mn-lt"/>
                <a:ea typeface="+mn-ea"/>
                <a:cs typeface="+mn-cs"/>
              </a:rPr>
              <a:t>paralellism</a:t>
            </a:r>
            <a:r>
              <a:rPr lang="en-US" sz="1200" b="0" i="0" u="none" strike="noStrike" kern="1200" baseline="0" dirty="0" smtClean="0">
                <a:solidFill>
                  <a:schemeClr val="tx1"/>
                </a:solidFill>
                <a:latin typeface="+mn-lt"/>
                <a:ea typeface="+mn-ea"/>
                <a:cs typeface="+mn-cs"/>
              </a:rPr>
              <a:t> occurs between different input cases and on the</a:t>
            </a:r>
          </a:p>
          <a:p>
            <a:r>
              <a:rPr lang="en-US" sz="1200" b="0" i="0" u="none" strike="noStrike" kern="1200" baseline="0" dirty="0" smtClean="0">
                <a:solidFill>
                  <a:schemeClr val="tx1"/>
                </a:solidFill>
                <a:latin typeface="+mn-lt"/>
                <a:ea typeface="+mn-ea"/>
                <a:cs typeface="+mn-cs"/>
              </a:rPr>
              <a:t>same network layer, instead of between nodes and layers of</a:t>
            </a:r>
          </a:p>
          <a:p>
            <a:r>
              <a:rPr lang="en-US" sz="1200" b="0" i="0" u="none" strike="noStrike" kern="1200" baseline="0" dirty="0" smtClean="0">
                <a:solidFill>
                  <a:schemeClr val="tx1"/>
                </a:solidFill>
                <a:latin typeface="+mn-lt"/>
                <a:ea typeface="+mn-ea"/>
                <a:cs typeface="+mn-cs"/>
              </a:rPr>
              <a:t>the whole network as in the first idea.</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3917859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latin typeface="+mn-lt"/>
                <a:ea typeface="+mn-ea"/>
                <a:cs typeface="+mn-cs"/>
              </a:rPr>
              <a:t>each layer separately, in the required order, but operating on</a:t>
            </a:r>
          </a:p>
          <a:p>
            <a:r>
              <a:rPr lang="en-US" sz="1200" b="0" i="0" u="none" strike="noStrike" kern="1200" baseline="0" dirty="0" smtClean="0">
                <a:solidFill>
                  <a:schemeClr val="tx1"/>
                </a:solidFill>
                <a:latin typeface="+mn-lt"/>
                <a:ea typeface="+mn-ea"/>
                <a:cs typeface="+mn-cs"/>
              </a:rPr>
              <a:t>all available input cases at the same time, in parallel. The</a:t>
            </a:r>
          </a:p>
          <a:p>
            <a:r>
              <a:rPr lang="en-US" sz="1200" b="0" i="0" u="none" strike="noStrike" kern="1200" baseline="0" dirty="0" err="1" smtClean="0">
                <a:solidFill>
                  <a:schemeClr val="tx1"/>
                </a:solidFill>
                <a:latin typeface="+mn-lt"/>
                <a:ea typeface="+mn-ea"/>
                <a:cs typeface="+mn-cs"/>
              </a:rPr>
              <a:t>paralellism</a:t>
            </a:r>
            <a:r>
              <a:rPr lang="en-US" sz="1200" b="0" i="0" u="none" strike="noStrike" kern="1200" baseline="0" dirty="0" smtClean="0">
                <a:solidFill>
                  <a:schemeClr val="tx1"/>
                </a:solidFill>
                <a:latin typeface="+mn-lt"/>
                <a:ea typeface="+mn-ea"/>
                <a:cs typeface="+mn-cs"/>
              </a:rPr>
              <a:t> occurs between different input cases and on the</a:t>
            </a:r>
          </a:p>
          <a:p>
            <a:r>
              <a:rPr lang="en-US" sz="1200" b="0" i="0" u="none" strike="noStrike" kern="1200" baseline="0" dirty="0" smtClean="0">
                <a:solidFill>
                  <a:schemeClr val="tx1"/>
                </a:solidFill>
                <a:latin typeface="+mn-lt"/>
                <a:ea typeface="+mn-ea"/>
                <a:cs typeface="+mn-cs"/>
              </a:rPr>
              <a:t>same network layer, instead of between nodes and layers of</a:t>
            </a:r>
          </a:p>
          <a:p>
            <a:r>
              <a:rPr lang="en-US" sz="1200" b="0" i="0" u="none" strike="noStrike" kern="1200" baseline="0" dirty="0" smtClean="0">
                <a:solidFill>
                  <a:schemeClr val="tx1"/>
                </a:solidFill>
                <a:latin typeface="+mn-lt"/>
                <a:ea typeface="+mn-ea"/>
                <a:cs typeface="+mn-cs"/>
              </a:rPr>
              <a:t>the whole network as in the first idea.</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3353313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tix: Thread</a:t>
            </a:r>
            <a:r>
              <a:rPr lang="en-US" baseline="0" dirty="0" smtClean="0"/>
              <a:t> index</a:t>
            </a:r>
          </a:p>
          <a:p>
            <a:r>
              <a:rPr lang="en-US" baseline="0" dirty="0" err="1" smtClean="0"/>
              <a:t>ws</a:t>
            </a:r>
            <a:r>
              <a:rPr lang="en-US" baseline="0" dirty="0" smtClean="0"/>
              <a:t>: matrix containing the network weights</a:t>
            </a:r>
          </a:p>
          <a:p>
            <a:r>
              <a:rPr lang="en-US" baseline="0" dirty="0" smtClean="0"/>
              <a:t>off: offset into the weight matrix for the layer weights</a:t>
            </a:r>
          </a:p>
          <a:p>
            <a:r>
              <a:rPr lang="en-US" baseline="0" dirty="0" err="1" smtClean="0"/>
              <a:t>wpn</a:t>
            </a:r>
            <a:r>
              <a:rPr lang="en-US" baseline="0" dirty="0" smtClean="0"/>
              <a:t>: weights per node for the layer</a:t>
            </a:r>
          </a:p>
          <a:p>
            <a:r>
              <a:rPr lang="en-US" baseline="0" dirty="0" smtClean="0"/>
              <a:t>ins: input array for the layer</a:t>
            </a:r>
          </a:p>
          <a:p>
            <a:r>
              <a:rPr lang="en-US" baseline="0" dirty="0" err="1" smtClean="0"/>
              <a:t>nin</a:t>
            </a:r>
            <a:r>
              <a:rPr lang="en-US" baseline="0" dirty="0" smtClean="0"/>
              <a:t>: number of inputs</a:t>
            </a:r>
          </a:p>
          <a:p>
            <a:r>
              <a:rPr lang="en-US" baseline="0" dirty="0" smtClean="0"/>
              <a:t>outs: output array for the layer</a:t>
            </a:r>
          </a:p>
          <a:p>
            <a:endParaRPr lang="en-US" baseline="0" dirty="0" smtClean="0"/>
          </a:p>
          <a:p>
            <a:r>
              <a:rPr lang="en-US" baseline="0" dirty="0" smtClean="0"/>
              <a:t>The output array for a layer becomes the input array for the next layer. The forward propagation kernels will be launched for each layer until the outputs of the last layer are computed.</a:t>
            </a:r>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903664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4/29/2015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4/29/2015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4/29/2015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4/29/2015</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4/29/2015</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Parallel Training Methods for Neural Networks</a:t>
            </a:r>
          </a:p>
        </p:txBody>
      </p:sp>
      <p:sp>
        <p:nvSpPr>
          <p:cNvPr id="3" name="Subtitle 2"/>
          <p:cNvSpPr>
            <a:spLocks noGrp="1"/>
          </p:cNvSpPr>
          <p:nvPr>
            <p:ph type="subTitle" idx="1"/>
          </p:nvPr>
        </p:nvSpPr>
        <p:spPr/>
        <p:txBody>
          <a:bodyPr/>
          <a:lstStyle/>
          <a:p>
            <a:r>
              <a:rPr lang="en-US" dirty="0" smtClean="0"/>
              <a:t>Presented by Brett Duncan</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on GPU</a:t>
            </a:r>
            <a:endParaRPr lang="en-US" dirty="0"/>
          </a:p>
        </p:txBody>
      </p:sp>
      <p:sp>
        <p:nvSpPr>
          <p:cNvPr id="3" name="Content Placeholder 2"/>
          <p:cNvSpPr>
            <a:spLocks noGrp="1"/>
          </p:cNvSpPr>
          <p:nvPr>
            <p:ph idx="1"/>
          </p:nvPr>
        </p:nvSpPr>
        <p:spPr>
          <a:xfrm>
            <a:off x="1295400" y="1981201"/>
            <a:ext cx="3322320" cy="3809999"/>
          </a:xfrm>
        </p:spPr>
        <p:txBody>
          <a:bodyPr/>
          <a:lstStyle/>
          <a:p>
            <a:r>
              <a:rPr lang="en-US" dirty="0" smtClean="0"/>
              <a:t>Kernel for each layer</a:t>
            </a:r>
          </a:p>
          <a:p>
            <a:r>
              <a:rPr lang="en-US" dirty="0" smtClean="0"/>
              <a:t>Many input cases are collected and operated on in batch.</a:t>
            </a:r>
          </a:p>
          <a:p>
            <a:r>
              <a:rPr lang="en-US" dirty="0" smtClean="0"/>
              <a:t>Each layer computed separately, operating on all input cases in parallel.</a:t>
            </a:r>
            <a:endParaRPr lang="en-US" dirty="0"/>
          </a:p>
          <a:p>
            <a:endParaRPr lang="en-US" dirty="0"/>
          </a:p>
        </p:txBody>
      </p:sp>
      <p:pic>
        <p:nvPicPr>
          <p:cNvPr id="4" name="Picture 3"/>
          <p:cNvPicPr>
            <a:picLocks noChangeAspect="1"/>
          </p:cNvPicPr>
          <p:nvPr/>
        </p:nvPicPr>
        <p:blipFill>
          <a:blip r:embed="rId3"/>
          <a:stretch>
            <a:fillRect/>
          </a:stretch>
        </p:blipFill>
        <p:spPr>
          <a:xfrm>
            <a:off x="4617720" y="2205037"/>
            <a:ext cx="7162800" cy="2752725"/>
          </a:xfrm>
          <a:prstGeom prst="rect">
            <a:avLst/>
          </a:prstGeom>
        </p:spPr>
      </p:pic>
    </p:spTree>
    <p:extLst>
      <p:ext uri="{BB962C8B-B14F-4D97-AF65-F5344CB8AC3E}">
        <p14:creationId xmlns:p14="http://schemas.microsoft.com/office/powerpoint/2010/main" val="99276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on GPU</a:t>
            </a:r>
            <a:endParaRPr lang="en-US" dirty="0"/>
          </a:p>
        </p:txBody>
      </p:sp>
      <p:sp>
        <p:nvSpPr>
          <p:cNvPr id="3" name="Content Placeholder 2"/>
          <p:cNvSpPr>
            <a:spLocks noGrp="1"/>
          </p:cNvSpPr>
          <p:nvPr>
            <p:ph idx="1"/>
          </p:nvPr>
        </p:nvSpPr>
        <p:spPr>
          <a:xfrm>
            <a:off x="1295400" y="1981201"/>
            <a:ext cx="3779520" cy="3809999"/>
          </a:xfrm>
        </p:spPr>
        <p:txBody>
          <a:bodyPr/>
          <a:lstStyle/>
          <a:p>
            <a:r>
              <a:rPr lang="en-US" dirty="0" smtClean="0"/>
              <a:t>Forward Propagation</a:t>
            </a:r>
          </a:p>
          <a:p>
            <a:pPr lvl="1"/>
            <a:r>
              <a:rPr lang="en-US" dirty="0" smtClean="0"/>
              <a:t>Kernel for forward propagation in a layer</a:t>
            </a:r>
          </a:p>
          <a:p>
            <a:pPr lvl="1"/>
            <a:r>
              <a:rPr lang="en-US" dirty="0" smtClean="0"/>
              <a:t>Inputs for first hidden layer are from the input case</a:t>
            </a:r>
          </a:p>
          <a:p>
            <a:pPr lvl="1"/>
            <a:r>
              <a:rPr lang="en-US" dirty="0" smtClean="0"/>
              <a:t>Inputs for subsequent layers are outputs of preceding layer</a:t>
            </a:r>
          </a:p>
          <a:p>
            <a:pPr lvl="1"/>
            <a:endParaRPr lang="en-US" dirty="0"/>
          </a:p>
        </p:txBody>
      </p:sp>
      <p:pic>
        <p:nvPicPr>
          <p:cNvPr id="4" name="Picture 3"/>
          <p:cNvPicPr>
            <a:picLocks noChangeAspect="1"/>
          </p:cNvPicPr>
          <p:nvPr/>
        </p:nvPicPr>
        <p:blipFill>
          <a:blip r:embed="rId3"/>
          <a:stretch>
            <a:fillRect/>
          </a:stretch>
        </p:blipFill>
        <p:spPr>
          <a:xfrm>
            <a:off x="5343524" y="1646238"/>
            <a:ext cx="6193155" cy="3981314"/>
          </a:xfrm>
          <a:prstGeom prst="rect">
            <a:avLst/>
          </a:prstGeom>
        </p:spPr>
      </p:pic>
    </p:spTree>
    <p:extLst>
      <p:ext uri="{BB962C8B-B14F-4D97-AF65-F5344CB8AC3E}">
        <p14:creationId xmlns:p14="http://schemas.microsoft.com/office/powerpoint/2010/main" val="214451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on GPU</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Backpropagation</a:t>
                </a:r>
              </a:p>
              <a:p>
                <a:pPr lvl="1"/>
                <a:r>
                  <a:rPr lang="en-US" dirty="0" smtClean="0"/>
                  <a:t>Kernel calculates deltas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deltas of output </a:t>
                </a:r>
                <a:r>
                  <a:rPr lang="en-US" dirty="0" smtClean="0"/>
                  <a:t>layer</a:t>
                </a:r>
                <a:endParaRPr lang="en-US"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𝑘</m:t>
                            </m:r>
                          </m:sub>
                        </m:sSub>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r>
                  <a:rPr lang="en-US" dirty="0" smtClean="0"/>
                  <a:t>: deltas of hidden </a:t>
                </a:r>
                <a:r>
                  <a:rPr lang="en-US" dirty="0" smtClean="0"/>
                  <a:t>layers</a:t>
                </a:r>
                <a:endParaRPr lang="en-US" dirty="0" smtClean="0"/>
              </a:p>
              <a:p>
                <a:pPr lvl="1"/>
                <a:r>
                  <a:rPr lang="en-US" dirty="0" smtClean="0"/>
                  <a:t>Kernel calculates error derivative</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𝑖𝑘</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oMath>
                </a14:m>
                <a:r>
                  <a:rPr lang="en-US" dirty="0" smtClean="0"/>
                  <a:t>: error derivative</a:t>
                </a:r>
              </a:p>
              <a:p>
                <a:pPr lvl="1"/>
                <a:r>
                  <a:rPr lang="en-US" dirty="0" smtClean="0"/>
                  <a:t>Weight update</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𝑖𝑘</m:t>
                            </m:r>
                          </m:sub>
                        </m:sSub>
                      </m:den>
                    </m:f>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𝑝</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𝑖𝑘</m:t>
                                </m:r>
                              </m:sub>
                            </m:sSub>
                          </m:den>
                        </m:f>
                      </m:e>
                    </m:nary>
                  </m:oMath>
                </a14:m>
                <a:r>
                  <a:rPr lang="en-US" dirty="0" smtClean="0"/>
                  <a:t> (reduction)</a:t>
                </a:r>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𝑖𝑘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r>
                      <a:rPr lang="en-US" b="0" i="1" smtClean="0">
                        <a:latin typeface="Cambria Math" panose="02040503050406030204" pitchFamily="18" charset="0"/>
                      </a:rPr>
                      <m:t>𝜂</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𝑖𝑘</m:t>
                            </m:r>
                          </m:sub>
                        </m:sSub>
                      </m:den>
                    </m:f>
                  </m:oMath>
                </a14:m>
                <a:r>
                  <a:rPr lang="en-US" dirty="0" smtClean="0"/>
                  <a:t> (calculated by kernel)</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t="-1440"/>
                </a:stretch>
              </a:blipFill>
            </p:spPr>
            <p:txBody>
              <a:bodyPr/>
              <a:lstStyle/>
              <a:p>
                <a:r>
                  <a:rPr lang="en-US">
                    <a:noFill/>
                  </a:rPr>
                  <a:t> </a:t>
                </a:r>
              </a:p>
            </p:txBody>
          </p:sp>
        </mc:Fallback>
      </mc:AlternateContent>
    </p:spTree>
    <p:extLst>
      <p:ext uri="{BB962C8B-B14F-4D97-AF65-F5344CB8AC3E}">
        <p14:creationId xmlns:p14="http://schemas.microsoft.com/office/powerpoint/2010/main" val="290324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on GPU</a:t>
            </a:r>
            <a:endParaRPr lang="en-US" dirty="0"/>
          </a:p>
        </p:txBody>
      </p:sp>
      <p:sp>
        <p:nvSpPr>
          <p:cNvPr id="3" name="Content Placeholder 2"/>
          <p:cNvSpPr>
            <a:spLocks noGrp="1"/>
          </p:cNvSpPr>
          <p:nvPr>
            <p:ph idx="1"/>
          </p:nvPr>
        </p:nvSpPr>
        <p:spPr/>
        <p:txBody>
          <a:bodyPr/>
          <a:lstStyle/>
          <a:p>
            <a:r>
              <a:rPr lang="en-US" dirty="0" smtClean="0"/>
              <a:t>Time performance for training three datasets using CPU and GPU versions of neural networks.</a:t>
            </a:r>
          </a:p>
          <a:p>
            <a:endParaRPr lang="en-US" dirty="0"/>
          </a:p>
          <a:p>
            <a:endParaRPr lang="en-US" dirty="0" smtClean="0"/>
          </a:p>
          <a:p>
            <a:endParaRPr lang="en-US" dirty="0" smtClean="0"/>
          </a:p>
          <a:p>
            <a:r>
              <a:rPr lang="en-US" dirty="0" smtClean="0"/>
              <a:t>Time performance of input cases randomly selected from adult dataset.</a:t>
            </a:r>
            <a:endParaRPr lang="en-US" dirty="0"/>
          </a:p>
        </p:txBody>
      </p:sp>
      <p:pic>
        <p:nvPicPr>
          <p:cNvPr id="4" name="Picture 3"/>
          <p:cNvPicPr>
            <a:picLocks noChangeAspect="1"/>
          </p:cNvPicPr>
          <p:nvPr/>
        </p:nvPicPr>
        <p:blipFill>
          <a:blip r:embed="rId3"/>
          <a:stretch>
            <a:fillRect/>
          </a:stretch>
        </p:blipFill>
        <p:spPr>
          <a:xfrm>
            <a:off x="2009465" y="2570951"/>
            <a:ext cx="8173070" cy="1428751"/>
          </a:xfrm>
          <a:prstGeom prst="rect">
            <a:avLst/>
          </a:prstGeom>
        </p:spPr>
      </p:pic>
      <p:pic>
        <p:nvPicPr>
          <p:cNvPr id="5" name="Picture 4"/>
          <p:cNvPicPr>
            <a:picLocks noChangeAspect="1"/>
          </p:cNvPicPr>
          <p:nvPr/>
        </p:nvPicPr>
        <p:blipFill>
          <a:blip r:embed="rId4"/>
          <a:stretch>
            <a:fillRect/>
          </a:stretch>
        </p:blipFill>
        <p:spPr>
          <a:xfrm>
            <a:off x="3638240" y="4589452"/>
            <a:ext cx="4819961" cy="1480042"/>
          </a:xfrm>
          <a:prstGeom prst="rect">
            <a:avLst/>
          </a:prstGeom>
        </p:spPr>
      </p:pic>
    </p:spTree>
    <p:extLst>
      <p:ext uri="{BB962C8B-B14F-4D97-AF65-F5344CB8AC3E}">
        <p14:creationId xmlns:p14="http://schemas.microsoft.com/office/powerpoint/2010/main" val="280900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smtClean="0"/>
              <a:t>Reduce</a:t>
            </a:r>
            <a:endParaRPr lang="en-US" dirty="0"/>
          </a:p>
        </p:txBody>
      </p:sp>
      <p:sp>
        <p:nvSpPr>
          <p:cNvPr id="3" name="Content Placeholder 2"/>
          <p:cNvSpPr>
            <a:spLocks noGrp="1"/>
          </p:cNvSpPr>
          <p:nvPr>
            <p:ph idx="1"/>
          </p:nvPr>
        </p:nvSpPr>
        <p:spPr/>
        <p:txBody>
          <a:bodyPr/>
          <a:lstStyle/>
          <a:p>
            <a:r>
              <a:rPr lang="en-US" dirty="0" err="1"/>
              <a:t>MapReduce</a:t>
            </a:r>
            <a:r>
              <a:rPr lang="en-US" dirty="0"/>
              <a:t> based Genetic Algorithm Improved Back </a:t>
            </a:r>
            <a:r>
              <a:rPr lang="en-US" dirty="0" smtClean="0"/>
              <a:t>Propagation [3]</a:t>
            </a:r>
            <a:endParaRPr lang="en-US" dirty="0"/>
          </a:p>
          <a:p>
            <a:pPr lvl="1"/>
            <a:r>
              <a:rPr lang="en-US" dirty="0"/>
              <a:t>Genetic algorithm is first iterated a few times to find initial weights</a:t>
            </a:r>
          </a:p>
          <a:p>
            <a:pPr lvl="1"/>
            <a:r>
              <a:rPr lang="en-US" dirty="0"/>
              <a:t>BP algorithm is used to find appropriate weights that meet requirement</a:t>
            </a:r>
          </a:p>
          <a:p>
            <a:endParaRPr lang="en-US" dirty="0"/>
          </a:p>
        </p:txBody>
      </p:sp>
    </p:spTree>
    <p:extLst>
      <p:ext uri="{BB962C8B-B14F-4D97-AF65-F5344CB8AC3E}">
        <p14:creationId xmlns:p14="http://schemas.microsoft.com/office/powerpoint/2010/main" val="242198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smtClean="0"/>
              <a:t>Reduce</a:t>
            </a:r>
            <a:endParaRPr lang="en-US" dirty="0"/>
          </a:p>
        </p:txBody>
      </p:sp>
      <p:sp>
        <p:nvSpPr>
          <p:cNvPr id="3" name="Content Placeholder 2"/>
          <p:cNvSpPr>
            <a:spLocks noGrp="1"/>
          </p:cNvSpPr>
          <p:nvPr>
            <p:ph idx="1"/>
          </p:nvPr>
        </p:nvSpPr>
        <p:spPr/>
        <p:txBody>
          <a:bodyPr/>
          <a:lstStyle/>
          <a:p>
            <a:r>
              <a:rPr lang="en-US" dirty="0" smtClean="0"/>
              <a:t>Map Function</a:t>
            </a:r>
          </a:p>
          <a:p>
            <a:pPr lvl="1"/>
            <a:endParaRPr lang="en-US" dirty="0"/>
          </a:p>
        </p:txBody>
      </p:sp>
      <p:sp>
        <p:nvSpPr>
          <p:cNvPr id="4" name="TextBox 3"/>
          <p:cNvSpPr txBox="1"/>
          <p:nvPr/>
        </p:nvSpPr>
        <p:spPr>
          <a:xfrm>
            <a:off x="2686050" y="2781300"/>
            <a:ext cx="5416868" cy="3139321"/>
          </a:xfrm>
          <a:prstGeom prst="rect">
            <a:avLst/>
          </a:prstGeom>
          <a:noFill/>
          <a:ln>
            <a:solidFill>
              <a:schemeClr val="tx1"/>
            </a:solidFill>
          </a:ln>
        </p:spPr>
        <p:txBody>
          <a:bodyPr wrap="none" rtlCol="0">
            <a:spAutoFit/>
          </a:bodyPr>
          <a:lstStyle/>
          <a:p>
            <a:r>
              <a:rPr lang="en-US" dirty="0"/>
              <a:t>Input: key, value</a:t>
            </a:r>
          </a:p>
          <a:p>
            <a:r>
              <a:rPr lang="en-US" dirty="0"/>
              <a:t>Output: key, </a:t>
            </a:r>
            <a:r>
              <a:rPr lang="en-US" dirty="0" err="1"/>
              <a:t>WeightWritable</a:t>
            </a:r>
            <a:endParaRPr lang="en-US" dirty="0"/>
          </a:p>
          <a:p>
            <a:r>
              <a:rPr lang="en-US" dirty="0"/>
              <a:t>Map (key, value</a:t>
            </a:r>
            <a:r>
              <a:rPr lang="en-US" dirty="0" smtClean="0"/>
              <a:t>) {</a:t>
            </a:r>
            <a:endParaRPr lang="en-US" dirty="0"/>
          </a:p>
          <a:p>
            <a:r>
              <a:rPr lang="en-US" dirty="0" smtClean="0"/>
              <a:t>    while </a:t>
            </a:r>
            <a:r>
              <a:rPr lang="en-US" dirty="0"/>
              <a:t>(not reach the local iteration</a:t>
            </a:r>
            <a:r>
              <a:rPr lang="en-US" dirty="0" smtClean="0"/>
              <a:t>) {</a:t>
            </a:r>
            <a:endParaRPr lang="en-US" dirty="0"/>
          </a:p>
          <a:p>
            <a:r>
              <a:rPr lang="en-US" dirty="0" smtClean="0"/>
              <a:t>        Calculate </a:t>
            </a:r>
            <a:r>
              <a:rPr lang="en-US" dirty="0"/>
              <a:t>the </a:t>
            </a:r>
            <a:r>
              <a:rPr lang="en-US" dirty="0" smtClean="0"/>
              <a:t>influence</a:t>
            </a:r>
          </a:p>
          <a:p>
            <a:r>
              <a:rPr lang="en-US" dirty="0"/>
              <a:t> </a:t>
            </a:r>
            <a:r>
              <a:rPr lang="en-US" dirty="0" smtClean="0"/>
              <a:t>   }</a:t>
            </a:r>
            <a:endParaRPr lang="en-US" dirty="0"/>
          </a:p>
          <a:p>
            <a:r>
              <a:rPr lang="en-US" dirty="0"/>
              <a:t> </a:t>
            </a:r>
            <a:r>
              <a:rPr lang="en-US" dirty="0" smtClean="0"/>
              <a:t>   Calculate </a:t>
            </a:r>
            <a:r>
              <a:rPr lang="en-US" dirty="0"/>
              <a:t>the partial influence after local iteration</a:t>
            </a:r>
          </a:p>
          <a:p>
            <a:r>
              <a:rPr lang="en-US" dirty="0" smtClean="0"/>
              <a:t>    Create </a:t>
            </a:r>
            <a:r>
              <a:rPr lang="en-US" dirty="0" err="1"/>
              <a:t>WeightWritable</a:t>
            </a:r>
            <a:endParaRPr lang="en-US" dirty="0"/>
          </a:p>
          <a:p>
            <a:r>
              <a:rPr lang="en-US" dirty="0" smtClean="0"/>
              <a:t>    Set </a:t>
            </a:r>
            <a:r>
              <a:rPr lang="en-US" dirty="0" err="1"/>
              <a:t>WeightWritable</a:t>
            </a:r>
            <a:r>
              <a:rPr lang="en-US" dirty="0"/>
              <a:t> with partial influence</a:t>
            </a:r>
          </a:p>
          <a:p>
            <a:r>
              <a:rPr lang="en-US" dirty="0" smtClean="0"/>
              <a:t>    Emit </a:t>
            </a:r>
            <a:r>
              <a:rPr lang="en-US" dirty="0"/>
              <a:t>(key, </a:t>
            </a:r>
            <a:r>
              <a:rPr lang="en-US" dirty="0" err="1"/>
              <a:t>WeightWritable</a:t>
            </a:r>
            <a:r>
              <a:rPr lang="en-US" dirty="0"/>
              <a:t>)</a:t>
            </a:r>
          </a:p>
          <a:p>
            <a:r>
              <a:rPr lang="en-US" dirty="0"/>
              <a:t>}</a:t>
            </a:r>
          </a:p>
        </p:txBody>
      </p:sp>
    </p:spTree>
    <p:extLst>
      <p:ext uri="{BB962C8B-B14F-4D97-AF65-F5344CB8AC3E}">
        <p14:creationId xmlns:p14="http://schemas.microsoft.com/office/powerpoint/2010/main" val="155426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lstStyle/>
          <a:p>
            <a:r>
              <a:rPr lang="en-US" dirty="0" smtClean="0"/>
              <a:t>Reduce Function</a:t>
            </a:r>
          </a:p>
          <a:p>
            <a:pPr lvl="1"/>
            <a:endParaRPr lang="en-US" dirty="0"/>
          </a:p>
        </p:txBody>
      </p:sp>
      <p:sp>
        <p:nvSpPr>
          <p:cNvPr id="4" name="TextBox 3"/>
          <p:cNvSpPr txBox="1"/>
          <p:nvPr/>
        </p:nvSpPr>
        <p:spPr>
          <a:xfrm>
            <a:off x="2686050" y="2781300"/>
            <a:ext cx="4942379" cy="2585323"/>
          </a:xfrm>
          <a:prstGeom prst="rect">
            <a:avLst/>
          </a:prstGeom>
          <a:noFill/>
          <a:ln>
            <a:solidFill>
              <a:schemeClr val="tx1"/>
            </a:solidFill>
          </a:ln>
        </p:spPr>
        <p:txBody>
          <a:bodyPr wrap="none" rtlCol="0">
            <a:spAutoFit/>
          </a:bodyPr>
          <a:lstStyle/>
          <a:p>
            <a:r>
              <a:rPr lang="en-US" dirty="0"/>
              <a:t>Input: key, value</a:t>
            </a:r>
          </a:p>
          <a:p>
            <a:r>
              <a:rPr lang="en-US" dirty="0"/>
              <a:t>Output: updated weights</a:t>
            </a:r>
          </a:p>
          <a:p>
            <a:r>
              <a:rPr lang="en-US" dirty="0"/>
              <a:t>Reduce (key, value</a:t>
            </a:r>
            <a:r>
              <a:rPr lang="en-US" dirty="0" smtClean="0"/>
              <a:t>) {</a:t>
            </a:r>
            <a:endParaRPr lang="en-US" dirty="0"/>
          </a:p>
          <a:p>
            <a:r>
              <a:rPr lang="en-US" dirty="0" smtClean="0"/>
              <a:t>    while </a:t>
            </a:r>
            <a:r>
              <a:rPr lang="en-US" dirty="0"/>
              <a:t>(not all values have been processed</a:t>
            </a:r>
            <a:r>
              <a:rPr lang="en-US" dirty="0" smtClean="0"/>
              <a:t>) {</a:t>
            </a:r>
            <a:endParaRPr lang="en-US" dirty="0"/>
          </a:p>
          <a:p>
            <a:r>
              <a:rPr lang="en-US" dirty="0" smtClean="0"/>
              <a:t>        Collect </a:t>
            </a:r>
            <a:r>
              <a:rPr lang="en-US" dirty="0"/>
              <a:t>all the influence of one weight</a:t>
            </a:r>
          </a:p>
          <a:p>
            <a:r>
              <a:rPr lang="en-US" dirty="0" smtClean="0"/>
              <a:t>    }</a:t>
            </a:r>
            <a:endParaRPr lang="en-US" dirty="0"/>
          </a:p>
          <a:p>
            <a:r>
              <a:rPr lang="en-US" dirty="0" smtClean="0"/>
              <a:t>    Update </a:t>
            </a:r>
            <a:r>
              <a:rPr lang="en-US" dirty="0"/>
              <a:t>weight</a:t>
            </a:r>
          </a:p>
          <a:p>
            <a:r>
              <a:rPr lang="en-US" dirty="0" smtClean="0"/>
              <a:t>    Write </a:t>
            </a:r>
            <a:r>
              <a:rPr lang="en-US" dirty="0"/>
              <a:t>the updated weight on HDFS</a:t>
            </a:r>
          </a:p>
          <a:p>
            <a:r>
              <a:rPr lang="en-US" dirty="0"/>
              <a:t>}</a:t>
            </a:r>
          </a:p>
        </p:txBody>
      </p:sp>
    </p:spTree>
    <p:extLst>
      <p:ext uri="{BB962C8B-B14F-4D97-AF65-F5344CB8AC3E}">
        <p14:creationId xmlns:p14="http://schemas.microsoft.com/office/powerpoint/2010/main" val="185620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lstStyle/>
          <a:p>
            <a:r>
              <a:rPr lang="en-US" dirty="0" smtClean="0"/>
              <a:t>Genetic Algorithm based on </a:t>
            </a:r>
            <a:r>
              <a:rPr lang="en-US" dirty="0" err="1" smtClean="0"/>
              <a:t>MapReduce</a:t>
            </a:r>
            <a:endParaRPr lang="en-US" dirty="0" smtClean="0"/>
          </a:p>
          <a:p>
            <a:r>
              <a:rPr lang="en-US" dirty="0" smtClean="0"/>
              <a:t>Map Function</a:t>
            </a:r>
          </a:p>
          <a:p>
            <a:pPr lvl="1"/>
            <a:endParaRPr lang="en-US" dirty="0"/>
          </a:p>
        </p:txBody>
      </p:sp>
      <p:sp>
        <p:nvSpPr>
          <p:cNvPr id="4" name="TextBox 3"/>
          <p:cNvSpPr txBox="1"/>
          <p:nvPr/>
        </p:nvSpPr>
        <p:spPr>
          <a:xfrm>
            <a:off x="2686050" y="2781300"/>
            <a:ext cx="5352747" cy="2308324"/>
          </a:xfrm>
          <a:prstGeom prst="rect">
            <a:avLst/>
          </a:prstGeom>
          <a:noFill/>
          <a:ln>
            <a:solidFill>
              <a:schemeClr val="tx1"/>
            </a:solidFill>
          </a:ln>
        </p:spPr>
        <p:txBody>
          <a:bodyPr wrap="none" rtlCol="0">
            <a:spAutoFit/>
          </a:bodyPr>
          <a:lstStyle/>
          <a:p>
            <a:r>
              <a:rPr lang="en-US" dirty="0"/>
              <a:t>Input: key, value</a:t>
            </a:r>
          </a:p>
          <a:p>
            <a:r>
              <a:rPr lang="en-US" dirty="0"/>
              <a:t>Output: individual, error</a:t>
            </a:r>
          </a:p>
          <a:p>
            <a:r>
              <a:rPr lang="en-US" dirty="0"/>
              <a:t>Map (key, value</a:t>
            </a:r>
            <a:r>
              <a:rPr lang="en-US" dirty="0" smtClean="0"/>
              <a:t>) {</a:t>
            </a:r>
            <a:endParaRPr lang="en-US" dirty="0"/>
          </a:p>
          <a:p>
            <a:r>
              <a:rPr lang="en-US" dirty="0" smtClean="0"/>
              <a:t>    while </a:t>
            </a:r>
            <a:r>
              <a:rPr lang="en-US" dirty="0"/>
              <a:t>(not all individuals have been processed</a:t>
            </a:r>
            <a:r>
              <a:rPr lang="en-US" dirty="0" smtClean="0"/>
              <a:t>) {</a:t>
            </a:r>
            <a:endParaRPr lang="en-US" dirty="0"/>
          </a:p>
          <a:p>
            <a:r>
              <a:rPr lang="en-US" dirty="0" smtClean="0"/>
              <a:t>        Calculate </a:t>
            </a:r>
            <a:r>
              <a:rPr lang="en-US" dirty="0"/>
              <a:t>the next individual’s error</a:t>
            </a:r>
          </a:p>
          <a:p>
            <a:r>
              <a:rPr lang="en-US" dirty="0" smtClean="0"/>
              <a:t>        Emit </a:t>
            </a:r>
            <a:r>
              <a:rPr lang="en-US" dirty="0"/>
              <a:t>(individual, error)</a:t>
            </a:r>
          </a:p>
          <a:p>
            <a:r>
              <a:rPr lang="en-US" dirty="0" smtClean="0"/>
              <a:t>    }</a:t>
            </a:r>
            <a:endParaRPr lang="en-US" dirty="0"/>
          </a:p>
          <a:p>
            <a:r>
              <a:rPr lang="en-US" dirty="0"/>
              <a:t>}</a:t>
            </a:r>
          </a:p>
        </p:txBody>
      </p:sp>
    </p:spTree>
    <p:extLst>
      <p:ext uri="{BB962C8B-B14F-4D97-AF65-F5344CB8AC3E}">
        <p14:creationId xmlns:p14="http://schemas.microsoft.com/office/powerpoint/2010/main" val="122228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smtClean="0"/>
              <a:t>Reduce</a:t>
            </a:r>
            <a:endParaRPr lang="en-US" dirty="0"/>
          </a:p>
        </p:txBody>
      </p:sp>
      <p:sp>
        <p:nvSpPr>
          <p:cNvPr id="3" name="Content Placeholder 2"/>
          <p:cNvSpPr>
            <a:spLocks noGrp="1"/>
          </p:cNvSpPr>
          <p:nvPr>
            <p:ph idx="1"/>
          </p:nvPr>
        </p:nvSpPr>
        <p:spPr/>
        <p:txBody>
          <a:bodyPr/>
          <a:lstStyle/>
          <a:p>
            <a:r>
              <a:rPr lang="en-US" dirty="0" smtClean="0"/>
              <a:t>Genetic Algorithm based on </a:t>
            </a:r>
            <a:r>
              <a:rPr lang="en-US" dirty="0" err="1" smtClean="0"/>
              <a:t>MapReduce</a:t>
            </a:r>
            <a:endParaRPr lang="en-US" dirty="0" smtClean="0"/>
          </a:p>
          <a:p>
            <a:r>
              <a:rPr lang="en-US" dirty="0" smtClean="0"/>
              <a:t>Reduce function</a:t>
            </a:r>
          </a:p>
          <a:p>
            <a:pPr lvl="1"/>
            <a:endParaRPr lang="en-US" dirty="0"/>
          </a:p>
        </p:txBody>
      </p:sp>
      <p:sp>
        <p:nvSpPr>
          <p:cNvPr id="4" name="TextBox 3"/>
          <p:cNvSpPr txBox="1"/>
          <p:nvPr/>
        </p:nvSpPr>
        <p:spPr>
          <a:xfrm>
            <a:off x="2686050" y="2781300"/>
            <a:ext cx="5032147" cy="3139321"/>
          </a:xfrm>
          <a:prstGeom prst="rect">
            <a:avLst/>
          </a:prstGeom>
          <a:noFill/>
          <a:ln>
            <a:solidFill>
              <a:schemeClr val="tx1"/>
            </a:solidFill>
          </a:ln>
        </p:spPr>
        <p:txBody>
          <a:bodyPr wrap="none" rtlCol="0">
            <a:spAutoFit/>
          </a:bodyPr>
          <a:lstStyle/>
          <a:p>
            <a:r>
              <a:rPr lang="en-US" dirty="0"/>
              <a:t>Input: key, value</a:t>
            </a:r>
          </a:p>
          <a:p>
            <a:r>
              <a:rPr lang="en-US" dirty="0"/>
              <a:t>Output: key, new individual</a:t>
            </a:r>
          </a:p>
          <a:p>
            <a:r>
              <a:rPr lang="en-US" dirty="0"/>
              <a:t>Reduce (key, value</a:t>
            </a:r>
            <a:r>
              <a:rPr lang="en-US" dirty="0" smtClean="0"/>
              <a:t>) {</a:t>
            </a:r>
            <a:endParaRPr lang="en-US" dirty="0"/>
          </a:p>
          <a:p>
            <a:r>
              <a:rPr lang="en-US" dirty="0" smtClean="0"/>
              <a:t>    For </a:t>
            </a:r>
            <a:r>
              <a:rPr lang="en-US" dirty="0"/>
              <a:t>each </a:t>
            </a:r>
            <a:r>
              <a:rPr lang="en-US" dirty="0" smtClean="0"/>
              <a:t>individual {</a:t>
            </a:r>
            <a:endParaRPr lang="en-US" dirty="0"/>
          </a:p>
          <a:p>
            <a:r>
              <a:rPr lang="en-US" dirty="0" smtClean="0"/>
              <a:t>        Calculate </a:t>
            </a:r>
            <a:r>
              <a:rPr lang="en-US" dirty="0"/>
              <a:t>the fitness according to the error</a:t>
            </a:r>
          </a:p>
          <a:p>
            <a:r>
              <a:rPr lang="en-US" dirty="0" smtClean="0"/>
              <a:t>    }</a:t>
            </a:r>
            <a:endParaRPr lang="en-US" dirty="0"/>
          </a:p>
          <a:p>
            <a:r>
              <a:rPr lang="en-US" dirty="0" smtClean="0"/>
              <a:t>    Selection </a:t>
            </a:r>
            <a:r>
              <a:rPr lang="en-US" dirty="0"/>
              <a:t>operation</a:t>
            </a:r>
          </a:p>
          <a:p>
            <a:r>
              <a:rPr lang="en-US" dirty="0" smtClean="0"/>
              <a:t>    Crossover </a:t>
            </a:r>
            <a:r>
              <a:rPr lang="en-US" dirty="0"/>
              <a:t>operation</a:t>
            </a:r>
          </a:p>
          <a:p>
            <a:r>
              <a:rPr lang="en-US" dirty="0" smtClean="0"/>
              <a:t>    Mutation </a:t>
            </a:r>
            <a:r>
              <a:rPr lang="en-US" dirty="0"/>
              <a:t>operation</a:t>
            </a:r>
          </a:p>
          <a:p>
            <a:r>
              <a:rPr lang="en-US" dirty="0" smtClean="0"/>
              <a:t>    Emit </a:t>
            </a:r>
            <a:r>
              <a:rPr lang="en-US" dirty="0"/>
              <a:t>(key, new individual)</a:t>
            </a:r>
          </a:p>
          <a:p>
            <a:r>
              <a:rPr lang="en-US" dirty="0"/>
              <a:t>}</a:t>
            </a:r>
          </a:p>
        </p:txBody>
      </p:sp>
    </p:spTree>
    <p:extLst>
      <p:ext uri="{BB962C8B-B14F-4D97-AF65-F5344CB8AC3E}">
        <p14:creationId xmlns:p14="http://schemas.microsoft.com/office/powerpoint/2010/main" val="257972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lstStyle/>
          <a:p>
            <a:r>
              <a:rPr lang="en-US" smtClean="0"/>
              <a:t>Time </a:t>
            </a:r>
            <a:r>
              <a:rPr lang="en-US" smtClean="0"/>
              <a:t>elapsed (s) </a:t>
            </a:r>
            <a:r>
              <a:rPr lang="en-US" dirty="0" smtClean="0"/>
              <a:t>and error charts</a:t>
            </a:r>
            <a:endParaRPr lang="en-US" dirty="0"/>
          </a:p>
        </p:txBody>
      </p:sp>
      <p:pic>
        <p:nvPicPr>
          <p:cNvPr id="5" name="Picture 4"/>
          <p:cNvPicPr>
            <a:picLocks noChangeAspect="1"/>
          </p:cNvPicPr>
          <p:nvPr/>
        </p:nvPicPr>
        <p:blipFill>
          <a:blip r:embed="rId2"/>
          <a:stretch>
            <a:fillRect/>
          </a:stretch>
        </p:blipFill>
        <p:spPr>
          <a:xfrm>
            <a:off x="620839" y="2668661"/>
            <a:ext cx="5639269" cy="3457502"/>
          </a:xfrm>
          <a:prstGeom prst="rect">
            <a:avLst/>
          </a:prstGeom>
        </p:spPr>
      </p:pic>
      <p:pic>
        <p:nvPicPr>
          <p:cNvPr id="9" name="Picture 8"/>
          <p:cNvPicPr>
            <a:picLocks noChangeAspect="1"/>
          </p:cNvPicPr>
          <p:nvPr/>
        </p:nvPicPr>
        <p:blipFill>
          <a:blip r:embed="rId3"/>
          <a:stretch>
            <a:fillRect/>
          </a:stretch>
        </p:blipFill>
        <p:spPr>
          <a:xfrm>
            <a:off x="6934669" y="3090792"/>
            <a:ext cx="4775037" cy="2867890"/>
          </a:xfrm>
          <a:prstGeom prst="rect">
            <a:avLst/>
          </a:prstGeom>
        </p:spPr>
      </p:pic>
    </p:spTree>
    <p:extLst>
      <p:ext uri="{BB962C8B-B14F-4D97-AF65-F5344CB8AC3E}">
        <p14:creationId xmlns:p14="http://schemas.microsoft.com/office/powerpoint/2010/main" val="101866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Parallel Training Methods</a:t>
            </a:r>
          </a:p>
          <a:p>
            <a:pPr lvl="1"/>
            <a:r>
              <a:rPr lang="en-US" dirty="0" smtClean="0"/>
              <a:t>Batch Training</a:t>
            </a:r>
          </a:p>
          <a:p>
            <a:pPr lvl="1"/>
            <a:r>
              <a:rPr lang="en-US" dirty="0" smtClean="0"/>
              <a:t>Training </a:t>
            </a:r>
            <a:r>
              <a:rPr lang="en-US" dirty="0" smtClean="0"/>
              <a:t>on GPU</a:t>
            </a:r>
          </a:p>
          <a:p>
            <a:pPr lvl="1"/>
            <a:r>
              <a:rPr lang="en-US" dirty="0" smtClean="0"/>
              <a:t>Map </a:t>
            </a:r>
            <a:r>
              <a:rPr lang="en-US" dirty="0" smtClean="0"/>
              <a:t>Reduce</a:t>
            </a:r>
            <a:endParaRPr lang="en-US" dirty="0" smtClean="0"/>
          </a:p>
          <a:p>
            <a:r>
              <a:rPr lang="en-US" dirty="0" smtClean="0"/>
              <a:t>Future Work</a:t>
            </a:r>
            <a:endParaRPr lang="en-US" dirty="0"/>
          </a:p>
        </p:txBody>
      </p:sp>
    </p:spTree>
    <p:extLst>
      <p:ext uri="{BB962C8B-B14F-4D97-AF65-F5344CB8AC3E}">
        <p14:creationId xmlns:p14="http://schemas.microsoft.com/office/powerpoint/2010/main" val="183088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Implementing other types of neural networks on GPUs</a:t>
            </a:r>
          </a:p>
          <a:p>
            <a:pPr lvl="1"/>
            <a:r>
              <a:rPr lang="en-US" dirty="0" smtClean="0"/>
              <a:t>Recurrent neural networks</a:t>
            </a:r>
          </a:p>
          <a:p>
            <a:pPr lvl="1"/>
            <a:r>
              <a:rPr lang="en-US" dirty="0" smtClean="0"/>
              <a:t>Restricted Boltzmann Machines</a:t>
            </a:r>
          </a:p>
          <a:p>
            <a:pPr lvl="1"/>
            <a:r>
              <a:rPr lang="en-US" dirty="0" smtClean="0"/>
              <a:t>Convolutional Neural </a:t>
            </a:r>
            <a:r>
              <a:rPr lang="en-US" dirty="0" smtClean="0"/>
              <a:t>Networks</a:t>
            </a:r>
          </a:p>
          <a:p>
            <a:r>
              <a:rPr lang="en-US" dirty="0" smtClean="0"/>
              <a:t>More algorithms for cloud computing clusters</a:t>
            </a:r>
            <a:endParaRPr lang="en-US" dirty="0" smtClean="0"/>
          </a:p>
          <a:p>
            <a:endParaRPr lang="en-US" dirty="0"/>
          </a:p>
        </p:txBody>
      </p:sp>
    </p:spTree>
    <p:extLst>
      <p:ext uri="{BB962C8B-B14F-4D97-AF65-F5344CB8AC3E}">
        <p14:creationId xmlns:p14="http://schemas.microsoft.com/office/powerpoint/2010/main" val="157304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Turchenko</a:t>
            </a:r>
            <a:r>
              <a:rPr lang="en-US" dirty="0"/>
              <a:t>, V.; </a:t>
            </a:r>
            <a:r>
              <a:rPr lang="en-US" dirty="0" err="1"/>
              <a:t>Grandinetti</a:t>
            </a:r>
            <a:r>
              <a:rPr lang="en-US" dirty="0"/>
              <a:t>, L., </a:t>
            </a:r>
            <a:r>
              <a:rPr lang="en-US" dirty="0" smtClean="0"/>
              <a:t>"Efficiency Research </a:t>
            </a:r>
            <a:r>
              <a:rPr lang="en-US" dirty="0"/>
              <a:t>of </a:t>
            </a:r>
            <a:r>
              <a:rPr lang="en-US" dirty="0" smtClean="0"/>
              <a:t>Batch </a:t>
            </a:r>
            <a:r>
              <a:rPr lang="en-US" dirty="0"/>
              <a:t>and </a:t>
            </a:r>
            <a:r>
              <a:rPr lang="en-US" dirty="0" smtClean="0"/>
              <a:t>Single Pattern </a:t>
            </a:r>
            <a:r>
              <a:rPr lang="en-US" dirty="0"/>
              <a:t>MLP </a:t>
            </a:r>
            <a:r>
              <a:rPr lang="en-US" dirty="0" smtClean="0"/>
              <a:t>Parallel Training Algorithms," </a:t>
            </a:r>
            <a:r>
              <a:rPr lang="en-US" i="1" dirty="0" smtClean="0"/>
              <a:t>IEEE </a:t>
            </a:r>
            <a:r>
              <a:rPr lang="en-US" i="1" dirty="0"/>
              <a:t>International Workshop </a:t>
            </a:r>
            <a:r>
              <a:rPr lang="en-US" i="1" dirty="0" smtClean="0"/>
              <a:t>on</a:t>
            </a:r>
            <a:r>
              <a:rPr lang="en-US" dirty="0"/>
              <a:t> </a:t>
            </a:r>
            <a:r>
              <a:rPr lang="en-US" i="1" dirty="0" smtClean="0"/>
              <a:t>Intelligent </a:t>
            </a:r>
            <a:r>
              <a:rPr lang="en-US" i="1" dirty="0"/>
              <a:t>Data Acquisition and Advanced Computing Systems: Technology and Applications, 2009. IDAACS </a:t>
            </a:r>
            <a:r>
              <a:rPr lang="en-US" i="1" dirty="0" smtClean="0"/>
              <a:t>2009. </a:t>
            </a:r>
            <a:r>
              <a:rPr lang="en-US" dirty="0" smtClean="0"/>
              <a:t>pp.218,224</a:t>
            </a:r>
            <a:r>
              <a:rPr lang="en-US" dirty="0"/>
              <a:t>, 21-23 Sept. </a:t>
            </a:r>
            <a:r>
              <a:rPr lang="en-US" dirty="0" smtClean="0"/>
              <a:t>2009</a:t>
            </a:r>
          </a:p>
          <a:p>
            <a:r>
              <a:rPr lang="en-US" dirty="0" smtClean="0"/>
              <a:t>[2] </a:t>
            </a:r>
            <a:r>
              <a:rPr lang="en-US" dirty="0" err="1" smtClean="0"/>
              <a:t>Gurgel</a:t>
            </a:r>
            <a:r>
              <a:rPr lang="en-US" dirty="0"/>
              <a:t>, S.T.A.; De A </a:t>
            </a:r>
            <a:r>
              <a:rPr lang="en-US" dirty="0" err="1"/>
              <a:t>Formiga</a:t>
            </a:r>
            <a:r>
              <a:rPr lang="en-US" dirty="0"/>
              <a:t>, A., "Parallel Implementation of Feedforward Neural Networks on GPUs</a:t>
            </a:r>
            <a:r>
              <a:rPr lang="en-US" dirty="0" smtClean="0"/>
              <a:t>," </a:t>
            </a:r>
            <a:r>
              <a:rPr lang="en-US" i="1" dirty="0" smtClean="0"/>
              <a:t>2013 </a:t>
            </a:r>
            <a:r>
              <a:rPr lang="en-US" i="1" dirty="0"/>
              <a:t>Brazilian Conference on</a:t>
            </a:r>
            <a:r>
              <a:rPr lang="en-US" dirty="0" smtClean="0"/>
              <a:t> </a:t>
            </a:r>
            <a:r>
              <a:rPr lang="en-US" i="1" dirty="0"/>
              <a:t>Intelligent Systems (BRACIS</a:t>
            </a:r>
            <a:r>
              <a:rPr lang="en-US" i="1" dirty="0" smtClean="0"/>
              <a:t>)</a:t>
            </a:r>
            <a:r>
              <a:rPr lang="en-US" dirty="0" smtClean="0"/>
              <a:t>, </a:t>
            </a:r>
            <a:r>
              <a:rPr lang="en-US" dirty="0"/>
              <a:t>pp.143,149, 19-24 Oct. </a:t>
            </a:r>
            <a:r>
              <a:rPr lang="en-US" dirty="0" smtClean="0"/>
              <a:t>2013</a:t>
            </a:r>
          </a:p>
          <a:p>
            <a:r>
              <a:rPr lang="en-US" dirty="0" smtClean="0"/>
              <a:t>[3] Zhu </a:t>
            </a:r>
            <a:r>
              <a:rPr lang="en-US" dirty="0" err="1"/>
              <a:t>Chenje</a:t>
            </a:r>
            <a:r>
              <a:rPr lang="en-US" dirty="0"/>
              <a:t>; Rao </a:t>
            </a:r>
            <a:r>
              <a:rPr lang="en-US" dirty="0" err="1"/>
              <a:t>Ruonan</a:t>
            </a:r>
            <a:r>
              <a:rPr lang="en-US" dirty="0"/>
              <a:t>, "The Improved BP Algorithm Based on </a:t>
            </a:r>
            <a:r>
              <a:rPr lang="en-US" dirty="0" err="1"/>
              <a:t>MapReduce</a:t>
            </a:r>
            <a:r>
              <a:rPr lang="en-US" dirty="0"/>
              <a:t> and Genetic Algorithm," </a:t>
            </a:r>
            <a:r>
              <a:rPr lang="en-US" i="1" dirty="0"/>
              <a:t>2012 International Conference on</a:t>
            </a:r>
            <a:r>
              <a:rPr lang="en-US" dirty="0"/>
              <a:t> </a:t>
            </a:r>
            <a:r>
              <a:rPr lang="en-US" i="1" dirty="0" smtClean="0"/>
              <a:t>Computer </a:t>
            </a:r>
            <a:r>
              <a:rPr lang="en-US" i="1" dirty="0"/>
              <a:t>Science &amp; Service System (CSSS</a:t>
            </a:r>
            <a:r>
              <a:rPr lang="en-US" i="1" dirty="0" smtClean="0"/>
              <a:t>)</a:t>
            </a:r>
            <a:r>
              <a:rPr lang="en-US" dirty="0" smtClean="0"/>
              <a:t>, </a:t>
            </a:r>
            <a:r>
              <a:rPr lang="en-US" dirty="0"/>
              <a:t>pp.1567,1570, 11-13 Aug. 2012</a:t>
            </a:r>
          </a:p>
        </p:txBody>
      </p:sp>
    </p:spTree>
    <p:extLst>
      <p:ext uri="{BB962C8B-B14F-4D97-AF65-F5344CB8AC3E}">
        <p14:creationId xmlns:p14="http://schemas.microsoft.com/office/powerpoint/2010/main" val="277613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Picture 3"/>
          <p:cNvPicPr>
            <a:picLocks noChangeAspect="1"/>
          </p:cNvPicPr>
          <p:nvPr/>
        </p:nvPicPr>
        <p:blipFill>
          <a:blip r:embed="rId3"/>
          <a:stretch>
            <a:fillRect/>
          </a:stretch>
        </p:blipFill>
        <p:spPr>
          <a:xfrm>
            <a:off x="12513846" y="1862963"/>
            <a:ext cx="4733422" cy="4389374"/>
          </a:xfrm>
          <a:prstGeom prst="rect">
            <a:avLst/>
          </a:prstGeom>
        </p:spPr>
      </p:pic>
      <p:sp>
        <p:nvSpPr>
          <p:cNvPr id="66" name="Content Placeholder 2"/>
          <p:cNvSpPr>
            <a:spLocks noGrp="1"/>
          </p:cNvSpPr>
          <p:nvPr>
            <p:ph idx="1"/>
          </p:nvPr>
        </p:nvSpPr>
        <p:spPr>
          <a:xfrm>
            <a:off x="1295400" y="1981201"/>
            <a:ext cx="4903825" cy="3809999"/>
          </a:xfrm>
        </p:spPr>
        <p:txBody>
          <a:bodyPr/>
          <a:lstStyle/>
          <a:p>
            <a:r>
              <a:rPr lang="en-US" dirty="0" smtClean="0"/>
              <a:t>Feedforward neural </a:t>
            </a:r>
            <a:r>
              <a:rPr lang="en-US" dirty="0" smtClean="0"/>
              <a:t>networks have input layers, hidden layers, and output layers.</a:t>
            </a:r>
          </a:p>
          <a:p>
            <a:r>
              <a:rPr lang="en-US" dirty="0" smtClean="0"/>
              <a:t>Common training algorithm is backpropagation.</a:t>
            </a:r>
          </a:p>
          <a:p>
            <a:r>
              <a:rPr lang="en-US" dirty="0" smtClean="0"/>
              <a:t>The </a:t>
            </a:r>
            <a:r>
              <a:rPr lang="en-US" dirty="0"/>
              <a:t>training phase of neural networks </a:t>
            </a:r>
            <a:r>
              <a:rPr lang="en-US" dirty="0" smtClean="0"/>
              <a:t>is the most computationally intensive.</a:t>
            </a:r>
            <a:endParaRPr lang="en-US" dirty="0"/>
          </a:p>
        </p:txBody>
      </p:sp>
      <p:grpSp>
        <p:nvGrpSpPr>
          <p:cNvPr id="68" name="Group 67"/>
          <p:cNvGrpSpPr/>
          <p:nvPr/>
        </p:nvGrpSpPr>
        <p:grpSpPr>
          <a:xfrm>
            <a:off x="6345382" y="1862963"/>
            <a:ext cx="4698763" cy="3330575"/>
            <a:chOff x="6345382" y="1862963"/>
            <a:chExt cx="4698763" cy="3330575"/>
          </a:xfrm>
        </p:grpSpPr>
        <p:grpSp>
          <p:nvGrpSpPr>
            <p:cNvPr id="63" name="Group 62"/>
            <p:cNvGrpSpPr/>
            <p:nvPr/>
          </p:nvGrpSpPr>
          <p:grpSpPr>
            <a:xfrm>
              <a:off x="6345382" y="1862963"/>
              <a:ext cx="4698763" cy="3330575"/>
              <a:chOff x="1295400" y="2070100"/>
              <a:chExt cx="4698763" cy="3330575"/>
            </a:xfrm>
          </p:grpSpPr>
          <p:sp>
            <p:nvSpPr>
              <p:cNvPr id="6" name="Oval 5"/>
              <p:cNvSpPr/>
              <p:nvPr/>
            </p:nvSpPr>
            <p:spPr>
              <a:xfrm>
                <a:off x="1619250" y="3257550"/>
                <a:ext cx="552450"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1619250" y="4057650"/>
                <a:ext cx="552450"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3333750" y="2562225"/>
                <a:ext cx="552450"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333750" y="3257550"/>
                <a:ext cx="552450"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3333750" y="4057650"/>
                <a:ext cx="552450"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3333750" y="4857750"/>
                <a:ext cx="552450"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5279357" y="3276600"/>
                <a:ext cx="552450"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5279357" y="4076700"/>
                <a:ext cx="552450"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Arrow Connector 24"/>
              <p:cNvCxnSpPr>
                <a:stCxn id="6" idx="6"/>
                <a:endCxn id="8" idx="2"/>
              </p:cNvCxnSpPr>
              <p:nvPr/>
            </p:nvCxnSpPr>
            <p:spPr>
              <a:xfrm flipV="1">
                <a:off x="2171700" y="2833688"/>
                <a:ext cx="1162050" cy="695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6"/>
                <a:endCxn id="9" idx="2"/>
              </p:cNvCxnSpPr>
              <p:nvPr/>
            </p:nvCxnSpPr>
            <p:spPr>
              <a:xfrm>
                <a:off x="2171700" y="3529013"/>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6"/>
                <a:endCxn id="10" idx="2"/>
              </p:cNvCxnSpPr>
              <p:nvPr/>
            </p:nvCxnSpPr>
            <p:spPr>
              <a:xfrm>
                <a:off x="2171700" y="3529013"/>
                <a:ext cx="116205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11" idx="2"/>
              </p:cNvCxnSpPr>
              <p:nvPr/>
            </p:nvCxnSpPr>
            <p:spPr>
              <a:xfrm>
                <a:off x="2171700" y="3529013"/>
                <a:ext cx="116205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6"/>
                <a:endCxn id="8" idx="2"/>
              </p:cNvCxnSpPr>
              <p:nvPr/>
            </p:nvCxnSpPr>
            <p:spPr>
              <a:xfrm flipV="1">
                <a:off x="2171700" y="2833688"/>
                <a:ext cx="1162050" cy="149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6"/>
                <a:endCxn id="9" idx="2"/>
              </p:cNvCxnSpPr>
              <p:nvPr/>
            </p:nvCxnSpPr>
            <p:spPr>
              <a:xfrm flipV="1">
                <a:off x="2171700" y="3529013"/>
                <a:ext cx="116205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6"/>
                <a:endCxn id="10" idx="2"/>
              </p:cNvCxnSpPr>
              <p:nvPr/>
            </p:nvCxnSpPr>
            <p:spPr>
              <a:xfrm>
                <a:off x="2171700" y="4329113"/>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6"/>
                <a:endCxn id="11" idx="2"/>
              </p:cNvCxnSpPr>
              <p:nvPr/>
            </p:nvCxnSpPr>
            <p:spPr>
              <a:xfrm>
                <a:off x="2171700" y="4329113"/>
                <a:ext cx="116205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6"/>
                <a:endCxn id="12" idx="2"/>
              </p:cNvCxnSpPr>
              <p:nvPr/>
            </p:nvCxnSpPr>
            <p:spPr>
              <a:xfrm>
                <a:off x="3886200" y="2833688"/>
                <a:ext cx="1393157" cy="71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6"/>
                <a:endCxn id="13" idx="2"/>
              </p:cNvCxnSpPr>
              <p:nvPr/>
            </p:nvCxnSpPr>
            <p:spPr>
              <a:xfrm>
                <a:off x="3886200" y="2833688"/>
                <a:ext cx="1393157" cy="151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 idx="6"/>
                <a:endCxn id="12" idx="2"/>
              </p:cNvCxnSpPr>
              <p:nvPr/>
            </p:nvCxnSpPr>
            <p:spPr>
              <a:xfrm>
                <a:off x="3886200" y="3529013"/>
                <a:ext cx="1393157"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9" idx="6"/>
                <a:endCxn id="13" idx="2"/>
              </p:cNvCxnSpPr>
              <p:nvPr/>
            </p:nvCxnSpPr>
            <p:spPr>
              <a:xfrm>
                <a:off x="3886200" y="3529013"/>
                <a:ext cx="1393157" cy="81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0" idx="6"/>
                <a:endCxn id="12" idx="2"/>
              </p:cNvCxnSpPr>
              <p:nvPr/>
            </p:nvCxnSpPr>
            <p:spPr>
              <a:xfrm flipV="1">
                <a:off x="3886200" y="3548063"/>
                <a:ext cx="1393157" cy="78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6"/>
                <a:endCxn id="13" idx="2"/>
              </p:cNvCxnSpPr>
              <p:nvPr/>
            </p:nvCxnSpPr>
            <p:spPr>
              <a:xfrm>
                <a:off x="3886200" y="4329113"/>
                <a:ext cx="1393157"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 idx="6"/>
                <a:endCxn id="12" idx="2"/>
              </p:cNvCxnSpPr>
              <p:nvPr/>
            </p:nvCxnSpPr>
            <p:spPr>
              <a:xfrm flipV="1">
                <a:off x="3886200" y="3548063"/>
                <a:ext cx="1393157" cy="158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1" idx="6"/>
                <a:endCxn id="13" idx="2"/>
              </p:cNvCxnSpPr>
              <p:nvPr/>
            </p:nvCxnSpPr>
            <p:spPr>
              <a:xfrm flipV="1">
                <a:off x="3886200" y="4348163"/>
                <a:ext cx="1393157" cy="78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95400" y="2669458"/>
                <a:ext cx="813043" cy="369332"/>
              </a:xfrm>
              <a:prstGeom prst="rect">
                <a:avLst/>
              </a:prstGeom>
              <a:noFill/>
            </p:spPr>
            <p:txBody>
              <a:bodyPr wrap="none" rtlCol="0">
                <a:spAutoFit/>
              </a:bodyPr>
              <a:lstStyle/>
              <a:p>
                <a:r>
                  <a:rPr lang="en-US" dirty="0" smtClean="0"/>
                  <a:t>Inputs</a:t>
                </a:r>
                <a:endParaRPr lang="en-US" dirty="0"/>
              </a:p>
            </p:txBody>
          </p:sp>
          <p:sp>
            <p:nvSpPr>
              <p:cNvPr id="61" name="TextBox 60"/>
              <p:cNvSpPr txBox="1"/>
              <p:nvPr/>
            </p:nvSpPr>
            <p:spPr>
              <a:xfrm>
                <a:off x="2920181" y="2070100"/>
                <a:ext cx="1556836" cy="369332"/>
              </a:xfrm>
              <a:prstGeom prst="rect">
                <a:avLst/>
              </a:prstGeom>
              <a:noFill/>
            </p:spPr>
            <p:txBody>
              <a:bodyPr wrap="none" rtlCol="0">
                <a:spAutoFit/>
              </a:bodyPr>
              <a:lstStyle/>
              <a:p>
                <a:r>
                  <a:rPr lang="en-US" dirty="0" smtClean="0"/>
                  <a:t>Hidden Layer</a:t>
                </a:r>
                <a:endParaRPr lang="en-US" dirty="0"/>
              </a:p>
            </p:txBody>
          </p:sp>
          <p:sp>
            <p:nvSpPr>
              <p:cNvPr id="62" name="TextBox 61"/>
              <p:cNvSpPr txBox="1"/>
              <p:nvPr/>
            </p:nvSpPr>
            <p:spPr>
              <a:xfrm>
                <a:off x="5117000" y="2870478"/>
                <a:ext cx="877163" cy="369332"/>
              </a:xfrm>
              <a:prstGeom prst="rect">
                <a:avLst/>
              </a:prstGeom>
              <a:noFill/>
            </p:spPr>
            <p:txBody>
              <a:bodyPr wrap="none" rtlCol="0">
                <a:spAutoFit/>
              </a:bodyPr>
              <a:lstStyle/>
              <a:p>
                <a:r>
                  <a:rPr lang="en-US" dirty="0" smtClean="0"/>
                  <a:t>Output</a:t>
                </a:r>
                <a:endParaRPr lang="en-US" dirty="0"/>
              </a:p>
            </p:txBody>
          </p:sp>
        </p:grpSp>
        <mc:AlternateContent xmlns:mc="http://schemas.openxmlformats.org/markup-compatibility/2006" xmlns:a14="http://schemas.microsoft.com/office/drawing/2010/main">
          <mc:Choice Requires="a14">
            <p:sp>
              <p:nvSpPr>
                <p:cNvPr id="67" name="TextBox 66"/>
                <p:cNvSpPr txBox="1"/>
                <p:nvPr/>
              </p:nvSpPr>
              <p:spPr>
                <a:xfrm>
                  <a:off x="7486236" y="2430727"/>
                  <a:ext cx="564193"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oMath>
                    </m:oMathPara>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7486236" y="2430727"/>
                  <a:ext cx="564193" cy="391646"/>
                </a:xfrm>
                <a:prstGeom prst="rect">
                  <a:avLst/>
                </a:prstGeom>
                <a:blipFill rotWithShape="0">
                  <a:blip r:embed="rId4"/>
                  <a:stretch>
                    <a:fillRect b="-7813"/>
                  </a:stretch>
                </a:blipFill>
              </p:spPr>
              <p:txBody>
                <a:bodyPr/>
                <a:lstStyle/>
                <a:p>
                  <a:r>
                    <a:rPr lang="en-US">
                      <a:noFill/>
                    </a:rPr>
                    <a:t> </a:t>
                  </a:r>
                </a:p>
              </p:txBody>
            </p:sp>
          </mc:Fallback>
        </mc:AlternateContent>
      </p:grpSp>
    </p:spTree>
    <p:extLst>
      <p:ext uri="{BB962C8B-B14F-4D97-AF65-F5344CB8AC3E}">
        <p14:creationId xmlns:p14="http://schemas.microsoft.com/office/powerpoint/2010/main" val="29099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Training</a:t>
            </a:r>
            <a:endParaRPr lang="en-US" dirty="0"/>
          </a:p>
        </p:txBody>
      </p:sp>
      <p:sp>
        <p:nvSpPr>
          <p:cNvPr id="3" name="Content Placeholder 2"/>
          <p:cNvSpPr>
            <a:spLocks noGrp="1"/>
          </p:cNvSpPr>
          <p:nvPr>
            <p:ph idx="1"/>
          </p:nvPr>
        </p:nvSpPr>
        <p:spPr/>
        <p:txBody>
          <a:bodyPr/>
          <a:lstStyle/>
          <a:p>
            <a:r>
              <a:rPr lang="en-US" dirty="0"/>
              <a:t>Batch training updates neurons' weights and thresholds at the end of each training epoch (after processing of all training patterns</a:t>
            </a:r>
            <a:r>
              <a:rPr lang="en-US" dirty="0"/>
              <a:t>) [1</a:t>
            </a:r>
            <a:r>
              <a:rPr lang="en-US" dirty="0" smtClean="0"/>
              <a:t>].</a:t>
            </a:r>
            <a:endParaRPr lang="en-US" dirty="0" smtClean="0"/>
          </a:p>
        </p:txBody>
      </p:sp>
    </p:spTree>
    <p:extLst>
      <p:ext uri="{BB962C8B-B14F-4D97-AF65-F5344CB8AC3E}">
        <p14:creationId xmlns:p14="http://schemas.microsoft.com/office/powerpoint/2010/main" val="31301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Training</a:t>
            </a:r>
            <a:endParaRPr lang="en-US" dirty="0"/>
          </a:p>
        </p:txBody>
      </p:sp>
      <p:sp>
        <p:nvSpPr>
          <p:cNvPr id="3" name="Content Placeholder 2"/>
          <p:cNvSpPr>
            <a:spLocks noGrp="1"/>
          </p:cNvSpPr>
          <p:nvPr>
            <p:ph idx="1"/>
          </p:nvPr>
        </p:nvSpPr>
        <p:spPr/>
        <p:txBody>
          <a:bodyPr/>
          <a:lstStyle/>
          <a:p>
            <a:r>
              <a:rPr lang="en-US" dirty="0" smtClean="0"/>
              <a:t>This is the sequential version.</a:t>
            </a:r>
            <a:endParaRPr lang="en-US" dirty="0"/>
          </a:p>
        </p:txBody>
      </p:sp>
      <p:pic>
        <p:nvPicPr>
          <p:cNvPr id="4" name="Picture 3"/>
          <p:cNvPicPr>
            <a:picLocks noChangeAspect="1"/>
          </p:cNvPicPr>
          <p:nvPr/>
        </p:nvPicPr>
        <p:blipFill>
          <a:blip r:embed="rId3"/>
          <a:stretch>
            <a:fillRect/>
          </a:stretch>
        </p:blipFill>
        <p:spPr>
          <a:xfrm>
            <a:off x="7075673" y="1981201"/>
            <a:ext cx="3419475" cy="2647950"/>
          </a:xfrm>
          <a:prstGeom prst="rect">
            <a:avLst/>
          </a:prstGeom>
        </p:spPr>
      </p:pic>
      <p:pic>
        <p:nvPicPr>
          <p:cNvPr id="9" name="Picture 8"/>
          <p:cNvPicPr>
            <a:picLocks noChangeAspect="1"/>
          </p:cNvPicPr>
          <p:nvPr/>
        </p:nvPicPr>
        <p:blipFill>
          <a:blip r:embed="rId4"/>
          <a:stretch>
            <a:fillRect/>
          </a:stretch>
        </p:blipFill>
        <p:spPr>
          <a:xfrm>
            <a:off x="1295400" y="3402013"/>
            <a:ext cx="4448175" cy="2724150"/>
          </a:xfrm>
          <a:prstGeom prst="rect">
            <a:avLst/>
          </a:prstGeom>
        </p:spPr>
      </p:pic>
      <p:pic>
        <p:nvPicPr>
          <p:cNvPr id="10" name="Picture 9"/>
          <p:cNvPicPr>
            <a:picLocks noChangeAspect="1"/>
          </p:cNvPicPr>
          <p:nvPr/>
        </p:nvPicPr>
        <p:blipFill>
          <a:blip r:embed="rId5"/>
          <a:stretch>
            <a:fillRect/>
          </a:stretch>
        </p:blipFill>
        <p:spPr>
          <a:xfrm>
            <a:off x="1295400" y="2566936"/>
            <a:ext cx="4765304" cy="835077"/>
          </a:xfrm>
          <a:prstGeom prst="rect">
            <a:avLst/>
          </a:prstGeom>
        </p:spPr>
      </p:pic>
    </p:spTree>
    <p:extLst>
      <p:ext uri="{BB962C8B-B14F-4D97-AF65-F5344CB8AC3E}">
        <p14:creationId xmlns:p14="http://schemas.microsoft.com/office/powerpoint/2010/main" val="19157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Training</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7075673" y="1981201"/>
            <a:ext cx="3419475" cy="2647950"/>
          </a:xfrm>
          <a:prstGeom prst="rect">
            <a:avLst/>
          </a:prstGeom>
        </p:spPr>
      </p:pic>
      <p:pic>
        <p:nvPicPr>
          <p:cNvPr id="5" name="Picture 4"/>
          <p:cNvPicPr>
            <a:picLocks noChangeAspect="1"/>
          </p:cNvPicPr>
          <p:nvPr/>
        </p:nvPicPr>
        <p:blipFill>
          <a:blip r:embed="rId4"/>
          <a:stretch>
            <a:fillRect/>
          </a:stretch>
        </p:blipFill>
        <p:spPr>
          <a:xfrm>
            <a:off x="1295400" y="1981201"/>
            <a:ext cx="4438650" cy="3800475"/>
          </a:xfrm>
          <a:prstGeom prst="rect">
            <a:avLst/>
          </a:prstGeom>
        </p:spPr>
      </p:pic>
    </p:spTree>
    <p:extLst>
      <p:ext uri="{BB962C8B-B14F-4D97-AF65-F5344CB8AC3E}">
        <p14:creationId xmlns:p14="http://schemas.microsoft.com/office/powerpoint/2010/main" val="138444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Training</a:t>
            </a:r>
            <a:endParaRPr lang="en-US" dirty="0"/>
          </a:p>
        </p:txBody>
      </p:sp>
      <p:sp>
        <p:nvSpPr>
          <p:cNvPr id="3" name="Content Placeholder 2"/>
          <p:cNvSpPr>
            <a:spLocks noGrp="1"/>
          </p:cNvSpPr>
          <p:nvPr>
            <p:ph idx="1"/>
          </p:nvPr>
        </p:nvSpPr>
        <p:spPr>
          <a:xfrm>
            <a:off x="1295400" y="1981201"/>
            <a:ext cx="3626224" cy="3809999"/>
          </a:xfrm>
        </p:spPr>
        <p:txBody>
          <a:bodyPr/>
          <a:lstStyle/>
          <a:p>
            <a:r>
              <a:rPr lang="en-US" dirty="0" smtClean="0"/>
              <a:t>Master/worker implementation</a:t>
            </a:r>
          </a:p>
          <a:p>
            <a:r>
              <a:rPr lang="en-US" dirty="0" smtClean="0"/>
              <a:t>Step </a:t>
            </a:r>
            <a:r>
              <a:rPr lang="en-US" dirty="0" smtClean="0"/>
              <a:t>3 is parallelized</a:t>
            </a:r>
          </a:p>
          <a:p>
            <a:r>
              <a:rPr lang="en-US" dirty="0" smtClean="0"/>
              <a:t>PT is the number of patterns</a:t>
            </a:r>
          </a:p>
          <a:p>
            <a:r>
              <a:rPr lang="en-US" dirty="0" smtClean="0"/>
              <a:t>p is the number of processors</a:t>
            </a:r>
            <a:endParaRPr lang="en-US" dirty="0"/>
          </a:p>
        </p:txBody>
      </p:sp>
      <p:grpSp>
        <p:nvGrpSpPr>
          <p:cNvPr id="8" name="Group 7"/>
          <p:cNvGrpSpPr/>
          <p:nvPr/>
        </p:nvGrpSpPr>
        <p:grpSpPr>
          <a:xfrm>
            <a:off x="5185802" y="503853"/>
            <a:ext cx="3514725" cy="5391151"/>
            <a:chOff x="5629555" y="639296"/>
            <a:chExt cx="3514725" cy="5391151"/>
          </a:xfrm>
        </p:grpSpPr>
        <p:pic>
          <p:nvPicPr>
            <p:cNvPr id="6" name="Picture 5"/>
            <p:cNvPicPr>
              <a:picLocks noChangeAspect="1"/>
            </p:cNvPicPr>
            <p:nvPr/>
          </p:nvPicPr>
          <p:blipFill>
            <a:blip r:embed="rId3"/>
            <a:stretch>
              <a:fillRect/>
            </a:stretch>
          </p:blipFill>
          <p:spPr>
            <a:xfrm>
              <a:off x="5629555" y="639296"/>
              <a:ext cx="3514725" cy="5391150"/>
            </a:xfrm>
            <a:prstGeom prst="rect">
              <a:avLst/>
            </a:prstGeom>
          </p:spPr>
        </p:pic>
        <p:sp>
          <p:nvSpPr>
            <p:cNvPr id="7" name="TextBox 6"/>
            <p:cNvSpPr txBox="1"/>
            <p:nvPr/>
          </p:nvSpPr>
          <p:spPr>
            <a:xfrm>
              <a:off x="7263794" y="4840943"/>
              <a:ext cx="1880486" cy="1189504"/>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20553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Training</a:t>
            </a:r>
            <a:endParaRPr lang="en-US" dirty="0"/>
          </a:p>
        </p:txBody>
      </p:sp>
      <p:sp>
        <p:nvSpPr>
          <p:cNvPr id="3" name="Content Placeholder 2"/>
          <p:cNvSpPr>
            <a:spLocks noGrp="1"/>
          </p:cNvSpPr>
          <p:nvPr>
            <p:ph idx="1"/>
          </p:nvPr>
        </p:nvSpPr>
        <p:spPr>
          <a:xfrm>
            <a:off x="1295399" y="1981201"/>
            <a:ext cx="3884519" cy="3809999"/>
          </a:xfrm>
        </p:spPr>
        <p:txBody>
          <a:bodyPr/>
          <a:lstStyle/>
          <a:p>
            <a:r>
              <a:rPr lang="en-US" dirty="0" smtClean="0"/>
              <a:t>Parallelization efficiency on 8 processors of NEC TX-7 supercomputer.</a:t>
            </a:r>
          </a:p>
          <a:p>
            <a:r>
              <a:rPr lang="en-US" dirty="0" smtClean="0"/>
              <a:t>Number of training patterns should be 100+ for efficient parallelization.</a:t>
            </a:r>
            <a:endParaRPr lang="en-US" dirty="0"/>
          </a:p>
        </p:txBody>
      </p:sp>
      <p:pic>
        <p:nvPicPr>
          <p:cNvPr id="5" name="Picture 4"/>
          <p:cNvPicPr>
            <a:picLocks noChangeAspect="1"/>
          </p:cNvPicPr>
          <p:nvPr/>
        </p:nvPicPr>
        <p:blipFill>
          <a:blip r:embed="rId3"/>
          <a:stretch>
            <a:fillRect/>
          </a:stretch>
        </p:blipFill>
        <p:spPr>
          <a:xfrm>
            <a:off x="5179918" y="1218891"/>
            <a:ext cx="6155951" cy="4782700"/>
          </a:xfrm>
          <a:prstGeom prst="rect">
            <a:avLst/>
          </a:prstGeom>
        </p:spPr>
      </p:pic>
    </p:spTree>
    <p:extLst>
      <p:ext uri="{BB962C8B-B14F-4D97-AF65-F5344CB8AC3E}">
        <p14:creationId xmlns:p14="http://schemas.microsoft.com/office/powerpoint/2010/main" val="228330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on GPU</a:t>
            </a:r>
            <a:endParaRPr lang="en-US" dirty="0"/>
          </a:p>
        </p:txBody>
      </p:sp>
      <p:sp>
        <p:nvSpPr>
          <p:cNvPr id="3" name="Content Placeholder 2"/>
          <p:cNvSpPr>
            <a:spLocks noGrp="1"/>
          </p:cNvSpPr>
          <p:nvPr>
            <p:ph idx="1"/>
          </p:nvPr>
        </p:nvSpPr>
        <p:spPr/>
        <p:txBody>
          <a:bodyPr/>
          <a:lstStyle/>
          <a:p>
            <a:r>
              <a:rPr lang="en-US" dirty="0"/>
              <a:t>Both neural networks and GPUs contain many simple computing units.</a:t>
            </a:r>
          </a:p>
          <a:p>
            <a:r>
              <a:rPr lang="en-US" dirty="0"/>
              <a:t>Could map each node to a GPU thread, but non-input layers depend on neighboring layers.</a:t>
            </a:r>
          </a:p>
          <a:p>
            <a:r>
              <a:rPr lang="en-US" dirty="0" smtClean="0"/>
              <a:t>One techniques is to use a kernel </a:t>
            </a:r>
            <a:r>
              <a:rPr lang="en-US" dirty="0"/>
              <a:t>for each </a:t>
            </a:r>
            <a:r>
              <a:rPr lang="en-US" dirty="0" smtClean="0"/>
              <a:t>layer [2].</a:t>
            </a:r>
            <a:endParaRPr lang="en-US" dirty="0"/>
          </a:p>
        </p:txBody>
      </p:sp>
    </p:spTree>
    <p:extLst>
      <p:ext uri="{BB962C8B-B14F-4D97-AF65-F5344CB8AC3E}">
        <p14:creationId xmlns:p14="http://schemas.microsoft.com/office/powerpoint/2010/main" val="85754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1333</Words>
  <Application>Microsoft Office PowerPoint</Application>
  <PresentationFormat>Widescreen</PresentationFormat>
  <Paragraphs>183</Paragraphs>
  <Slides>21</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Cambria Math</vt:lpstr>
      <vt:lpstr>Diamond Grid 16x9</vt:lpstr>
      <vt:lpstr>Parallel Training Methods for Neural Networks</vt:lpstr>
      <vt:lpstr>Outline</vt:lpstr>
      <vt:lpstr>Introduction</vt:lpstr>
      <vt:lpstr>Batch Training</vt:lpstr>
      <vt:lpstr>Batch Training</vt:lpstr>
      <vt:lpstr>Batch Training</vt:lpstr>
      <vt:lpstr>Batch Training</vt:lpstr>
      <vt:lpstr>Batch Training</vt:lpstr>
      <vt:lpstr>Training on GPU</vt:lpstr>
      <vt:lpstr>Training on GPU</vt:lpstr>
      <vt:lpstr>Training on GPU</vt:lpstr>
      <vt:lpstr>Training on GPU</vt:lpstr>
      <vt:lpstr>Training on GPU</vt:lpstr>
      <vt:lpstr>Map Reduce</vt:lpstr>
      <vt:lpstr>Map Reduce</vt:lpstr>
      <vt:lpstr>Map Reduce</vt:lpstr>
      <vt:lpstr>Map Reduce</vt:lpstr>
      <vt:lpstr>Map Reduce</vt:lpstr>
      <vt:lpstr>Map Reduce</vt:lpstr>
      <vt:lpstr>Future Work</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2015-04-27T23:07:04Z</dcterms:created>
  <dcterms:modified xsi:type="dcterms:W3CDTF">2015-04-29T13:36:23Z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