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98" r:id="rId4"/>
    <p:sldId id="259" r:id="rId5"/>
    <p:sldId id="260" r:id="rId6"/>
    <p:sldId id="261" r:id="rId7"/>
    <p:sldId id="263" r:id="rId8"/>
    <p:sldId id="264" r:id="rId9"/>
    <p:sldId id="265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1" r:id="rId22"/>
    <p:sldId id="268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2" r:id="rId42"/>
    <p:sldId id="293" r:id="rId43"/>
    <p:sldId id="294" r:id="rId44"/>
    <p:sldId id="295" r:id="rId45"/>
    <p:sldId id="296" r:id="rId46"/>
    <p:sldId id="297" r:id="rId47"/>
    <p:sldId id="31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37" autoAdjust="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E4065-16CC-4637-9DCF-AFDC22E7B6A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777A1-9E00-45AC-81D6-96353E1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25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69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68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4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0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21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processor is now</a:t>
                </a:r>
                <a:r>
                  <a:rPr lang="en-US" baseline="0" dirty="0" smtClean="0"/>
                  <a:t> dedicated to compute one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products needed.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processor is now</a:t>
                </a:r>
                <a:r>
                  <a:rPr lang="en-US" baseline="0" dirty="0" smtClean="0"/>
                  <a:t> dedicated to compute one of the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𝑛^3</a:t>
                </a:r>
                <a:r>
                  <a:rPr lang="en-US" dirty="0" smtClean="0"/>
                  <a:t> products needed.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1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2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8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9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7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9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3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0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0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7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9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1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657F-41A8-4925-9236-053508CB33A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Matrix Multiplication &amp; Transposition on Hypercube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Brett Duncan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870200" y="2204338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Right Arrow 43"/>
          <p:cNvSpPr/>
          <p:nvPr/>
        </p:nvSpPr>
        <p:spPr>
          <a:xfrm rot="4366601" flipV="1">
            <a:off x="7165923" y="1973256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66601" flipV="1">
            <a:off x="8026250" y="2073885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rot="4366601" flipH="1" flipV="1">
            <a:off x="7389123" y="3775285"/>
            <a:ext cx="392180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4366601" flipH="1" flipV="1">
            <a:off x="8274578" y="3652497"/>
            <a:ext cx="400606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870200" y="2204338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Right Arrow 43"/>
          <p:cNvSpPr/>
          <p:nvPr/>
        </p:nvSpPr>
        <p:spPr>
          <a:xfrm rot="4366601" flipV="1">
            <a:off x="7165923" y="1973256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66601" flipV="1">
            <a:off x="8026250" y="2073885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rot="4366601" flipH="1" flipV="1">
            <a:off x="7389123" y="3775285"/>
            <a:ext cx="392180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4366601" flipH="1" flipV="1">
            <a:off x="8274578" y="3652497"/>
            <a:ext cx="400606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870200" y="2394838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Right Arrow 43"/>
          <p:cNvSpPr/>
          <p:nvPr/>
        </p:nvSpPr>
        <p:spPr>
          <a:xfrm rot="4366601" flipV="1">
            <a:off x="7165923" y="1973256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66601" flipV="1">
            <a:off x="8026250" y="2073885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rot="4366601" flipH="1" flipV="1">
            <a:off x="7389123" y="3775285"/>
            <a:ext cx="392180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4366601" flipH="1" flipV="1">
            <a:off x="8274578" y="3652497"/>
            <a:ext cx="400606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574452" y="33445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Right Arrow 3"/>
          <p:cNvSpPr/>
          <p:nvPr/>
        </p:nvSpPr>
        <p:spPr>
          <a:xfrm rot="5400000" flipV="1">
            <a:off x="6663195" y="2700321"/>
            <a:ext cx="415217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5400000" flipH="1" flipV="1">
            <a:off x="6665519" y="4456806"/>
            <a:ext cx="448163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Right Arrow 47"/>
          <p:cNvSpPr/>
          <p:nvPr/>
        </p:nvSpPr>
        <p:spPr>
          <a:xfrm rot="5400000" flipH="1">
            <a:off x="8507300" y="3979577"/>
            <a:ext cx="36867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Right Arrow 48"/>
          <p:cNvSpPr/>
          <p:nvPr/>
        </p:nvSpPr>
        <p:spPr>
          <a:xfrm rot="5400000">
            <a:off x="8484030" y="2380898"/>
            <a:ext cx="41521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574452" y="33445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Right Arrow 3"/>
          <p:cNvSpPr/>
          <p:nvPr/>
        </p:nvSpPr>
        <p:spPr>
          <a:xfrm rot="5400000" flipV="1">
            <a:off x="6663195" y="2700321"/>
            <a:ext cx="415217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5400000" flipH="1" flipV="1">
            <a:off x="6665519" y="4456806"/>
            <a:ext cx="448163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Right Arrow 47"/>
          <p:cNvSpPr/>
          <p:nvPr/>
        </p:nvSpPr>
        <p:spPr>
          <a:xfrm rot="5400000" flipH="1">
            <a:off x="8507300" y="3979577"/>
            <a:ext cx="36867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Right Arrow 48"/>
          <p:cNvSpPr/>
          <p:nvPr/>
        </p:nvSpPr>
        <p:spPr>
          <a:xfrm rot="5400000">
            <a:off x="8484030" y="2380898"/>
            <a:ext cx="41521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574452" y="42843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Right Arrow 4"/>
          <p:cNvSpPr/>
          <p:nvPr/>
        </p:nvSpPr>
        <p:spPr>
          <a:xfrm>
            <a:off x="6328299" y="3712210"/>
            <a:ext cx="368300" cy="9066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>
            <a:off x="7068422" y="3712210"/>
            <a:ext cx="430080" cy="9066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flipV="1">
            <a:off x="8137954" y="3125736"/>
            <a:ext cx="368300" cy="9046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flipH="1" flipV="1">
            <a:off x="9615889" y="3193561"/>
            <a:ext cx="351624" cy="9045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574452" y="42843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1x5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3x5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3x6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2x7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2x8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4x7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4x8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1x6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168052" y="50336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168052" y="50336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498252" y="57829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Right Arrow 6"/>
          <p:cNvSpPr/>
          <p:nvPr/>
        </p:nvSpPr>
        <p:spPr>
          <a:xfrm rot="4313084">
            <a:off x="7067113" y="1992807"/>
            <a:ext cx="717006" cy="19809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4313084">
            <a:off x="7792388" y="1992808"/>
            <a:ext cx="717006" cy="19809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 rot="4313084" flipH="1">
            <a:off x="7353118" y="3792260"/>
            <a:ext cx="732300" cy="20838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13084" flipH="1">
            <a:off x="8238108" y="3596789"/>
            <a:ext cx="447846" cy="20838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processors,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Can visualize the processors as being arranged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array, with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occupying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binary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binary representations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Processors agreeing on one or two of the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form a hypercube.</a:t>
                </a:r>
              </a:p>
              <a:p>
                <a:pPr lvl="1"/>
                <a:r>
                  <a:rPr lang="en-US" dirty="0" smtClean="0"/>
                  <a:t>Processors agreeing on one coordinate form a hypercube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processors.</a:t>
                </a:r>
              </a:p>
              <a:p>
                <a:pPr lvl="1"/>
                <a:r>
                  <a:rPr lang="en-US" dirty="0" smtClean="0"/>
                  <a:t>Processors agreeing on two coordinates form a hypercube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processors.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0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498252" y="57829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40021" y="1568450"/>
                <a:ext cx="6281475" cy="48962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u="sng" dirty="0" smtClean="0"/>
                  <a:t>Analysis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Steps 1.1, 1.2, 1.3, and step 3 require q iterations.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Step 2 is in constant time.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. (how?)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b="0" dirty="0" smtClean="0"/>
                  <a:t>, so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 smtClean="0"/>
                  <a:t>. This is not cost optimal because the straightforward RAM algorithm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multiplications.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0021" y="1568450"/>
                <a:ext cx="6281475" cy="4896229"/>
              </a:xfrm>
              <a:blipFill rotWithShape="0">
                <a:blip r:embed="rId3"/>
                <a:stretch>
                  <a:fillRect l="-2039" t="-1993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cxnSp>
        <p:nvCxnSpPr>
          <p:cNvPr id="5" name="Curved Connector 4"/>
          <p:cNvCxnSpPr/>
          <p:nvPr/>
        </p:nvCxnSpPr>
        <p:spPr>
          <a:xfrm rot="10800000">
            <a:off x="3671249" y="1937983"/>
            <a:ext cx="2068773" cy="3002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 flipV="1">
            <a:off x="3452886" y="2347414"/>
            <a:ext cx="2287134" cy="72333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3452886" y="2456597"/>
            <a:ext cx="2274815" cy="15831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0800000" flipV="1">
            <a:off x="2593075" y="2456596"/>
            <a:ext cx="3134626" cy="311169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 flipV="1">
            <a:off x="3452886" y="3261815"/>
            <a:ext cx="2287135" cy="173326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1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matrix whose transpose </a:t>
                </a:r>
                <a:r>
                  <a:rPr lang="en-US" b="0" i="0" dirty="0" smtClean="0">
                    <a:latin typeface="+mj-lt"/>
                  </a:rPr>
                  <a:t>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is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transpose can be computed on a hypercube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processors.</a:t>
                </a:r>
              </a:p>
              <a:p>
                <a:r>
                  <a:rPr lang="en-US" dirty="0" smtClean="0"/>
                  <a:t>Can visualize the processors as being arranged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array in row-major order.</a:t>
                </a:r>
              </a:p>
              <a:p>
                <a:r>
                  <a:rPr lang="en-US" dirty="0" smtClean="0"/>
                  <a:t>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holds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7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Initially, every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in a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After the matrix transpose algorithm,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will be in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in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binary representations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Thus, an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can be routed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steps.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3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069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is assumed to hold initially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When the algorithm is done,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holds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An additional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is used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for routing data sent to it by other processors.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06900" cy="4351338"/>
              </a:xfrm>
              <a:blipFill rotWithShape="0">
                <a:blip r:embed="rId2"/>
                <a:stretch>
                  <a:fillRect l="-2493" t="-2241" r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00" y="1825625"/>
            <a:ext cx="62769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it works:</a:t>
                </a:r>
                <a:endParaRPr lang="en-US" dirty="0"/>
              </a:p>
              <a:p>
                <a:r>
                  <a:rPr lang="en-US" dirty="0" smtClean="0"/>
                  <a:t>Suppose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matrix is subdivided into four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 smtClean="0"/>
                  <a:t> submatrices.</a:t>
                </a:r>
              </a:p>
              <a:p>
                <a:r>
                  <a:rPr lang="en-US" dirty="0" smtClean="0"/>
                  <a:t>The elements of the bottom left submatrix are swapped with the corresponding elements of the top right submatrix. The other two submatrices are untouched.</a:t>
                </a:r>
              </a:p>
              <a:p>
                <a:r>
                  <a:rPr lang="en-US" dirty="0" smtClean="0"/>
                  <a:t>Next, the same step is applied recursively to each of the four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matrices.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 smtClean="0"/>
                  <a:t> matrices, are subdivided into four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/4)×(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/4)</m:t>
                    </m:r>
                  </m:oMath>
                </a14:m>
                <a:r>
                  <a:rPr lang="en-US" dirty="0" smtClean="0"/>
                  <a:t> matrices.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8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Divide into four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b="0" dirty="0" smtClean="0"/>
                  <a:t> submatrices.</a:t>
                </a:r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10100" y="3493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6000" y="2477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34100" y="3479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18526154">
            <a:off x="5856728" y="3368794"/>
            <a:ext cx="580144" cy="2863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Divide into four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b="0" dirty="0" smtClean="0"/>
                  <a:t> submatrices.</a:t>
                </a:r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10100" y="3493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4400" y="2477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57900" y="3479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 rot="18526154">
            <a:off x="5678928" y="3381494"/>
            <a:ext cx="580144" cy="2863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387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514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308173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-Right Arrow 4"/>
          <p:cNvSpPr/>
          <p:nvPr/>
        </p:nvSpPr>
        <p:spPr>
          <a:xfrm rot="19388881">
            <a:off x="5168900" y="291901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387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514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308173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5168900" y="291901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530350"/>
            <a:ext cx="6959600" cy="500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5969000" y="248483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45200" y="2622153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07200" y="266263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79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199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6491646" y="2944911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1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5969000" y="248483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45200" y="2622153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07200" y="266263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79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199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6491646" y="2944911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97400" y="3390503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89500" y="3489622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41950" y="3479403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9974" y="3896021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32424" y="388729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5182829" y="3770411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2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97400" y="3390503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89500" y="3489622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41950" y="3479403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9974" y="3896021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32424" y="388729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5182829" y="3770411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5956298" y="3400722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84888" y="3489622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26251" y="346819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77744" y="3872802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26251" y="390078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6477003" y="3768030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9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5956298" y="3400722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84888" y="3489622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26251" y="346819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77744" y="3872802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26251" y="390078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6477003" y="3768030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2004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 smtClean="0"/>
              <a:t>m-q=3-2=1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0000 0001 0010 0011</a:t>
            </a:r>
          </a:p>
          <a:p>
            <a:r>
              <a:rPr lang="en-US" sz="2400" dirty="0" smtClean="0"/>
              <a:t>0100 0101 0110 0111</a:t>
            </a:r>
          </a:p>
          <a:p>
            <a:r>
              <a:rPr lang="en-US" sz="2400" dirty="0" smtClean="0"/>
              <a:t>1000 1001 1010 1011</a:t>
            </a:r>
          </a:p>
          <a:p>
            <a:r>
              <a:rPr lang="en-US" sz="2400" dirty="0" smtClean="0"/>
              <a:t>1100 1101 1110 1111</a:t>
            </a:r>
          </a:p>
        </p:txBody>
      </p:sp>
    </p:spTree>
    <p:extLst>
      <p:ext uri="{BB962C8B-B14F-4D97-AF65-F5344CB8AC3E}">
        <p14:creationId xmlns:p14="http://schemas.microsoft.com/office/powerpoint/2010/main" val="31905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4163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 smtClean="0"/>
              <a:t>m-q=3-2=1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0000 0001 </a:t>
            </a:r>
            <a:r>
              <a:rPr lang="en-US" sz="2400" dirty="0" smtClean="0">
                <a:solidFill>
                  <a:srgbClr val="00B050"/>
                </a:solidFill>
              </a:rPr>
              <a:t>0010 0011</a:t>
            </a:r>
          </a:p>
          <a:p>
            <a:r>
              <a:rPr lang="en-US" sz="2400" dirty="0" smtClean="0"/>
              <a:t>0100 0101 </a:t>
            </a:r>
            <a:r>
              <a:rPr lang="en-US" sz="2400" dirty="0" smtClean="0">
                <a:solidFill>
                  <a:srgbClr val="00B050"/>
                </a:solidFill>
              </a:rPr>
              <a:t>0110 0111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1000 1001</a:t>
            </a:r>
            <a:r>
              <a:rPr lang="en-US" sz="2400" dirty="0" smtClean="0"/>
              <a:t> 1010 1011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1100 1101</a:t>
            </a:r>
            <a:r>
              <a:rPr lang="en-US" sz="2400" dirty="0" smtClean="0"/>
              <a:t> 1110 1111</a:t>
            </a:r>
          </a:p>
        </p:txBody>
      </p:sp>
      <p:sp>
        <p:nvSpPr>
          <p:cNvPr id="13" name="Curved Right Arrow 12"/>
          <p:cNvSpPr/>
          <p:nvPr/>
        </p:nvSpPr>
        <p:spPr>
          <a:xfrm flipV="1">
            <a:off x="7051674" y="2891721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flipV="1">
            <a:off x="7009605" y="3342571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V="1">
            <a:off x="7752953" y="2891721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flipV="1">
            <a:off x="7795022" y="3331196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Right Arrow 21"/>
          <p:cNvSpPr/>
          <p:nvPr/>
        </p:nvSpPr>
        <p:spPr>
          <a:xfrm flipH="1">
            <a:off x="9362480" y="3004696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flipH="1">
            <a:off x="9353749" y="3422388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 flipH="1">
            <a:off x="10328572" y="2987855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 flipH="1">
            <a:off x="10328571" y="3408542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6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4163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/>
              <a:t>m-q=3-2=1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0000 0001 </a:t>
            </a:r>
            <a:r>
              <a:rPr lang="en-US" sz="2400" dirty="0" smtClean="0">
                <a:solidFill>
                  <a:srgbClr val="00B050"/>
                </a:solidFill>
              </a:rPr>
              <a:t>0010 0011</a:t>
            </a:r>
          </a:p>
          <a:p>
            <a:r>
              <a:rPr lang="en-US" sz="2400" dirty="0" smtClean="0"/>
              <a:t>0100 0101 </a:t>
            </a:r>
            <a:r>
              <a:rPr lang="en-US" sz="2400" dirty="0" smtClean="0">
                <a:solidFill>
                  <a:srgbClr val="00B050"/>
                </a:solidFill>
              </a:rPr>
              <a:t>0110 0111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1000 1001</a:t>
            </a:r>
            <a:r>
              <a:rPr lang="en-US" sz="2400" dirty="0" smtClean="0"/>
              <a:t> 1010 1011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1100 1101</a:t>
            </a:r>
            <a:r>
              <a:rPr lang="en-US" sz="2400" dirty="0" smtClean="0"/>
              <a:t> 1110 1111</a:t>
            </a:r>
          </a:p>
        </p:txBody>
      </p:sp>
    </p:spTree>
    <p:extLst>
      <p:ext uri="{BB962C8B-B14F-4D97-AF65-F5344CB8AC3E}">
        <p14:creationId xmlns:p14="http://schemas.microsoft.com/office/powerpoint/2010/main" val="16520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9497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/>
              <a:t>m-q=3-2=1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0000 0001</a:t>
            </a:r>
            <a:r>
              <a:rPr lang="en-US" sz="2400" dirty="0" smtClean="0"/>
              <a:t> 0010 0011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0100 0101</a:t>
            </a:r>
            <a:r>
              <a:rPr lang="en-US" sz="2400" dirty="0" smtClean="0"/>
              <a:t> 0110 0111</a:t>
            </a:r>
          </a:p>
          <a:p>
            <a:r>
              <a:rPr lang="en-US" sz="2400" dirty="0" smtClean="0"/>
              <a:t>1000 1001 </a:t>
            </a:r>
            <a:r>
              <a:rPr lang="en-US" sz="2400" dirty="0" smtClean="0">
                <a:solidFill>
                  <a:srgbClr val="00B050"/>
                </a:solidFill>
              </a:rPr>
              <a:t>1010 1011</a:t>
            </a:r>
          </a:p>
          <a:p>
            <a:r>
              <a:rPr lang="en-US" sz="2400" dirty="0" smtClean="0"/>
              <a:t>1100 1101 </a:t>
            </a:r>
            <a:r>
              <a:rPr lang="en-US" sz="2400" dirty="0" smtClean="0">
                <a:solidFill>
                  <a:srgbClr val="00B050"/>
                </a:solidFill>
              </a:rPr>
              <a:t>1110 1111</a:t>
            </a:r>
          </a:p>
        </p:txBody>
      </p:sp>
    </p:spTree>
    <p:extLst>
      <p:ext uri="{BB962C8B-B14F-4D97-AF65-F5344CB8AC3E}">
        <p14:creationId xmlns:p14="http://schemas.microsoft.com/office/powerpoint/2010/main" val="27005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Parallel Matrix Multiplication on 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7137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Multiplying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matrices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71377"/>
              </a:xfrm>
              <a:blipFill rotWithShape="0">
                <a:blip r:embed="rId2"/>
                <a:stretch>
                  <a:fillRect l="-1043" t="-6515" r="-1101" b="-3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stCxn id="7" idx="0"/>
            <a:endCxn id="11" idx="0"/>
          </p:cNvCxnSpPr>
          <p:nvPr/>
        </p:nvCxnSpPr>
        <p:spPr>
          <a:xfrm rot="5400000" flipH="1" flipV="1">
            <a:off x="2979761" y="3260275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12" idx="0"/>
          </p:cNvCxnSpPr>
          <p:nvPr/>
        </p:nvCxnSpPr>
        <p:spPr>
          <a:xfrm rot="5400000" flipH="1" flipV="1">
            <a:off x="3771331" y="3260274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" idx="2"/>
            <a:endCxn id="13" idx="2"/>
          </p:cNvCxnSpPr>
          <p:nvPr/>
        </p:nvCxnSpPr>
        <p:spPr>
          <a:xfrm rot="5400000" flipH="1" flipV="1">
            <a:off x="2979760" y="4734232"/>
            <a:ext cx="502693" cy="1844722"/>
          </a:xfrm>
          <a:prstGeom prst="curvedConnector3">
            <a:avLst>
              <a:gd name="adj1" fmla="val -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2"/>
            <a:endCxn id="14" idx="2"/>
          </p:cNvCxnSpPr>
          <p:nvPr/>
        </p:nvCxnSpPr>
        <p:spPr>
          <a:xfrm rot="5400000" flipH="1" flipV="1">
            <a:off x="3773604" y="4738477"/>
            <a:ext cx="502693" cy="1844722"/>
          </a:xfrm>
          <a:prstGeom prst="curvedConnector3">
            <a:avLst>
              <a:gd name="adj1" fmla="val -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86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Right Arrow 4"/>
          <p:cNvSpPr/>
          <p:nvPr/>
        </p:nvSpPr>
        <p:spPr>
          <a:xfrm rot="5400000" flipV="1">
            <a:off x="7570589" y="1259483"/>
            <a:ext cx="673100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5400000" flipV="1">
            <a:off x="8599487" y="1259483"/>
            <a:ext cx="673100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5400000" flipV="1">
            <a:off x="7535663" y="1861146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5400000" flipV="1">
            <a:off x="8645320" y="1829088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6200000" flipV="1">
            <a:off x="7659488" y="3514705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6200000" flipV="1">
            <a:off x="8670923" y="3496142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rot="16200000" flipV="1">
            <a:off x="8670923" y="3125461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6200000" flipV="1">
            <a:off x="7642026" y="3106897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2037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/>
              <a:t>m-q=3-2=1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0000 0001</a:t>
            </a:r>
            <a:r>
              <a:rPr lang="en-US" sz="2400" dirty="0" smtClean="0"/>
              <a:t> 0010 0011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0100 0101</a:t>
            </a:r>
            <a:r>
              <a:rPr lang="en-US" sz="2400" dirty="0" smtClean="0"/>
              <a:t> 0110 0111</a:t>
            </a:r>
          </a:p>
          <a:p>
            <a:r>
              <a:rPr lang="en-US" sz="2400" dirty="0" smtClean="0"/>
              <a:t>1000 1001 </a:t>
            </a:r>
            <a:r>
              <a:rPr lang="en-US" sz="2400" dirty="0" smtClean="0">
                <a:solidFill>
                  <a:srgbClr val="00B050"/>
                </a:solidFill>
              </a:rPr>
              <a:t>1010 1011</a:t>
            </a:r>
          </a:p>
          <a:p>
            <a:r>
              <a:rPr lang="en-US" sz="2400" dirty="0" smtClean="0"/>
              <a:t>1100 1101 </a:t>
            </a:r>
            <a:r>
              <a:rPr lang="en-US" sz="2400" dirty="0" smtClean="0">
                <a:solidFill>
                  <a:srgbClr val="00B050"/>
                </a:solidFill>
              </a:rPr>
              <a:t>1110 1111</a:t>
            </a:r>
          </a:p>
        </p:txBody>
      </p:sp>
    </p:spTree>
    <p:extLst>
      <p:ext uri="{BB962C8B-B14F-4D97-AF65-F5344CB8AC3E}">
        <p14:creationId xmlns:p14="http://schemas.microsoft.com/office/powerpoint/2010/main" val="35980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2037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/>
              <a:t>m-q=3-2=1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0000 0001</a:t>
            </a:r>
            <a:r>
              <a:rPr lang="en-US" sz="2400" dirty="0" smtClean="0"/>
              <a:t> 0010 0011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0100 0101</a:t>
            </a:r>
            <a:r>
              <a:rPr lang="en-US" sz="2400" dirty="0" smtClean="0"/>
              <a:t> 0110 0111</a:t>
            </a:r>
          </a:p>
          <a:p>
            <a:r>
              <a:rPr lang="en-US" sz="2400" dirty="0" smtClean="0"/>
              <a:t>1000 1001 </a:t>
            </a:r>
            <a:r>
              <a:rPr lang="en-US" sz="2400" dirty="0" smtClean="0">
                <a:solidFill>
                  <a:srgbClr val="00B050"/>
                </a:solidFill>
              </a:rPr>
              <a:t>1010 1011</a:t>
            </a:r>
          </a:p>
          <a:p>
            <a:r>
              <a:rPr lang="en-US" sz="2400" dirty="0" smtClean="0"/>
              <a:t>1100 1101 </a:t>
            </a:r>
            <a:r>
              <a:rPr lang="en-US" sz="2400" dirty="0" smtClean="0">
                <a:solidFill>
                  <a:srgbClr val="00B050"/>
                </a:solidFill>
              </a:rPr>
              <a:t>1110 1111</a:t>
            </a:r>
          </a:p>
        </p:txBody>
      </p:sp>
    </p:spTree>
    <p:extLst>
      <p:ext uri="{BB962C8B-B14F-4D97-AF65-F5344CB8AC3E}">
        <p14:creationId xmlns:p14="http://schemas.microsoft.com/office/powerpoint/2010/main" val="17499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2004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m-q=2-2=0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</a:t>
            </a:r>
            <a:r>
              <a:rPr lang="en-US" sz="2400" dirty="0" smtClean="0">
                <a:solidFill>
                  <a:srgbClr val="00B050"/>
                </a:solidFill>
              </a:rPr>
              <a:t>0001</a:t>
            </a:r>
            <a:r>
              <a:rPr lang="en-US" sz="2400" dirty="0" smtClean="0"/>
              <a:t> 0010 </a:t>
            </a:r>
            <a:r>
              <a:rPr lang="en-US" sz="2400" dirty="0" smtClean="0">
                <a:solidFill>
                  <a:srgbClr val="00B050"/>
                </a:solidFill>
              </a:rPr>
              <a:t>0011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0100</a:t>
            </a:r>
            <a:r>
              <a:rPr lang="en-US" sz="2400" dirty="0" smtClean="0"/>
              <a:t> 0101 </a:t>
            </a:r>
            <a:r>
              <a:rPr lang="en-US" sz="2400" dirty="0" smtClean="0">
                <a:solidFill>
                  <a:srgbClr val="00B050"/>
                </a:solidFill>
              </a:rPr>
              <a:t>0110</a:t>
            </a:r>
            <a:r>
              <a:rPr lang="en-US" sz="2400" dirty="0" smtClean="0"/>
              <a:t> 0111</a:t>
            </a:r>
          </a:p>
          <a:p>
            <a:r>
              <a:rPr lang="en-US" sz="2400" dirty="0" smtClean="0"/>
              <a:t>1000 </a:t>
            </a:r>
            <a:r>
              <a:rPr lang="en-US" sz="2400" dirty="0" smtClean="0">
                <a:solidFill>
                  <a:srgbClr val="00B050"/>
                </a:solidFill>
              </a:rPr>
              <a:t>1001</a:t>
            </a:r>
            <a:r>
              <a:rPr lang="en-US" sz="2400" dirty="0" smtClean="0"/>
              <a:t> 1010 </a:t>
            </a:r>
            <a:r>
              <a:rPr lang="en-US" sz="2400" dirty="0" smtClean="0">
                <a:solidFill>
                  <a:srgbClr val="00B050"/>
                </a:solidFill>
              </a:rPr>
              <a:t>1011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1100</a:t>
            </a:r>
            <a:r>
              <a:rPr lang="en-US" sz="2400" dirty="0" smtClean="0"/>
              <a:t> 1101 </a:t>
            </a:r>
            <a:r>
              <a:rPr lang="en-US" sz="2400" dirty="0" smtClean="0">
                <a:solidFill>
                  <a:srgbClr val="00B050"/>
                </a:solidFill>
              </a:rPr>
              <a:t>1110</a:t>
            </a:r>
            <a:r>
              <a:rPr lang="en-US" sz="2400" dirty="0" smtClean="0"/>
              <a:t> 1111</a:t>
            </a:r>
          </a:p>
        </p:txBody>
      </p:sp>
    </p:spTree>
    <p:extLst>
      <p:ext uri="{BB962C8B-B14F-4D97-AF65-F5344CB8AC3E}">
        <p14:creationId xmlns:p14="http://schemas.microsoft.com/office/powerpoint/2010/main" val="16901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4290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m-q=2-2=0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</a:t>
            </a:r>
            <a:r>
              <a:rPr lang="en-US" sz="2400" dirty="0" smtClean="0">
                <a:solidFill>
                  <a:srgbClr val="00B050"/>
                </a:solidFill>
              </a:rPr>
              <a:t>0001</a:t>
            </a:r>
            <a:r>
              <a:rPr lang="en-US" sz="2400" dirty="0" smtClean="0"/>
              <a:t> 0010 </a:t>
            </a:r>
            <a:r>
              <a:rPr lang="en-US" sz="2400" dirty="0" smtClean="0">
                <a:solidFill>
                  <a:srgbClr val="00B050"/>
                </a:solidFill>
              </a:rPr>
              <a:t>0011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0100</a:t>
            </a:r>
            <a:r>
              <a:rPr lang="en-US" sz="2400" dirty="0" smtClean="0"/>
              <a:t> 0101 </a:t>
            </a:r>
            <a:r>
              <a:rPr lang="en-US" sz="2400" dirty="0" smtClean="0">
                <a:solidFill>
                  <a:srgbClr val="00B050"/>
                </a:solidFill>
              </a:rPr>
              <a:t>0110</a:t>
            </a:r>
            <a:r>
              <a:rPr lang="en-US" sz="2400" dirty="0" smtClean="0"/>
              <a:t> 0111</a:t>
            </a:r>
          </a:p>
          <a:p>
            <a:r>
              <a:rPr lang="en-US" sz="2400" dirty="0" smtClean="0"/>
              <a:t>1000 </a:t>
            </a:r>
            <a:r>
              <a:rPr lang="en-US" sz="2400" dirty="0" smtClean="0">
                <a:solidFill>
                  <a:srgbClr val="00B050"/>
                </a:solidFill>
              </a:rPr>
              <a:t>1001</a:t>
            </a:r>
            <a:r>
              <a:rPr lang="en-US" sz="2400" dirty="0" smtClean="0"/>
              <a:t> 1010 </a:t>
            </a:r>
            <a:r>
              <a:rPr lang="en-US" sz="2400" dirty="0" smtClean="0">
                <a:solidFill>
                  <a:srgbClr val="00B050"/>
                </a:solidFill>
              </a:rPr>
              <a:t>1011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1100</a:t>
            </a:r>
            <a:r>
              <a:rPr lang="en-US" sz="2400" dirty="0" smtClean="0"/>
              <a:t> 1101 </a:t>
            </a:r>
            <a:r>
              <a:rPr lang="en-US" sz="2400" dirty="0" smtClean="0">
                <a:solidFill>
                  <a:srgbClr val="00B050"/>
                </a:solidFill>
              </a:rPr>
              <a:t>1110</a:t>
            </a:r>
            <a:r>
              <a:rPr lang="en-US" sz="2400" dirty="0" smtClean="0"/>
              <a:t> 1111</a:t>
            </a:r>
          </a:p>
        </p:txBody>
      </p:sp>
      <p:sp>
        <p:nvSpPr>
          <p:cNvPr id="5" name="Curved Right Arrow 4"/>
          <p:cNvSpPr/>
          <p:nvPr/>
        </p:nvSpPr>
        <p:spPr>
          <a:xfrm flipV="1">
            <a:off x="6973887" y="2819400"/>
            <a:ext cx="358775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10800000" flipV="1">
            <a:off x="8259762" y="2876550"/>
            <a:ext cx="288132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flipV="1">
            <a:off x="6973887" y="3657997"/>
            <a:ext cx="358775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10800000" flipV="1">
            <a:off x="8250237" y="3677444"/>
            <a:ext cx="358775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flipH="1" flipV="1">
            <a:off x="8993188" y="2876550"/>
            <a:ext cx="303212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flipH="1">
            <a:off x="9893300" y="2876550"/>
            <a:ext cx="468723" cy="654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H="1">
            <a:off x="9893300" y="3677444"/>
            <a:ext cx="468723" cy="654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9011238" y="3686662"/>
            <a:ext cx="303212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9,13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14,10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8,4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9624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m-q=2-2=0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</a:t>
            </a:r>
            <a:r>
              <a:rPr lang="en-US" sz="2400" dirty="0" smtClean="0"/>
              <a:t> 0001 </a:t>
            </a:r>
            <a:r>
              <a:rPr lang="en-US" sz="2400" dirty="0" smtClean="0">
                <a:solidFill>
                  <a:srgbClr val="00B050"/>
                </a:solidFill>
              </a:rPr>
              <a:t>0010</a:t>
            </a:r>
            <a:r>
              <a:rPr lang="en-US" sz="2400" dirty="0" smtClean="0"/>
              <a:t> 0011</a:t>
            </a:r>
          </a:p>
          <a:p>
            <a:r>
              <a:rPr lang="en-US" sz="2400" dirty="0" smtClean="0"/>
              <a:t>0100 </a:t>
            </a:r>
            <a:r>
              <a:rPr lang="en-US" sz="2400" dirty="0" smtClean="0">
                <a:solidFill>
                  <a:srgbClr val="00B050"/>
                </a:solidFill>
              </a:rPr>
              <a:t>0101</a:t>
            </a:r>
            <a:r>
              <a:rPr lang="en-US" sz="2400" dirty="0" smtClean="0"/>
              <a:t> 0110 </a:t>
            </a:r>
            <a:r>
              <a:rPr lang="en-US" sz="2400" dirty="0" smtClean="0">
                <a:solidFill>
                  <a:srgbClr val="00B050"/>
                </a:solidFill>
              </a:rPr>
              <a:t>0111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1000</a:t>
            </a:r>
            <a:r>
              <a:rPr lang="en-US" sz="2400" dirty="0" smtClean="0"/>
              <a:t> 1001 </a:t>
            </a:r>
            <a:r>
              <a:rPr lang="en-US" sz="2400" dirty="0" smtClean="0">
                <a:solidFill>
                  <a:srgbClr val="00B050"/>
                </a:solidFill>
              </a:rPr>
              <a:t>1010</a:t>
            </a:r>
            <a:r>
              <a:rPr lang="en-US" sz="2400" dirty="0" smtClean="0"/>
              <a:t> 1011</a:t>
            </a:r>
          </a:p>
          <a:p>
            <a:r>
              <a:rPr lang="en-US" sz="2400" dirty="0" smtClean="0"/>
              <a:t>1100 </a:t>
            </a:r>
            <a:r>
              <a:rPr lang="en-US" sz="2400" dirty="0" smtClean="0">
                <a:solidFill>
                  <a:srgbClr val="00B050"/>
                </a:solidFill>
              </a:rPr>
              <a:t>1101</a:t>
            </a:r>
            <a:r>
              <a:rPr lang="en-US" sz="2400" dirty="0" smtClean="0"/>
              <a:t> 1110 </a:t>
            </a:r>
            <a:r>
              <a:rPr lang="en-US" sz="2400" dirty="0" smtClean="0">
                <a:solidFill>
                  <a:srgbClr val="00B050"/>
                </a:solidFill>
              </a:rP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34091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Right Arrow 4"/>
          <p:cNvSpPr/>
          <p:nvPr/>
        </p:nvSpPr>
        <p:spPr>
          <a:xfrm rot="16200000" flipH="1">
            <a:off x="7026275" y="2111375"/>
            <a:ext cx="355600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16200000" flipH="1" flipV="1">
            <a:off x="7055642" y="2737643"/>
            <a:ext cx="296864" cy="8381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16200000" flipH="1">
            <a:off x="9061450" y="1924049"/>
            <a:ext cx="355600" cy="1282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16200000" flipH="1" flipV="1">
            <a:off x="9123362" y="2482848"/>
            <a:ext cx="276225" cy="13271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6200000" flipH="1">
            <a:off x="6992542" y="3129848"/>
            <a:ext cx="245267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rot="16200000" flipV="1">
            <a:off x="6969179" y="4150519"/>
            <a:ext cx="469789" cy="9969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6200000" flipV="1">
            <a:off x="9112305" y="3861618"/>
            <a:ext cx="469789" cy="1498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rot="16200000" flipH="1">
            <a:off x="8966445" y="2942523"/>
            <a:ext cx="266208" cy="1282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9,13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14,10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8,4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1910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m-q=2-2=0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</a:t>
            </a:r>
            <a:r>
              <a:rPr lang="en-US" sz="2400" dirty="0" smtClean="0"/>
              <a:t> 0001 </a:t>
            </a:r>
            <a:r>
              <a:rPr lang="en-US" sz="2400" dirty="0" smtClean="0">
                <a:solidFill>
                  <a:srgbClr val="00B050"/>
                </a:solidFill>
              </a:rPr>
              <a:t>0010</a:t>
            </a:r>
            <a:r>
              <a:rPr lang="en-US" sz="2400" dirty="0" smtClean="0"/>
              <a:t> 0011</a:t>
            </a:r>
          </a:p>
          <a:p>
            <a:r>
              <a:rPr lang="en-US" sz="2400" dirty="0" smtClean="0"/>
              <a:t>0100 </a:t>
            </a:r>
            <a:r>
              <a:rPr lang="en-US" sz="2400" dirty="0" smtClean="0">
                <a:solidFill>
                  <a:srgbClr val="00B050"/>
                </a:solidFill>
              </a:rPr>
              <a:t>0101</a:t>
            </a:r>
            <a:r>
              <a:rPr lang="en-US" sz="2400" dirty="0" smtClean="0"/>
              <a:t> 0110 </a:t>
            </a:r>
            <a:r>
              <a:rPr lang="en-US" sz="2400" dirty="0" smtClean="0">
                <a:solidFill>
                  <a:srgbClr val="00B050"/>
                </a:solidFill>
              </a:rPr>
              <a:t>0111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1000</a:t>
            </a:r>
            <a:r>
              <a:rPr lang="en-US" sz="2400" dirty="0" smtClean="0"/>
              <a:t> 1001 </a:t>
            </a:r>
            <a:r>
              <a:rPr lang="en-US" sz="2400" dirty="0" smtClean="0">
                <a:solidFill>
                  <a:srgbClr val="00B050"/>
                </a:solidFill>
              </a:rPr>
              <a:t>1010</a:t>
            </a:r>
            <a:r>
              <a:rPr lang="en-US" sz="2400" dirty="0" smtClean="0"/>
              <a:t> 1011</a:t>
            </a:r>
          </a:p>
          <a:p>
            <a:r>
              <a:rPr lang="en-US" sz="2400" dirty="0" smtClean="0"/>
              <a:t>1100 </a:t>
            </a:r>
            <a:r>
              <a:rPr lang="en-US" sz="2400" dirty="0" smtClean="0">
                <a:solidFill>
                  <a:srgbClr val="00B050"/>
                </a:solidFill>
              </a:rPr>
              <a:t>1101</a:t>
            </a:r>
            <a:r>
              <a:rPr lang="en-US" sz="2400" dirty="0" smtClean="0"/>
              <a:t> 1110 </a:t>
            </a:r>
            <a:r>
              <a:rPr lang="en-US" sz="2400" dirty="0" smtClean="0">
                <a:solidFill>
                  <a:srgbClr val="00B050"/>
                </a:solidFill>
              </a:rP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18690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1910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m-q=2-2=0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</a:t>
            </a:r>
            <a:r>
              <a:rPr lang="en-US" sz="2400" dirty="0" smtClean="0"/>
              <a:t> 0001 </a:t>
            </a:r>
            <a:r>
              <a:rPr lang="en-US" sz="2400" dirty="0" smtClean="0">
                <a:solidFill>
                  <a:srgbClr val="00B050"/>
                </a:solidFill>
              </a:rPr>
              <a:t>0010</a:t>
            </a:r>
            <a:r>
              <a:rPr lang="en-US" sz="2400" dirty="0" smtClean="0"/>
              <a:t> 0011</a:t>
            </a:r>
          </a:p>
          <a:p>
            <a:r>
              <a:rPr lang="en-US" sz="2400" dirty="0" smtClean="0"/>
              <a:t>0100 </a:t>
            </a:r>
            <a:r>
              <a:rPr lang="en-US" sz="2400" dirty="0" smtClean="0">
                <a:solidFill>
                  <a:srgbClr val="00B050"/>
                </a:solidFill>
              </a:rPr>
              <a:t>0101</a:t>
            </a:r>
            <a:r>
              <a:rPr lang="en-US" sz="2400" dirty="0" smtClean="0"/>
              <a:t> 0110 </a:t>
            </a:r>
            <a:r>
              <a:rPr lang="en-US" sz="2400" dirty="0" smtClean="0">
                <a:solidFill>
                  <a:srgbClr val="00B050"/>
                </a:solidFill>
              </a:rPr>
              <a:t>0111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1000</a:t>
            </a:r>
            <a:r>
              <a:rPr lang="en-US" sz="2400" dirty="0" smtClean="0"/>
              <a:t> 1001 </a:t>
            </a:r>
            <a:r>
              <a:rPr lang="en-US" sz="2400" dirty="0" smtClean="0">
                <a:solidFill>
                  <a:srgbClr val="00B050"/>
                </a:solidFill>
              </a:rPr>
              <a:t>1010</a:t>
            </a:r>
            <a:r>
              <a:rPr lang="en-US" sz="2400" dirty="0" smtClean="0"/>
              <a:t> 1011</a:t>
            </a:r>
          </a:p>
          <a:p>
            <a:r>
              <a:rPr lang="en-US" sz="2400" dirty="0" smtClean="0"/>
              <a:t>1100 </a:t>
            </a:r>
            <a:r>
              <a:rPr lang="en-US" sz="2400" dirty="0" smtClean="0">
                <a:solidFill>
                  <a:srgbClr val="00B050"/>
                </a:solidFill>
              </a:rPr>
              <a:t>1101</a:t>
            </a:r>
            <a:r>
              <a:rPr lang="en-US" sz="2400" dirty="0" smtClean="0"/>
              <a:t> 1110 </a:t>
            </a:r>
            <a:r>
              <a:rPr lang="en-US" sz="2400" dirty="0" smtClean="0">
                <a:solidFill>
                  <a:srgbClr val="00B050"/>
                </a:solidFill>
              </a:rP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8351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Hypercube Matrix Transpose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18274" y="1825625"/>
                <a:ext cx="546446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Analysis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constant time iterations. The run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(how?)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so the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. Not cost optimal because the RAM algorithm only needs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dirty="0" smtClean="0"/>
                  <a:t> operations.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8274" y="1825625"/>
                <a:ext cx="5464460" cy="4351338"/>
              </a:xfrm>
              <a:blipFill rotWithShape="0">
                <a:blip r:embed="rId2"/>
                <a:stretch>
                  <a:fillRect l="-2230" t="-2241" r="-3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0800000" flipV="1">
            <a:off x="3507475" y="2579426"/>
            <a:ext cx="3010800" cy="28660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6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1.2: Copies of data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sent to the processors in positions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  <a:blipFill rotWithShape="0">
                <a:blip r:embed="rId3"/>
                <a:stretch>
                  <a:fillRect l="-104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4" idx="0"/>
            <a:endCxn id="5" idx="0"/>
          </p:cNvCxnSpPr>
          <p:nvPr/>
        </p:nvCxnSpPr>
        <p:spPr>
          <a:xfrm rot="5400000" flipH="1" flipV="1">
            <a:off x="2704531" y="4038197"/>
            <a:ext cx="1" cy="791570"/>
          </a:xfrm>
          <a:prstGeom prst="curvedConnector3">
            <a:avLst>
              <a:gd name="adj1" fmla="val 22860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2"/>
            <a:endCxn id="7" idx="2"/>
          </p:cNvCxnSpPr>
          <p:nvPr/>
        </p:nvCxnSpPr>
        <p:spPr>
          <a:xfrm rot="16200000" flipH="1">
            <a:off x="2703546" y="5513139"/>
            <a:ext cx="4245" cy="793844"/>
          </a:xfrm>
          <a:prstGeom prst="curvedConnector3">
            <a:avLst>
              <a:gd name="adj1" fmla="val 54851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9" idx="0"/>
            <a:endCxn id="8" idx="0"/>
          </p:cNvCxnSpPr>
          <p:nvPr/>
        </p:nvCxnSpPr>
        <p:spPr>
          <a:xfrm rot="16200000" flipH="1" flipV="1">
            <a:off x="4549252" y="3535503"/>
            <a:ext cx="1" cy="791570"/>
          </a:xfrm>
          <a:prstGeom prst="curved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1" idx="2"/>
            <a:endCxn id="10" idx="2"/>
          </p:cNvCxnSpPr>
          <p:nvPr/>
        </p:nvCxnSpPr>
        <p:spPr>
          <a:xfrm rot="5400000" flipH="1">
            <a:off x="4548267" y="5010447"/>
            <a:ext cx="4245" cy="793844"/>
          </a:xfrm>
          <a:prstGeom prst="curvedConnector3">
            <a:avLst>
              <a:gd name="adj1" fmla="val -53851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811439" y="4558352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853216" y="4080680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00064" y="5313176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839571" y="4821856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52044" y="41086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755409" y="35593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746526" y="563405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813325" y="51299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963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1.3: Copies of data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sent to the processors in positions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  <a:blipFill rotWithShape="0">
                <a:blip r:embed="rId3"/>
                <a:stretch>
                  <a:fillRect l="-104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  <a:r>
              <a:rPr lang="en-US" sz="3600" dirty="0" smtClean="0">
                <a:solidFill>
                  <a:schemeClr val="tx1"/>
                </a:solidFill>
              </a:rPr>
              <a:t>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  <a:r>
              <a:rPr lang="en-US" sz="3600" dirty="0" smtClean="0">
                <a:solidFill>
                  <a:schemeClr val="tx1"/>
                </a:solidFill>
              </a:rPr>
              <a:t>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r>
              <a:rPr lang="en-US" sz="3600" dirty="0" smtClean="0">
                <a:solidFill>
                  <a:schemeClr val="tx1"/>
                </a:solidFill>
              </a:rPr>
              <a:t>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  <a:r>
              <a:rPr lang="en-US" sz="3600" dirty="0" smtClean="0">
                <a:solidFill>
                  <a:schemeClr val="tx1"/>
                </a:solidFill>
              </a:rPr>
              <a:t>,6</a:t>
            </a:r>
          </a:p>
        </p:txBody>
      </p:sp>
      <p:cxnSp>
        <p:nvCxnSpPr>
          <p:cNvPr id="13" name="Curved Connector 12"/>
          <p:cNvCxnSpPr>
            <a:stCxn id="4" idx="0"/>
            <a:endCxn id="6" idx="1"/>
          </p:cNvCxnSpPr>
          <p:nvPr/>
        </p:nvCxnSpPr>
        <p:spPr>
          <a:xfrm rot="16200000" flipH="1" flipV="1">
            <a:off x="1558120" y="4788823"/>
            <a:ext cx="1105468" cy="395785"/>
          </a:xfrm>
          <a:prstGeom prst="curvedConnector4">
            <a:avLst>
              <a:gd name="adj1" fmla="val -20679"/>
              <a:gd name="adj2" fmla="val 1577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0"/>
            <a:endCxn id="7" idx="3"/>
          </p:cNvCxnSpPr>
          <p:nvPr/>
        </p:nvCxnSpPr>
        <p:spPr>
          <a:xfrm rot="16200000" flipH="1">
            <a:off x="2744488" y="4789809"/>
            <a:ext cx="1109714" cy="398059"/>
          </a:xfrm>
          <a:prstGeom prst="curvedConnector4">
            <a:avLst>
              <a:gd name="adj1" fmla="val -20600"/>
              <a:gd name="adj2" fmla="val 1311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0"/>
          </p:cNvCxnSpPr>
          <p:nvPr/>
        </p:nvCxnSpPr>
        <p:spPr>
          <a:xfrm rot="5400000" flipH="1">
            <a:off x="3416489" y="4668268"/>
            <a:ext cx="1473957" cy="12700"/>
          </a:xfrm>
          <a:prstGeom prst="curvedConnector5">
            <a:avLst>
              <a:gd name="adj1" fmla="val -15509"/>
              <a:gd name="adj2" fmla="val 2516402"/>
              <a:gd name="adj3" fmla="val 1155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1" idx="2"/>
            <a:endCxn id="9" idx="0"/>
          </p:cNvCxnSpPr>
          <p:nvPr/>
        </p:nvCxnSpPr>
        <p:spPr>
          <a:xfrm rot="5400000" flipH="1">
            <a:off x="4207073" y="4669253"/>
            <a:ext cx="1478203" cy="2274"/>
          </a:xfrm>
          <a:prstGeom prst="curvedConnector5">
            <a:avLst>
              <a:gd name="adj1" fmla="val -15465"/>
              <a:gd name="adj2" fmla="val -15166799"/>
              <a:gd name="adj3" fmla="val 1154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359025" y="5300613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52206" y="5300613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98061" y="4060941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983280" y="4060941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03016" y="563858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2274753" y="57782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4122390" y="34303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7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4856755" y="369811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8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155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2: Each processor computes the product of their local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registers.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  <a:blipFill rotWithShape="0">
                <a:blip r:embed="rId3"/>
                <a:stretch>
                  <a:fillRect l="-104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r>
              <a:rPr lang="en-US" sz="3600" dirty="0" smtClean="0">
                <a:solidFill>
                  <a:schemeClr val="tx1"/>
                </a:solidFill>
              </a:rPr>
              <a:t>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  <a:r>
              <a:rPr lang="en-US" sz="3600" dirty="0" smtClean="0">
                <a:solidFill>
                  <a:schemeClr val="tx1"/>
                </a:solidFill>
              </a:rPr>
              <a:t>,6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2636" y="38484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2403" y="38580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8793" y="58673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15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2855986" y="586730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18</a:t>
            </a:r>
            <a:endParaRPr lang="en-US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3838098" y="33874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14</a:t>
            </a:r>
            <a:endParaRPr lang="en-US" sz="3600" dirty="0"/>
          </a:p>
        </p:txBody>
      </p:sp>
      <p:sp>
        <p:nvSpPr>
          <p:cNvPr id="43" name="TextBox 42"/>
          <p:cNvSpPr txBox="1"/>
          <p:nvPr/>
        </p:nvSpPr>
        <p:spPr>
          <a:xfrm>
            <a:off x="4629668" y="335851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16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3808880" y="540524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28</a:t>
            </a:r>
            <a:endParaRPr lang="en-US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4639157" y="539925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32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4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9" grpId="0"/>
      <p:bldP spid="40" grpId="0"/>
      <p:bldP spid="41" grpId="0"/>
      <p:bldP spid="42" grpId="0"/>
      <p:bldP spid="43" grpId="0"/>
      <p:bldP spid="51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3: The sum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computed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  <a:blipFill rotWithShape="0">
                <a:blip r:embed="rId3"/>
                <a:stretch>
                  <a:fillRect l="-754" b="-4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" name="Curved Connector 12"/>
          <p:cNvCxnSpPr>
            <a:stCxn id="8" idx="0"/>
            <a:endCxn id="4" idx="0"/>
          </p:cNvCxnSpPr>
          <p:nvPr/>
        </p:nvCxnSpPr>
        <p:spPr>
          <a:xfrm rot="16200000" flipH="1" flipV="1">
            <a:off x="2979760" y="3260274"/>
            <a:ext cx="502693" cy="1844722"/>
          </a:xfrm>
          <a:prstGeom prst="curvedConnector3">
            <a:avLst>
              <a:gd name="adj1" fmla="val -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0"/>
            <a:endCxn id="34" idx="0"/>
          </p:cNvCxnSpPr>
          <p:nvPr/>
        </p:nvCxnSpPr>
        <p:spPr>
          <a:xfrm rot="16200000" flipH="1" flipV="1">
            <a:off x="3770238" y="3261366"/>
            <a:ext cx="504878" cy="1844722"/>
          </a:xfrm>
          <a:prstGeom prst="curvedConnector3">
            <a:avLst>
              <a:gd name="adj1" fmla="val -452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0" idx="2"/>
            <a:endCxn id="6" idx="2"/>
          </p:cNvCxnSpPr>
          <p:nvPr/>
        </p:nvCxnSpPr>
        <p:spPr>
          <a:xfrm rot="5400000">
            <a:off x="2979761" y="4734231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1" idx="2"/>
            <a:endCxn id="7" idx="2"/>
          </p:cNvCxnSpPr>
          <p:nvPr/>
        </p:nvCxnSpPr>
        <p:spPr>
          <a:xfrm rot="5400000">
            <a:off x="3773605" y="4738476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6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3: The sum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computed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  <a:blipFill rotWithShape="0">
                <a:blip r:embed="rId3"/>
                <a:stretch>
                  <a:fillRect l="-754" b="-4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19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44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1078</Words>
  <Application>Microsoft Office PowerPoint</Application>
  <PresentationFormat>Widescreen</PresentationFormat>
  <Paragraphs>640</Paragraphs>
  <Slides>47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Matrix Multiplication &amp; Transposition on Hypercube</vt:lpstr>
      <vt:lpstr>Parallel Matrix Multiplication on Hypercube</vt:lpstr>
      <vt:lpstr>Parallel Matrix Multiplication on Hypercube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Hypercube Matrix Transpose</vt:lpstr>
      <vt:lpstr>Hypercube Matrix Transpose</vt:lpstr>
      <vt:lpstr>Hypercube Matrix Transpose</vt:lpstr>
      <vt:lpstr>Hypercube Matrix Transpose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 &amp; Transposition on Hypercube</dc:title>
  <dc:creator>Brett</dc:creator>
  <cp:lastModifiedBy>Brett</cp:lastModifiedBy>
  <cp:revision>109</cp:revision>
  <dcterms:created xsi:type="dcterms:W3CDTF">2015-02-09T19:30:28Z</dcterms:created>
  <dcterms:modified xsi:type="dcterms:W3CDTF">2015-02-19T16:52:54Z</dcterms:modified>
</cp:coreProperties>
</file>