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27" r:id="rId3"/>
    <p:sldId id="330" r:id="rId4"/>
    <p:sldId id="258" r:id="rId5"/>
    <p:sldId id="298" r:id="rId6"/>
    <p:sldId id="326" r:id="rId7"/>
    <p:sldId id="260" r:id="rId8"/>
    <p:sldId id="261" r:id="rId9"/>
    <p:sldId id="263" r:id="rId10"/>
    <p:sldId id="264" r:id="rId11"/>
    <p:sldId id="265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29" r:id="rId25"/>
    <p:sldId id="313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268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6" r:id="rId46"/>
    <p:sldId id="287" r:id="rId47"/>
    <p:sldId id="288" r:id="rId48"/>
    <p:sldId id="289" r:id="rId49"/>
    <p:sldId id="290" r:id="rId50"/>
    <p:sldId id="292" r:id="rId51"/>
    <p:sldId id="293" r:id="rId52"/>
    <p:sldId id="294" r:id="rId53"/>
    <p:sldId id="295" r:id="rId54"/>
    <p:sldId id="296" r:id="rId55"/>
    <p:sldId id="297" r:id="rId56"/>
    <p:sldId id="312" r:id="rId57"/>
    <p:sldId id="32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4065-16CC-4637-9DCF-AFDC22E7B6A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77A1-9E00-45AC-81D6-96353E1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0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𝑛^3</a:t>
                </a:r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2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1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2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9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7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0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657F-41A8-4925-9236-053508CB33A1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Multiplication &amp; Transposition on Hypercube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Brett 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Curved Connector 12"/>
          <p:cNvCxnSpPr>
            <a:stCxn id="8" idx="0"/>
            <a:endCxn id="4" idx="0"/>
          </p:cNvCxnSpPr>
          <p:nvPr/>
        </p:nvCxnSpPr>
        <p:spPr>
          <a:xfrm rot="16200000" flipH="1" flipV="1">
            <a:off x="2979760" y="3260274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0"/>
            <a:endCxn id="34" idx="0"/>
          </p:cNvCxnSpPr>
          <p:nvPr/>
        </p:nvCxnSpPr>
        <p:spPr>
          <a:xfrm rot="16200000" flipH="1" flipV="1">
            <a:off x="3770238" y="3261366"/>
            <a:ext cx="504878" cy="1844722"/>
          </a:xfrm>
          <a:prstGeom prst="curvedConnector3">
            <a:avLst>
              <a:gd name="adj1" fmla="val -45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2"/>
            <a:endCxn id="6" idx="2"/>
          </p:cNvCxnSpPr>
          <p:nvPr/>
        </p:nvCxnSpPr>
        <p:spPr>
          <a:xfrm rot="5400000">
            <a:off x="2979761" y="4734231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2"/>
            <a:endCxn id="7" idx="2"/>
          </p:cNvCxnSpPr>
          <p:nvPr/>
        </p:nvCxnSpPr>
        <p:spPr>
          <a:xfrm rot="5400000">
            <a:off x="3773605" y="4738476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19270" y="378807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 (</a:t>
            </a:r>
            <a:r>
              <a:rPr lang="en-US" sz="2400" dirty="0" err="1" smtClean="0"/>
              <a:t>i</a:t>
            </a:r>
            <a:r>
              <a:rPr lang="en-US" sz="2400" dirty="0" smtClean="0"/>
              <a:t>, j, 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6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19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19270" y="378807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 (</a:t>
            </a:r>
            <a:r>
              <a:rPr lang="en-US" sz="2400" dirty="0" err="1" smtClean="0"/>
              <a:t>i</a:t>
            </a:r>
            <a:r>
              <a:rPr lang="en-US" sz="2400" dirty="0" smtClean="0"/>
              <a:t>, j, 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94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3948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9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6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Right Arrow 4"/>
          <p:cNvSpPr/>
          <p:nvPr/>
        </p:nvSpPr>
        <p:spPr>
          <a:xfrm>
            <a:off x="6328299" y="3712210"/>
            <a:ext cx="36830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>
            <a:off x="7068422" y="3712210"/>
            <a:ext cx="43008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flipV="1">
            <a:off x="8137954" y="3125736"/>
            <a:ext cx="368300" cy="9046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flipH="1" flipV="1">
            <a:off x="9615889" y="3193561"/>
            <a:ext cx="351624" cy="9045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64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2x8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0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can be solved using matrix multiplication or a variation of it. [1]</a:t>
            </a:r>
          </a:p>
          <a:p>
            <a:pPr lvl="1"/>
            <a:r>
              <a:rPr lang="en-US" dirty="0" smtClean="0"/>
              <a:t>Finding the shortest distance between all pairs of vertices in a graph.</a:t>
            </a:r>
          </a:p>
          <a:p>
            <a:pPr lvl="1"/>
            <a:r>
              <a:rPr lang="en-US" dirty="0" smtClean="0"/>
              <a:t>Transitive closure</a:t>
            </a:r>
          </a:p>
          <a:p>
            <a:pPr lvl="1"/>
            <a:r>
              <a:rPr lang="en-US" dirty="0" smtClean="0"/>
              <a:t>Finding the radius, diameter, and centers of a graph.</a:t>
            </a:r>
          </a:p>
          <a:p>
            <a:pPr lvl="1"/>
            <a:r>
              <a:rPr lang="en-US" dirty="0" smtClean="0"/>
              <a:t>Finding a breadth-first spanning tree</a:t>
            </a:r>
          </a:p>
          <a:p>
            <a:pPr lvl="1"/>
            <a:r>
              <a:rPr lang="en-US" dirty="0" smtClean="0"/>
              <a:t>Topological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3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 rot="4313084">
            <a:off x="7067113" y="1992807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4313084">
            <a:off x="7792388" y="1992808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4313084" flipH="1">
            <a:off x="7353118" y="3792260"/>
            <a:ext cx="732300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13084" flipH="1">
            <a:off x="8238108" y="3596789"/>
            <a:ext cx="447846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55126" y="4936477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Indexing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u="sng" dirty="0" smtClean="0"/>
                  <a:t>Analysis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Steps 1.1, 1.2, 1.3, and step 3 require q iterations.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 2 is in constant time.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. (how?)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 smtClean="0"/>
                  <a:t>, so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/>
                  <a:t>. This is not cost optimal because the straightforward RAM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multiplications.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  <a:blipFill rotWithShape="0">
                <a:blip r:embed="rId3"/>
                <a:stretch>
                  <a:fillRect l="-2039" t="-199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rot="10800000">
            <a:off x="3671249" y="1937983"/>
            <a:ext cx="2068773" cy="3002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3452886" y="2347414"/>
            <a:ext cx="2287134" cy="72333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3452886" y="2456597"/>
            <a:ext cx="2274815" cy="15831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2593075" y="2456596"/>
            <a:ext cx="3134626" cy="311169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3452886" y="3261815"/>
            <a:ext cx="2287135" cy="173326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next slides will illustrate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nature of data distribution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matrices.</a:t>
                </a:r>
              </a:p>
              <a:p>
                <a:r>
                  <a:rPr lang="en-US" dirty="0" smtClean="0"/>
                  <a:t>Only step 1.1 will be visualized, but a similar concept applies for steps 1.2, 1.3, and step 3.</a:t>
                </a:r>
              </a:p>
              <a:p>
                <a:r>
                  <a:rPr lang="en-US" dirty="0" smtClean="0"/>
                  <a:t>Observe that the distance between the senders and receivers is halved each iteration.</a:t>
                </a:r>
              </a:p>
              <a:p>
                <a:r>
                  <a:rPr lang="en-US" dirty="0" smtClean="0"/>
                  <a:t>Processors holding useful data are shaded in blue. Some </a:t>
                </a:r>
                <a:r>
                  <a:rPr lang="en-US" dirty="0" smtClean="0"/>
                  <a:t>processors </a:t>
                </a:r>
                <a:r>
                  <a:rPr lang="en-US" dirty="0" smtClean="0"/>
                  <a:t>send data even though they don’t hold useful data yet, but this is not a problem.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0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(log n distribution example)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413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405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413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405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0392" y="3968342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0312" y="3968342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0392" y="46065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0312" y="46065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08083" y="1542523"/>
                <a:ext cx="6096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2800" dirty="0" smtClean="0"/>
                  <a:t> distribution</a:t>
                </a:r>
              </a:p>
              <a:p>
                <a:r>
                  <a:rPr lang="en-US" sz="2800" dirty="0" smtClean="0"/>
                  <a:t>q = 1</a:t>
                </a:r>
              </a:p>
              <a:p>
                <a:r>
                  <a:rPr lang="en-US" sz="28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−1=2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83" y="1542523"/>
                <a:ext cx="6096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2100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rved Left Arrow 18"/>
          <p:cNvSpPr/>
          <p:nvPr/>
        </p:nvSpPr>
        <p:spPr>
          <a:xfrm rot="14252611">
            <a:off x="4713164" y="2716621"/>
            <a:ext cx="963532" cy="25653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976" y="4554099"/>
            <a:ext cx="30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coordinates:</a:t>
            </a:r>
          </a:p>
          <a:p>
            <a:r>
              <a:rPr lang="en-US" sz="2800" dirty="0" smtClean="0"/>
              <a:t>000 001</a:t>
            </a:r>
          </a:p>
          <a:p>
            <a:r>
              <a:rPr lang="en-US" sz="2800" dirty="0" smtClean="0"/>
              <a:t>010 011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964180" y="3735285"/>
            <a:ext cx="30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coordinates: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00 </a:t>
            </a:r>
            <a:r>
              <a:rPr lang="en-US" sz="2800" dirty="0"/>
              <a:t>1</a:t>
            </a:r>
            <a:r>
              <a:rPr lang="en-US" sz="2800" dirty="0" smtClean="0"/>
              <a:t>01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10 111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486" y="1924838"/>
            <a:ext cx="140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where</a:t>
            </a:r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err="1" smtClean="0"/>
              <a:t>mth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is 0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flipH="1">
            <a:off x="4003155" y="2215817"/>
            <a:ext cx="192168" cy="486031"/>
          </a:xfrm>
          <a:prstGeom prst="leftBrace">
            <a:avLst>
              <a:gd name="adj1" fmla="val 8333"/>
              <a:gd name="adj2" fmla="val 526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09712" y="2161471"/>
            <a:ext cx="1430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to</a:t>
            </a:r>
          </a:p>
          <a:p>
            <a:r>
              <a:rPr lang="en-US" dirty="0" smtClean="0"/>
              <a:t>neighboring</a:t>
            </a:r>
          </a:p>
          <a:p>
            <a:r>
              <a:rPr lang="en-US" dirty="0" smtClean="0"/>
              <a:t>processor by</a:t>
            </a:r>
          </a:p>
          <a:p>
            <a:r>
              <a:rPr lang="en-US" dirty="0" smtClean="0"/>
              <a:t>flipping bit m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689099" y="1909474"/>
            <a:ext cx="552191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413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4052" y="50941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413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4052" y="57326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0392" y="396834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0312" y="3968342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0392" y="46065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0312" y="46065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Left Arrow 18"/>
          <p:cNvSpPr/>
          <p:nvPr/>
        </p:nvSpPr>
        <p:spPr>
          <a:xfrm rot="14252611">
            <a:off x="4713164" y="2716621"/>
            <a:ext cx="963532" cy="25653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0976" y="4554099"/>
            <a:ext cx="30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coordinates:</a:t>
            </a:r>
          </a:p>
          <a:p>
            <a:r>
              <a:rPr lang="en-US" sz="2800" dirty="0" smtClean="0"/>
              <a:t>000 001</a:t>
            </a:r>
          </a:p>
          <a:p>
            <a:r>
              <a:rPr lang="en-US" sz="2800" dirty="0" smtClean="0"/>
              <a:t>010 011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964180" y="3735285"/>
            <a:ext cx="30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Binary coordinates: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00 </a:t>
            </a:r>
            <a:r>
              <a:rPr lang="en-US" sz="2800" dirty="0"/>
              <a:t>1</a:t>
            </a:r>
            <a:r>
              <a:rPr lang="en-US" sz="2800" dirty="0" smtClean="0"/>
              <a:t>01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10 111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08083" y="1542523"/>
                <a:ext cx="6096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2800" dirty="0" smtClean="0"/>
                  <a:t> distribution</a:t>
                </a:r>
              </a:p>
              <a:p>
                <a:r>
                  <a:rPr lang="en-US" sz="2800" dirty="0" smtClean="0"/>
                  <a:t>q = 1</a:t>
                </a:r>
              </a:p>
              <a:p>
                <a:r>
                  <a:rPr lang="en-US" sz="28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−1=2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83" y="1542523"/>
                <a:ext cx="6096000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100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(log n distribution example)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689099" y="1909474"/>
            <a:ext cx="552191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9486" y="1924838"/>
            <a:ext cx="140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where</a:t>
            </a:r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err="1" smtClean="0"/>
              <a:t>mth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is 0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flipH="1">
            <a:off x="4003155" y="2215817"/>
            <a:ext cx="192168" cy="486031"/>
          </a:xfrm>
          <a:prstGeom prst="leftBrace">
            <a:avLst>
              <a:gd name="adj1" fmla="val 8333"/>
              <a:gd name="adj2" fmla="val 526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09712" y="2161471"/>
            <a:ext cx="1430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to</a:t>
            </a:r>
          </a:p>
          <a:p>
            <a:r>
              <a:rPr lang="en-US" dirty="0" smtClean="0"/>
              <a:t>neighboring</a:t>
            </a:r>
          </a:p>
          <a:p>
            <a:r>
              <a:rPr lang="en-US" dirty="0" smtClean="0"/>
              <a:t>processor by</a:t>
            </a:r>
          </a:p>
          <a:p>
            <a:r>
              <a:rPr lang="en-US" dirty="0" smtClean="0"/>
              <a:t>flipping bit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 rot="15448812">
            <a:off x="4142289" y="589717"/>
            <a:ext cx="738644" cy="5236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Left Arrow 75"/>
          <p:cNvSpPr/>
          <p:nvPr/>
        </p:nvSpPr>
        <p:spPr>
          <a:xfrm rot="15626761">
            <a:off x="7198766" y="-332800"/>
            <a:ext cx="661579" cy="62272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 smtClean="0"/>
                  <a:t> distribution</a:t>
                </a:r>
              </a:p>
              <a:p>
                <a:r>
                  <a:rPr lang="en-US" sz="2000" dirty="0" smtClean="0"/>
                  <a:t>q = 2</a:t>
                </a:r>
              </a:p>
              <a:p>
                <a:r>
                  <a:rPr lang="en-US" sz="20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−1=5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m = 5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2588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752" t="-471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(log n distribution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78" name="Curved Left Arrow 77"/>
          <p:cNvSpPr/>
          <p:nvPr/>
        </p:nvSpPr>
        <p:spPr>
          <a:xfrm rot="15448812">
            <a:off x="4142289" y="589717"/>
            <a:ext cx="738644" cy="5236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urved Left Arrow 78"/>
          <p:cNvSpPr/>
          <p:nvPr/>
        </p:nvSpPr>
        <p:spPr>
          <a:xfrm rot="15626761">
            <a:off x="7198766" y="-332800"/>
            <a:ext cx="661579" cy="62272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752" t="-471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 smtClean="0"/>
                  <a:t> distribution</a:t>
                </a:r>
              </a:p>
              <a:p>
                <a:r>
                  <a:rPr lang="en-US" sz="2000" dirty="0" smtClean="0"/>
                  <a:t>q = 2</a:t>
                </a:r>
              </a:p>
              <a:p>
                <a:r>
                  <a:rPr lang="en-US" sz="20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−1=5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m = 5</a:t>
                </a: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  <a:blipFill rotWithShape="0">
                <a:blip r:embed="rId7"/>
                <a:stretch>
                  <a:fillRect l="-2588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5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rved Left Arrow 75"/>
          <p:cNvSpPr/>
          <p:nvPr/>
        </p:nvSpPr>
        <p:spPr>
          <a:xfrm rot="15424680">
            <a:off x="8482961" y="667201"/>
            <a:ext cx="847808" cy="32185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3" name="Curved Left Arrow 2"/>
          <p:cNvSpPr/>
          <p:nvPr/>
        </p:nvSpPr>
        <p:spPr>
          <a:xfrm rot="15211810">
            <a:off x="2966235" y="1940694"/>
            <a:ext cx="905322" cy="3006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752" t="-471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 smtClean="0"/>
                  <a:t> distribution</a:t>
                </a:r>
              </a:p>
              <a:p>
                <a:r>
                  <a:rPr lang="en-US" sz="2000" dirty="0" smtClean="0"/>
                  <a:t>q = 2</a:t>
                </a:r>
              </a:p>
              <a:p>
                <a:r>
                  <a:rPr lang="en-US" sz="20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−1=5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m = 4</a:t>
                </a: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  <a:blipFill rotWithShape="0">
                <a:blip r:embed="rId7"/>
                <a:stretch>
                  <a:fillRect l="-2588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Interconnection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2839" y="1392999"/>
            <a:ext cx="6288206" cy="521659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17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09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17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9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833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8252" y="417979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833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8252" y="48182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817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809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17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09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833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8252" y="545830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3833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98252" y="609673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8098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4090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8098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090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114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21060" y="357781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114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1060" y="421624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098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4090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98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4090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6114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21060" y="485632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14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060" y="5494757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2324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316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2324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8316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0340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3320" y="302589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340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63320" y="36643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2324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316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2324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8316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340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3320" y="430440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0340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63320" y="494283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71588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7580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1588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7580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9604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5968" y="239851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9604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55968" y="303694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71588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07580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1588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7580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99604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355968" y="367702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99604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355968" y="4315456"/>
            <a:ext cx="640080" cy="64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rved Left Arrow 76"/>
          <p:cNvSpPr/>
          <p:nvPr/>
        </p:nvSpPr>
        <p:spPr>
          <a:xfrm rot="15424680">
            <a:off x="8482961" y="667201"/>
            <a:ext cx="847808" cy="32185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p:sp>
        <p:nvSpPr>
          <p:cNvPr id="78" name="Curved Left Arrow 77"/>
          <p:cNvSpPr/>
          <p:nvPr/>
        </p:nvSpPr>
        <p:spPr>
          <a:xfrm rot="15211810">
            <a:off x="2966235" y="1940694"/>
            <a:ext cx="905322" cy="3006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9" y="3153273"/>
                <a:ext cx="19971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5" y="6126936"/>
                <a:ext cx="199715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39" t="-4717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80" y="5582916"/>
                <a:ext cx="199715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Binary coordinates: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938" y="5019050"/>
                <a:ext cx="1997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752" t="-471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 smtClean="0"/>
                  <a:t> distribution</a:t>
                </a:r>
              </a:p>
              <a:p>
                <a:r>
                  <a:rPr lang="en-US" sz="2000" dirty="0" smtClean="0"/>
                  <a:t>q = 2</a:t>
                </a:r>
              </a:p>
              <a:p>
                <a:r>
                  <a:rPr lang="en-US" sz="20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−1=5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m = 4</a:t>
                </a: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93" y="1086515"/>
                <a:ext cx="2590995" cy="1631216"/>
              </a:xfrm>
              <a:prstGeom prst="rect">
                <a:avLst/>
              </a:prstGeom>
              <a:blipFill rotWithShape="0">
                <a:blip r:embed="rId7"/>
                <a:stretch>
                  <a:fillRect l="-2588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430618">
            <a:off x="2970976" y="2218830"/>
            <a:ext cx="1019412" cy="43987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3812149" y="2091455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4709727" y="1910251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720791" y="1750004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Rectangle 894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8</a:t>
                </a:r>
              </a:p>
            </p:txBody>
          </p:sp>
        </mc:Choice>
        <mc:Fallback xmlns="">
          <p:sp>
            <p:nvSpPr>
              <p:cNvPr id="895" name="Rectangle 8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4" name="TextBox 9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0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430618">
            <a:off x="2970976" y="2218830"/>
            <a:ext cx="1019412" cy="43987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3812149" y="2091455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4709727" y="1910251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720791" y="1750004"/>
            <a:ext cx="1019412" cy="4171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8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430618">
            <a:off x="2058447" y="3362407"/>
            <a:ext cx="1019412" cy="2526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10156">
            <a:off x="2897246" y="3211188"/>
            <a:ext cx="1019412" cy="23040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6592659" y="2559173"/>
            <a:ext cx="1019412" cy="22457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651518" y="2744973"/>
            <a:ext cx="1019412" cy="22232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7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430618">
            <a:off x="2058447" y="3362407"/>
            <a:ext cx="1019412" cy="2526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6592659" y="2559173"/>
            <a:ext cx="1019412" cy="22457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651518" y="2744973"/>
            <a:ext cx="1019412" cy="22232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4" name="Curved Left Arrow 893"/>
          <p:cNvSpPr/>
          <p:nvPr/>
        </p:nvSpPr>
        <p:spPr>
          <a:xfrm rot="15510156">
            <a:off x="2897246" y="3211188"/>
            <a:ext cx="1019412" cy="23040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1" name="Picture 8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7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234797">
            <a:off x="1492032" y="3978512"/>
            <a:ext cx="1019412" cy="14245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47972">
            <a:off x="3388634" y="3584570"/>
            <a:ext cx="1019412" cy="13267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7095316" y="2931440"/>
            <a:ext cx="1019412" cy="124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189103" y="3310913"/>
            <a:ext cx="1019412" cy="12794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6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(log n distribution example)</a:t>
            </a:r>
          </a:p>
        </p:txBody>
      </p:sp>
      <p:sp>
        <p:nvSpPr>
          <p:cNvPr id="3" name="Curved Left Arrow 2"/>
          <p:cNvSpPr/>
          <p:nvPr/>
        </p:nvSpPr>
        <p:spPr>
          <a:xfrm rot="15234797">
            <a:off x="1492032" y="3978512"/>
            <a:ext cx="1019412" cy="14245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0984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23053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148808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01289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130984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1223053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48808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01289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0984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1223053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48808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01289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30984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223053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8808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401289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66632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579525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844557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757761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66632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579525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1844557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57761" y="54544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66632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1579525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844557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1757761" y="55459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66632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1579525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844557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1757761" y="56373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0984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1223053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48808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1401289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30984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223053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48808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401289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30984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223053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48808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1401289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0984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223053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48808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401289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166632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579525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844557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757761" y="57288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166632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579525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844557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757761" y="58202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66632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579525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844557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757761" y="59116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66632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579525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844557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757761" y="6003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2261883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175087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2440119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353323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261883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175087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440119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353323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2261883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175087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440119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353323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261883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2175087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440119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353323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618355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2531559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96591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2709795" y="50578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2618355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2531559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2796591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709795" y="51493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2618355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2531559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2796591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709795" y="52407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2618355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531559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96591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2709795" y="533220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261883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2175087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2440119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2353323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2261883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2175087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440119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2353323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261883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2175087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440119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353323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61883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2175087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2440119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2353323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2618355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2531559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2796591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2709795" y="542364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2618355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2531559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2796591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2709795" y="551508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2618355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2531559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796591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2709795" y="560652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618355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2531559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2796591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2709795" y="5697969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19340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3106610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337164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3284846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19340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3106610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37164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3284846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/>
          <p:cNvSpPr/>
          <p:nvPr/>
        </p:nvSpPr>
        <p:spPr>
          <a:xfrm>
            <a:off x="319340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3106610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337164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3284846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319340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3106610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337164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3284846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354987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3463082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3728114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3641318" y="48601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354987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3463082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3728114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/>
          <p:cNvSpPr/>
          <p:nvPr/>
        </p:nvSpPr>
        <p:spPr>
          <a:xfrm>
            <a:off x="3641318" y="49515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354987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/>
          <p:cNvSpPr/>
          <p:nvPr/>
        </p:nvSpPr>
        <p:spPr>
          <a:xfrm>
            <a:off x="3463082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728114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3641318" y="50430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354987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3463082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3728114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3641318" y="51344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319340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3106610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337164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3284846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319340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3106610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337164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3284846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319340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3106610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/>
          <p:cNvSpPr/>
          <p:nvPr/>
        </p:nvSpPr>
        <p:spPr>
          <a:xfrm>
            <a:off x="337164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3284846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319340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3106610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337164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3284846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/>
          <p:cNvSpPr/>
          <p:nvPr/>
        </p:nvSpPr>
        <p:spPr>
          <a:xfrm>
            <a:off x="354987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3463082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3728114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3641318" y="52258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/>
          <p:cNvSpPr/>
          <p:nvPr/>
        </p:nvSpPr>
        <p:spPr>
          <a:xfrm>
            <a:off x="354987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3463082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3728114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/>
          <p:cNvSpPr/>
          <p:nvPr/>
        </p:nvSpPr>
        <p:spPr>
          <a:xfrm>
            <a:off x="3641318" y="53173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354987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3463082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3728114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3641318" y="54087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354987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463082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3728114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3641318" y="55002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4111204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/>
          <p:cNvSpPr/>
          <p:nvPr/>
        </p:nvSpPr>
        <p:spPr>
          <a:xfrm>
            <a:off x="4024408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4289440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4202644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111204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/>
          <p:cNvSpPr/>
          <p:nvPr/>
        </p:nvSpPr>
        <p:spPr>
          <a:xfrm>
            <a:off x="4024408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4289440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4202644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4111204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024408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4289440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/>
          <p:cNvSpPr/>
          <p:nvPr/>
        </p:nvSpPr>
        <p:spPr>
          <a:xfrm>
            <a:off x="4202644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" name="Rectangle 582"/>
          <p:cNvSpPr/>
          <p:nvPr/>
        </p:nvSpPr>
        <p:spPr>
          <a:xfrm>
            <a:off x="4111204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/>
          <p:cNvSpPr/>
          <p:nvPr/>
        </p:nvSpPr>
        <p:spPr>
          <a:xfrm>
            <a:off x="4024408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5" name="Rectangle 584"/>
          <p:cNvSpPr/>
          <p:nvPr/>
        </p:nvSpPr>
        <p:spPr>
          <a:xfrm>
            <a:off x="4289440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4202644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467676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4380880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9" name="Rectangle 588"/>
          <p:cNvSpPr/>
          <p:nvPr/>
        </p:nvSpPr>
        <p:spPr>
          <a:xfrm>
            <a:off x="4645912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4559116" y="47229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1" name="Rectangle 590"/>
          <p:cNvSpPr/>
          <p:nvPr/>
        </p:nvSpPr>
        <p:spPr>
          <a:xfrm>
            <a:off x="4467676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/>
        </p:nvSpPr>
        <p:spPr>
          <a:xfrm>
            <a:off x="4380880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4645912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/>
        </p:nvSpPr>
        <p:spPr>
          <a:xfrm>
            <a:off x="4559116" y="48144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5" name="Rectangle 594"/>
          <p:cNvSpPr/>
          <p:nvPr/>
        </p:nvSpPr>
        <p:spPr>
          <a:xfrm>
            <a:off x="4467676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/>
        </p:nvSpPr>
        <p:spPr>
          <a:xfrm>
            <a:off x="4380880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4645912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4559116" y="49058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467676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4380880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45912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/>
          <p:cNvSpPr/>
          <p:nvPr/>
        </p:nvSpPr>
        <p:spPr>
          <a:xfrm>
            <a:off x="4559116" y="499729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4111204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4024408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4289440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4202644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4111204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4024408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4289440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4202644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1204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024408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4289440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202644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111204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4024408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89440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202644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467676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4380880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4645912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Rectangle 621"/>
          <p:cNvSpPr/>
          <p:nvPr/>
        </p:nvSpPr>
        <p:spPr>
          <a:xfrm>
            <a:off x="4559116" y="508873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467676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/>
        </p:nvSpPr>
        <p:spPr>
          <a:xfrm>
            <a:off x="4380880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4645912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/>
        </p:nvSpPr>
        <p:spPr>
          <a:xfrm>
            <a:off x="4559116" y="518017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4467676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/>
        </p:nvSpPr>
        <p:spPr>
          <a:xfrm>
            <a:off x="4380880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4645912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4559116" y="527161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/>
          <p:cNvSpPr/>
          <p:nvPr/>
        </p:nvSpPr>
        <p:spPr>
          <a:xfrm>
            <a:off x="4467676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4380880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645912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/>
        </p:nvSpPr>
        <p:spPr>
          <a:xfrm>
            <a:off x="4559116" y="5363056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04272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/>
        </p:nvSpPr>
        <p:spPr>
          <a:xfrm>
            <a:off x="4955931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22096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/>
        </p:nvSpPr>
        <p:spPr>
          <a:xfrm>
            <a:off x="5134167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504272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/>
        </p:nvSpPr>
        <p:spPr>
          <a:xfrm>
            <a:off x="4955931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522096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/>
          <p:cNvSpPr/>
          <p:nvPr/>
        </p:nvSpPr>
        <p:spPr>
          <a:xfrm>
            <a:off x="5134167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/>
          <p:cNvSpPr/>
          <p:nvPr/>
        </p:nvSpPr>
        <p:spPr>
          <a:xfrm>
            <a:off x="504272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/>
          <p:cNvSpPr/>
          <p:nvPr/>
        </p:nvSpPr>
        <p:spPr>
          <a:xfrm>
            <a:off x="4955931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522096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/>
          <p:cNvSpPr/>
          <p:nvPr/>
        </p:nvSpPr>
        <p:spPr>
          <a:xfrm>
            <a:off x="5134167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504272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4955931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522096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134167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39919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312403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5577435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490639" y="45252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539919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5312403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5577435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5490639" y="46166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539919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5312403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5577435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5490639" y="47081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39919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5312403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5577435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5490639" y="479954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504272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4955931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22096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5134167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504272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4955931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522096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5134167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04272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>
            <a:off x="4955931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522096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>
            <a:off x="5134167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504272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955931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522096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5134167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539919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312403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5577435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5490639" y="489098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39919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5312403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5577435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5490639" y="498242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539919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5312403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5577435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5490639" y="507386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539919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5312403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5577435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5490639" y="5165303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4520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5827724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6092756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6005960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14520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5827724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6092756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6005960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5914520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5827724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6092756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6005960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4520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5827724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6092756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6005960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6270992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184196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6449228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6362432" y="43542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6270992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6184196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6449228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6362432" y="44456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6270992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6184196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449228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6362432" y="45371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6270992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6184196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6449228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62432" y="462857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914520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5827724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6092756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6005960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914520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827724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6092756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6005960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5914520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5827724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6092756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6005960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5914520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5827724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6092756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6005960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6270992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6184196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6449228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6362432" y="472001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6270992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6184196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6449228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6362432" y="481145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6270992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184196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6449228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6362432" y="490289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6270992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6184196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6449228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6362432" y="4994334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684604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6759247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702427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6937483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684604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6759247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702427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6937483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84604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6759247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702427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6937483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84604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6759247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702427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6937483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720251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7115719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7380751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7293955" y="41565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720251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7115719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7380751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7293955" y="42479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720251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7115719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7380751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93955" y="43393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720251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115719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7380751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293955" y="44308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84604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6759247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702427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6937483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684604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6759247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02427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6937483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84604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6759247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02427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6937483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84604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6759247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02427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6937483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0251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7115719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380751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7293955" y="45222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20251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/>
        </p:nvSpPr>
        <p:spPr>
          <a:xfrm>
            <a:off x="7115719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380751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/>
          <p:nvPr/>
        </p:nvSpPr>
        <p:spPr>
          <a:xfrm>
            <a:off x="7293955" y="46137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20251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7115719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380751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7293955" y="47051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20251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7115719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380751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>
            <a:off x="7293955" y="47965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4501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>
            <a:off x="7727705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7992737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>
            <a:off x="7905941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7814501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>
            <a:off x="7727705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7992737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>
            <a:off x="7905941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7814501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>
            <a:off x="7727705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7992737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>
            <a:off x="7905941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7814501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>
            <a:off x="7727705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7992737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>
            <a:off x="7905941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8170973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8084177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8349209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>
            <a:off x="8262413" y="40193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8170973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>
            <a:off x="8084177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8349209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/>
        </p:nvSpPr>
        <p:spPr>
          <a:xfrm>
            <a:off x="8262413" y="41107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8170973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/>
        </p:nvSpPr>
        <p:spPr>
          <a:xfrm>
            <a:off x="8084177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8349209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>
            <a:off x="8262413" y="42022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8170973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>
            <a:off x="8084177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8349209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>
            <a:off x="8262413" y="429366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7814501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>
            <a:off x="7727705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7992737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>
            <a:off x="7905941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3" name="Rectangle 862"/>
          <p:cNvSpPr/>
          <p:nvPr/>
        </p:nvSpPr>
        <p:spPr>
          <a:xfrm>
            <a:off x="7814501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>
            <a:off x="7727705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992737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>
            <a:off x="7905941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/>
          <p:cNvSpPr/>
          <p:nvPr/>
        </p:nvSpPr>
        <p:spPr>
          <a:xfrm>
            <a:off x="7814501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867"/>
          <p:cNvSpPr/>
          <p:nvPr/>
        </p:nvSpPr>
        <p:spPr>
          <a:xfrm>
            <a:off x="7727705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/>
          <p:cNvSpPr/>
          <p:nvPr/>
        </p:nvSpPr>
        <p:spPr>
          <a:xfrm>
            <a:off x="7992737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>
            <a:off x="7905941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/>
          <p:cNvSpPr/>
          <p:nvPr/>
        </p:nvSpPr>
        <p:spPr>
          <a:xfrm>
            <a:off x="7814501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7727705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/>
          <p:cNvSpPr/>
          <p:nvPr/>
        </p:nvSpPr>
        <p:spPr>
          <a:xfrm>
            <a:off x="7992737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7905941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8170973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8084177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349209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8262413" y="438510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8170973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8084177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349209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8262413" y="447654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8170973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8084177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/>
          <p:cNvSpPr/>
          <p:nvPr/>
        </p:nvSpPr>
        <p:spPr>
          <a:xfrm>
            <a:off x="8349209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8262413" y="456798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/>
          <p:cNvSpPr/>
          <p:nvPr/>
        </p:nvSpPr>
        <p:spPr>
          <a:xfrm>
            <a:off x="8170973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8084177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/>
          <p:cNvSpPr/>
          <p:nvPr/>
        </p:nvSpPr>
        <p:spPr>
          <a:xfrm>
            <a:off x="8349209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8262413" y="4659421"/>
            <a:ext cx="91440" cy="914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Curved Left Arrow 890"/>
          <p:cNvSpPr/>
          <p:nvPr/>
        </p:nvSpPr>
        <p:spPr>
          <a:xfrm rot="15547972">
            <a:off x="3388634" y="3584570"/>
            <a:ext cx="1019412" cy="13267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2" name="Curved Left Arrow 891"/>
          <p:cNvSpPr/>
          <p:nvPr/>
        </p:nvSpPr>
        <p:spPr>
          <a:xfrm rot="15510156">
            <a:off x="7095316" y="2931440"/>
            <a:ext cx="1019412" cy="124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3" name="Curved Left Arrow 892"/>
          <p:cNvSpPr/>
          <p:nvPr/>
        </p:nvSpPr>
        <p:spPr>
          <a:xfrm rot="15510156">
            <a:off x="5189103" y="3310913"/>
            <a:ext cx="1019412" cy="12794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4" name="Picture 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5" y="1690688"/>
            <a:ext cx="4795553" cy="1471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Box 895"/>
              <p:cNvSpPr txBox="1"/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6" name="TextBox 8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2" y="6229842"/>
                <a:ext cx="125425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TextBox 896"/>
              <p:cNvSpPr txBox="1"/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7" name="TextBox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13" y="5862296"/>
                <a:ext cx="12542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Box 897"/>
              <p:cNvSpPr txBox="1"/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8" name="TextBox 8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31" y="5621231"/>
                <a:ext cx="1254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9" name="TextBox 898"/>
              <p:cNvSpPr txBox="1"/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9" name="TextBox 8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30" y="5431096"/>
                <a:ext cx="125425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899"/>
              <p:cNvSpPr txBox="1"/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0" name="TextBox 8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3" y="5215151"/>
                <a:ext cx="125425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900"/>
              <p:cNvSpPr txBox="1"/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1" name="Text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918" y="5048793"/>
                <a:ext cx="12542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2" name="TextBox 901"/>
              <p:cNvSpPr txBox="1"/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2" name="TextBox 9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960" y="4830673"/>
                <a:ext cx="125425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3" name="TextBox 902"/>
              <p:cNvSpPr txBox="1"/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3" name="TextBox 9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4729432"/>
                <a:ext cx="125425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Rectangle 903"/>
              <p:cNvSpPr/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sz="2400" dirty="0" smtClean="0"/>
                  <a:t> distribution</a:t>
                </a:r>
              </a:p>
              <a:p>
                <a:r>
                  <a:rPr lang="en-US" sz="2400" dirty="0" smtClean="0"/>
                  <a:t>q = 3</a:t>
                </a:r>
              </a:p>
              <a:p>
                <a:r>
                  <a:rPr lang="en-US" sz="2400" b="0" dirty="0" smtClean="0"/>
                  <a:t>m starts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−1=8</m:t>
                    </m:r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m ends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m = 6</a:t>
                </a:r>
              </a:p>
            </p:txBody>
          </p:sp>
        </mc:Choice>
        <mc:Fallback xmlns="">
          <p:sp>
            <p:nvSpPr>
              <p:cNvPr id="904" name="Rectangle 9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61" y="1265161"/>
                <a:ext cx="3072562" cy="1938992"/>
              </a:xfrm>
              <a:prstGeom prst="rect">
                <a:avLst/>
              </a:prstGeom>
              <a:blipFill rotWithShape="0">
                <a:blip r:embed="rId11"/>
                <a:stretch>
                  <a:fillRect l="-29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4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whose transpose </a:t>
                </a:r>
                <a:r>
                  <a:rPr lang="en-US" b="0" i="0" dirty="0" smtClean="0">
                    <a:latin typeface="+mj-lt"/>
                  </a:rPr>
                  <a:t>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transpose can be computed on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 in row-major order.</a:t>
                </a:r>
              </a:p>
              <a:p>
                <a:r>
                  <a:rPr lang="en-US" dirty="0" smtClean="0"/>
                  <a:t>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holds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Initially, every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in a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After the matrix transpose algorithm,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will be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in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Thus,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can be routed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assumed to hold initially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the algorithm is done,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holds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additional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used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for routing data sent to it by other processors.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  <a:blipFill rotWithShape="0">
                <a:blip r:embed="rId2"/>
                <a:stretch>
                  <a:fillRect l="-2493" t="-2241" r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1825625"/>
            <a:ext cx="6276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844"/>
                <a:ext cx="10515600" cy="515885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array, with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occupying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/>
                  <a:t>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Processors agreeing on one or two of the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form a hypercube.</a:t>
                </a:r>
              </a:p>
              <a:p>
                <a:pPr lvl="1"/>
                <a:r>
                  <a:rPr lang="en-US" dirty="0" smtClean="0"/>
                  <a:t>Processors agreeing on one coordinate form a hypercube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pPr lvl="1"/>
                <a:r>
                  <a:rPr lang="en-US" dirty="0" smtClean="0"/>
                  <a:t>Processors agreeing on two coordinates form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processors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Each processor has registers A, B, and C, denoted A(</a:t>
                </a:r>
                <a:r>
                  <a:rPr lang="en-US" dirty="0" err="1"/>
                  <a:t>i</a:t>
                </a:r>
                <a:r>
                  <a:rPr lang="en-US" dirty="0"/>
                  <a:t>, j, k), B(</a:t>
                </a:r>
                <a:r>
                  <a:rPr lang="en-US" dirty="0" err="1"/>
                  <a:t>i</a:t>
                </a:r>
                <a:r>
                  <a:rPr lang="en-US" dirty="0"/>
                  <a:t>, j, k), and C(</a:t>
                </a:r>
                <a:r>
                  <a:rPr lang="en-US" dirty="0" err="1"/>
                  <a:t>i</a:t>
                </a:r>
                <a:r>
                  <a:rPr lang="en-US" dirty="0"/>
                  <a:t>, j, k) for local storage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844"/>
                <a:ext cx="10515600" cy="5158855"/>
              </a:xfrm>
              <a:blipFill rotWithShape="0">
                <a:blip r:embed="rId2"/>
                <a:stretch>
                  <a:fillRect l="-928" t="-1655" r="-4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0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it works:</a:t>
                </a:r>
                <a:endParaRPr lang="en-US" dirty="0"/>
              </a:p>
              <a:p>
                <a:r>
                  <a:rPr lang="en-US" dirty="0" smtClean="0"/>
                  <a:t>Suppose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is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submatrices.</a:t>
                </a:r>
              </a:p>
              <a:p>
                <a:r>
                  <a:rPr lang="en-US" dirty="0" smtClean="0"/>
                  <a:t>The elements of the bottom left submatrix are swapped with the corresponding elements of the top right submatrix. The other two submatrices are untouched.</a:t>
                </a:r>
              </a:p>
              <a:p>
                <a:r>
                  <a:rPr lang="en-US" dirty="0" smtClean="0"/>
                  <a:t>Next, the same step is applied recursively to each of the four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matrices.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matrices, are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dirty="0" smtClean="0"/>
                  <a:t> matrices.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8526154">
            <a:off x="5856728" y="33687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44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579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8526154">
            <a:off x="5678928" y="33814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19610" y="2522756"/>
            <a:ext cx="1295400" cy="9942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9266" y="262800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19995" y="26436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83253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32695" y="305573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19388881">
            <a:off x="6489510" y="30099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21292" y="3450552"/>
            <a:ext cx="1295400" cy="931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00948" y="346960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21677" y="348522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84935" y="388086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34377" y="38973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88881">
            <a:off x="6491192" y="3851542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58716" y="332343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46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461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7316" y="38988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20858" y="3906738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9388881">
            <a:off x="5204816" y="37786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5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9610" y="2522756"/>
            <a:ext cx="1295400" cy="9942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9266" y="262800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19995" y="26436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83253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2695" y="305573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388881">
            <a:off x="6489510" y="30099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1292" y="3450552"/>
            <a:ext cx="1295400" cy="931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00948" y="346960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21677" y="3485225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84935" y="388086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34377" y="389733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19388881">
            <a:off x="6491192" y="3851542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58716" y="332343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46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46116" y="34797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7316" y="389889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20858" y="3906738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19388881">
            <a:off x="5204816" y="377864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22800" y="2463800"/>
            <a:ext cx="132061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  <p:bldP spid="11" grpId="0" animBg="1"/>
      <p:bldP spid="12" grpId="1" animBg="1"/>
      <p:bldP spid="15" grpId="1" animBg="1"/>
      <p:bldP spid="16" grpId="1" animBg="1"/>
      <p:bldP spid="17" grpId="1" animBg="1"/>
      <p:bldP spid="18" grpId="1" animBg="1"/>
      <p:bldP spid="19" grpId="0" animBg="1"/>
      <p:bldP spid="20" grpId="1" animBg="1"/>
      <p:bldP spid="21" grpId="1" animBg="1"/>
      <p:bldP spid="22" grpId="1" animBg="1"/>
      <p:bldP spid="23" grpId="1" animBg="1"/>
      <p:bldP spid="24" grpId="1" animBg="1"/>
      <p:bldP spid="25" grpId="0" animBg="1"/>
      <p:bldP spid="26" grpId="1" animBg="1"/>
      <p:bldP spid="27" grpId="1" animBg="1"/>
      <p:bldP spid="28" grpId="1" animBg="1"/>
      <p:bldP spid="29" grpId="1" animBg="1"/>
      <p:bldP spid="30" grpId="1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</a:p>
          <a:p>
            <a:r>
              <a:rPr lang="en-US" sz="2800" dirty="0" smtClean="0"/>
              <a:t>m-q=1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0000 0001 0010 0011</a:t>
            </a:r>
          </a:p>
          <a:p>
            <a:r>
              <a:rPr lang="en-US" sz="2400" dirty="0" smtClean="0"/>
              <a:t>0100 0101 0110 0111</a:t>
            </a:r>
          </a:p>
          <a:p>
            <a:r>
              <a:rPr lang="en-US" sz="2400" dirty="0" smtClean="0"/>
              <a:t>1000 1001 1010 1011</a:t>
            </a:r>
          </a:p>
          <a:p>
            <a:r>
              <a:rPr lang="en-US" sz="2400" dirty="0" smtClean="0"/>
              <a:t>1100 1101 1110 1111</a:t>
            </a:r>
          </a:p>
        </p:txBody>
      </p:sp>
    </p:spTree>
    <p:extLst>
      <p:ext uri="{BB962C8B-B14F-4D97-AF65-F5344CB8AC3E}">
        <p14:creationId xmlns:p14="http://schemas.microsoft.com/office/powerpoint/2010/main" val="31905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0000 0001 </a:t>
            </a:r>
            <a:r>
              <a:rPr lang="en-US" sz="2400" b="1" dirty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/>
              <a:t>0100 0101 </a:t>
            </a:r>
            <a:r>
              <a:rPr lang="en-US" sz="2400" b="1" dirty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1000 1001</a:t>
            </a:r>
            <a:r>
              <a:rPr lang="en-US" sz="2400" dirty="0"/>
              <a:t> 1010 1011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1100 1101</a:t>
            </a:r>
            <a:r>
              <a:rPr lang="en-US" sz="2400" dirty="0"/>
              <a:t> 1110 1111</a:t>
            </a:r>
          </a:p>
        </p:txBody>
      </p:sp>
      <p:sp>
        <p:nvSpPr>
          <p:cNvPr id="13" name="Curved Right Arrow 12"/>
          <p:cNvSpPr/>
          <p:nvPr/>
        </p:nvSpPr>
        <p:spPr>
          <a:xfrm flipV="1">
            <a:off x="7051674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V="1">
            <a:off x="7009605" y="334257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7752953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7795022" y="3331196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flipH="1">
            <a:off x="9362480" y="3004696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flipH="1">
            <a:off x="9353749" y="3422388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flipH="1">
            <a:off x="10328572" y="2987855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H="1">
            <a:off x="10328571" y="3408542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</a:t>
            </a:r>
            <a:r>
              <a:rPr lang="en-US" sz="2400" b="1" dirty="0" smtClean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 smtClean="0"/>
              <a:t>0100 0101 </a:t>
            </a:r>
            <a:r>
              <a:rPr lang="en-US" sz="2400" b="1" dirty="0" smtClean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1000 1001</a:t>
            </a:r>
            <a:r>
              <a:rPr lang="en-US" sz="2400" dirty="0" smtClean="0"/>
              <a:t> 1010 1011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1100 1101</a:t>
            </a:r>
            <a:r>
              <a:rPr lang="en-US" sz="2400" dirty="0" smtClean="0"/>
              <a:t> 1110 1111</a:t>
            </a:r>
          </a:p>
        </p:txBody>
      </p:sp>
    </p:spTree>
    <p:extLst>
      <p:ext uri="{BB962C8B-B14F-4D97-AF65-F5344CB8AC3E}">
        <p14:creationId xmlns:p14="http://schemas.microsoft.com/office/powerpoint/2010/main" val="16520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49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b="1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b="1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2700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5400000" flipV="1">
            <a:off x="7570589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5400000" flipV="1">
            <a:off x="8599487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5400000" flipV="1">
            <a:off x="7535663" y="1861146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5400000" flipV="1">
            <a:off x="8645320" y="1829088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V="1">
            <a:off x="7659488" y="3514705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8670923" y="3496142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V="1">
            <a:off x="8670923" y="3125461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 flipV="1">
            <a:off x="7642026" y="3106897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0000 0001</a:t>
            </a:r>
            <a:r>
              <a:rPr lang="en-US" sz="2400" dirty="0"/>
              <a:t> 0010 0011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0100 0101</a:t>
            </a:r>
            <a:r>
              <a:rPr lang="en-US" sz="2400" dirty="0"/>
              <a:t> 0110 0111</a:t>
            </a:r>
          </a:p>
          <a:p>
            <a:r>
              <a:rPr lang="en-US" sz="2400" dirty="0"/>
              <a:t>1000 1001 </a:t>
            </a:r>
            <a:r>
              <a:rPr lang="en-US" sz="2400" b="1" dirty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/>
              <a:t>1100 1101 </a:t>
            </a:r>
            <a:r>
              <a:rPr lang="en-US" sz="2400" b="1" dirty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35980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530350"/>
            <a:ext cx="6959600" cy="50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m=3</a:t>
            </a:r>
          </a:p>
          <a:p>
            <a:r>
              <a:rPr lang="en-US" sz="2800" dirty="0" smtClean="0"/>
              <a:t>m-q=1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b="1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b="1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17499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</a:t>
            </a:r>
            <a:r>
              <a:rPr lang="en-US" sz="2400" b="1" dirty="0" smtClean="0">
                <a:solidFill>
                  <a:srgbClr val="00B050"/>
                </a:solidFill>
              </a:rPr>
              <a:t>0001</a:t>
            </a:r>
            <a:r>
              <a:rPr lang="en-US" sz="2400" dirty="0" smtClean="0"/>
              <a:t> 0010 </a:t>
            </a:r>
            <a:r>
              <a:rPr lang="en-US" sz="2400" b="1" dirty="0" smtClean="0">
                <a:solidFill>
                  <a:srgbClr val="00B050"/>
                </a:solidFill>
              </a:rPr>
              <a:t>0011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0100</a:t>
            </a:r>
            <a:r>
              <a:rPr lang="en-US" sz="2400" dirty="0" smtClean="0"/>
              <a:t> 0101 </a:t>
            </a:r>
            <a:r>
              <a:rPr lang="en-US" sz="2400" b="1" dirty="0" smtClean="0">
                <a:solidFill>
                  <a:srgbClr val="00B050"/>
                </a:solidFill>
              </a:rPr>
              <a:t>0110</a:t>
            </a:r>
            <a:r>
              <a:rPr lang="en-US" sz="2400" dirty="0" smtClean="0"/>
              <a:t> 0111</a:t>
            </a:r>
          </a:p>
          <a:p>
            <a:r>
              <a:rPr lang="en-US" sz="2400" dirty="0" smtClean="0"/>
              <a:t>1000 </a:t>
            </a:r>
            <a:r>
              <a:rPr lang="en-US" sz="2400" b="1" dirty="0" smtClean="0">
                <a:solidFill>
                  <a:srgbClr val="00B050"/>
                </a:solidFill>
              </a:rPr>
              <a:t>1001</a:t>
            </a:r>
            <a:r>
              <a:rPr lang="en-US" sz="2400" dirty="0" smtClean="0"/>
              <a:t> 1010 </a:t>
            </a:r>
            <a:r>
              <a:rPr lang="en-US" sz="2400" b="1" dirty="0" smtClean="0">
                <a:solidFill>
                  <a:srgbClr val="00B050"/>
                </a:solidFill>
              </a:rPr>
              <a:t>1011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1100</a:t>
            </a:r>
            <a:r>
              <a:rPr lang="en-US" sz="2400" dirty="0" smtClean="0"/>
              <a:t> 1101 </a:t>
            </a:r>
            <a:r>
              <a:rPr lang="en-US" sz="2400" b="1" dirty="0" smtClean="0">
                <a:solidFill>
                  <a:srgbClr val="00B050"/>
                </a:solidFill>
              </a:rPr>
              <a:t>1110</a:t>
            </a:r>
            <a:r>
              <a:rPr lang="en-US" sz="2400" dirty="0" smtClean="0"/>
              <a:t> 1111</a:t>
            </a:r>
          </a:p>
        </p:txBody>
      </p:sp>
    </p:spTree>
    <p:extLst>
      <p:ext uri="{BB962C8B-B14F-4D97-AF65-F5344CB8AC3E}">
        <p14:creationId xmlns:p14="http://schemas.microsoft.com/office/powerpoint/2010/main" val="16901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29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 </a:t>
            </a:r>
            <a:r>
              <a:rPr lang="en-US" sz="2400" b="1" dirty="0">
                <a:solidFill>
                  <a:srgbClr val="00B050"/>
                </a:solidFill>
              </a:rPr>
              <a:t>0001</a:t>
            </a:r>
            <a:r>
              <a:rPr lang="en-US" sz="2400" dirty="0"/>
              <a:t> 0010 </a:t>
            </a:r>
            <a:r>
              <a:rPr lang="en-US" sz="2400" b="1" dirty="0">
                <a:solidFill>
                  <a:srgbClr val="00B050"/>
                </a:solidFill>
              </a:rPr>
              <a:t>0011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0100</a:t>
            </a:r>
            <a:r>
              <a:rPr lang="en-US" sz="2400" dirty="0"/>
              <a:t> 0101 </a:t>
            </a:r>
            <a:r>
              <a:rPr lang="en-US" sz="2400" b="1" dirty="0">
                <a:solidFill>
                  <a:srgbClr val="00B050"/>
                </a:solidFill>
              </a:rPr>
              <a:t>0110</a:t>
            </a:r>
            <a:r>
              <a:rPr lang="en-US" sz="2400" dirty="0"/>
              <a:t> 0111</a:t>
            </a:r>
          </a:p>
          <a:p>
            <a:r>
              <a:rPr lang="en-US" sz="2400" dirty="0"/>
              <a:t>1000 </a:t>
            </a:r>
            <a:r>
              <a:rPr lang="en-US" sz="2400" b="1" dirty="0">
                <a:solidFill>
                  <a:srgbClr val="00B050"/>
                </a:solidFill>
              </a:rPr>
              <a:t>1001</a:t>
            </a:r>
            <a:r>
              <a:rPr lang="en-US" sz="2400" dirty="0"/>
              <a:t> 1010 </a:t>
            </a:r>
            <a:r>
              <a:rPr lang="en-US" sz="2400" b="1" dirty="0">
                <a:solidFill>
                  <a:srgbClr val="00B050"/>
                </a:solidFill>
              </a:rPr>
              <a:t>1011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1100</a:t>
            </a:r>
            <a:r>
              <a:rPr lang="en-US" sz="2400" dirty="0"/>
              <a:t> 1101 </a:t>
            </a:r>
            <a:r>
              <a:rPr lang="en-US" sz="2400" b="1" dirty="0">
                <a:solidFill>
                  <a:srgbClr val="00B050"/>
                </a:solidFill>
              </a:rPr>
              <a:t>1110</a:t>
            </a:r>
            <a:r>
              <a:rPr lang="en-US" sz="2400" dirty="0"/>
              <a:t> 1111</a:t>
            </a:r>
          </a:p>
        </p:txBody>
      </p:sp>
      <p:sp>
        <p:nvSpPr>
          <p:cNvPr id="5" name="Curved Right Arrow 4"/>
          <p:cNvSpPr/>
          <p:nvPr/>
        </p:nvSpPr>
        <p:spPr>
          <a:xfrm flipV="1">
            <a:off x="6973887" y="2819400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0800000" flipV="1">
            <a:off x="8259762" y="2876550"/>
            <a:ext cx="28813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flipV="1">
            <a:off x="6973887" y="3657997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 flipV="1">
            <a:off x="8250237" y="3677444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8993188" y="2876550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H="1">
            <a:off x="9893300" y="2876550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H="1">
            <a:off x="9893300" y="3677444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9011238" y="3686662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62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b="1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b="1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b="1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b="1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b="1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b="1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34091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16200000" flipH="1">
            <a:off x="7026275" y="2111375"/>
            <a:ext cx="355600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6200000" flipH="1" flipV="1">
            <a:off x="7055642" y="2737643"/>
            <a:ext cx="296864" cy="8381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 flipH="1">
            <a:off x="9061450" y="1924049"/>
            <a:ext cx="355600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6200000" flipH="1" flipV="1">
            <a:off x="9123362" y="2482848"/>
            <a:ext cx="276225" cy="13271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H="1">
            <a:off x="6992542" y="3129848"/>
            <a:ext cx="245267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16200000" flipV="1">
            <a:off x="6969179" y="4150519"/>
            <a:ext cx="469789" cy="9969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9112305" y="3861618"/>
            <a:ext cx="469789" cy="1498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H="1">
            <a:off x="8966445" y="2942523"/>
            <a:ext cx="266208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0000</a:t>
            </a:r>
            <a:r>
              <a:rPr lang="en-US" sz="2400" dirty="0"/>
              <a:t> 0001 </a:t>
            </a:r>
            <a:r>
              <a:rPr lang="en-US" sz="2400" b="1" dirty="0">
                <a:solidFill>
                  <a:srgbClr val="00B050"/>
                </a:solidFill>
              </a:rPr>
              <a:t>0010</a:t>
            </a:r>
            <a:r>
              <a:rPr lang="en-US" sz="2400" dirty="0"/>
              <a:t> 0011</a:t>
            </a:r>
          </a:p>
          <a:p>
            <a:r>
              <a:rPr lang="en-US" sz="2400" dirty="0"/>
              <a:t>0100 </a:t>
            </a:r>
            <a:r>
              <a:rPr lang="en-US" sz="2400" b="1" dirty="0">
                <a:solidFill>
                  <a:srgbClr val="00B050"/>
                </a:solidFill>
              </a:rPr>
              <a:t>0101</a:t>
            </a:r>
            <a:r>
              <a:rPr lang="en-US" sz="2400" dirty="0"/>
              <a:t> 0110 </a:t>
            </a:r>
            <a:r>
              <a:rPr lang="en-US" sz="2400" b="1" dirty="0">
                <a:solidFill>
                  <a:srgbClr val="00B050"/>
                </a:solidFill>
              </a:rPr>
              <a:t>0111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1000</a:t>
            </a:r>
            <a:r>
              <a:rPr lang="en-US" sz="2400" dirty="0"/>
              <a:t> 1001 </a:t>
            </a:r>
            <a:r>
              <a:rPr lang="en-US" sz="2400" b="1" dirty="0">
                <a:solidFill>
                  <a:srgbClr val="00B050"/>
                </a:solidFill>
              </a:rPr>
              <a:t>1010</a:t>
            </a:r>
            <a:r>
              <a:rPr lang="en-US" sz="2400" dirty="0"/>
              <a:t> 1011</a:t>
            </a:r>
          </a:p>
          <a:p>
            <a:r>
              <a:rPr lang="en-US" sz="2400" dirty="0"/>
              <a:t>1100 </a:t>
            </a:r>
            <a:r>
              <a:rPr lang="en-US" sz="2400" b="1" dirty="0">
                <a:solidFill>
                  <a:srgbClr val="00B050"/>
                </a:solidFill>
              </a:rPr>
              <a:t>1101</a:t>
            </a:r>
            <a:r>
              <a:rPr lang="en-US" sz="2400" dirty="0"/>
              <a:t> 1110 </a:t>
            </a:r>
            <a:r>
              <a:rPr lang="en-US" sz="2400" b="1" dirty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869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0000</a:t>
            </a:r>
            <a:r>
              <a:rPr lang="en-US" sz="2400" dirty="0"/>
              <a:t> 0001 </a:t>
            </a:r>
            <a:r>
              <a:rPr lang="en-US" sz="2400" b="1" dirty="0">
                <a:solidFill>
                  <a:srgbClr val="00B050"/>
                </a:solidFill>
              </a:rPr>
              <a:t>0010</a:t>
            </a:r>
            <a:r>
              <a:rPr lang="en-US" sz="2400" dirty="0"/>
              <a:t> 0011</a:t>
            </a:r>
          </a:p>
          <a:p>
            <a:r>
              <a:rPr lang="en-US" sz="2400" dirty="0"/>
              <a:t>0100 </a:t>
            </a:r>
            <a:r>
              <a:rPr lang="en-US" sz="2400" b="1" dirty="0">
                <a:solidFill>
                  <a:srgbClr val="00B050"/>
                </a:solidFill>
              </a:rPr>
              <a:t>0101</a:t>
            </a:r>
            <a:r>
              <a:rPr lang="en-US" sz="2400" dirty="0"/>
              <a:t> 0110 </a:t>
            </a:r>
            <a:r>
              <a:rPr lang="en-US" sz="2400" b="1" dirty="0">
                <a:solidFill>
                  <a:srgbClr val="00B050"/>
                </a:solidFill>
              </a:rPr>
              <a:t>0111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1000</a:t>
            </a:r>
            <a:r>
              <a:rPr lang="en-US" sz="2400" dirty="0"/>
              <a:t> 1001 </a:t>
            </a:r>
            <a:r>
              <a:rPr lang="en-US" sz="2400" b="1" dirty="0">
                <a:solidFill>
                  <a:srgbClr val="00B050"/>
                </a:solidFill>
              </a:rPr>
              <a:t>1010</a:t>
            </a:r>
            <a:r>
              <a:rPr lang="en-US" sz="2400" dirty="0"/>
              <a:t> 1011</a:t>
            </a:r>
          </a:p>
          <a:p>
            <a:r>
              <a:rPr lang="en-US" sz="2400" dirty="0"/>
              <a:t>1100 </a:t>
            </a:r>
            <a:r>
              <a:rPr lang="en-US" sz="2400" b="1" dirty="0">
                <a:solidFill>
                  <a:srgbClr val="00B050"/>
                </a:solidFill>
              </a:rPr>
              <a:t>1101</a:t>
            </a:r>
            <a:r>
              <a:rPr lang="en-US" sz="2400" dirty="0"/>
              <a:t> 1110 </a:t>
            </a:r>
            <a:r>
              <a:rPr lang="en-US" sz="2400" b="1" dirty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8351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Hypercube 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Analysis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constant time iterations. The run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so 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 Not cost optimal because the RAM algorithm only needs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dirty="0" smtClean="0"/>
                  <a:t> operations.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  <a:blipFill rotWithShape="0">
                <a:blip r:embed="rId3"/>
                <a:stretch>
                  <a:fillRect l="-2230" t="-2241" r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rot="10800000" flipV="1">
            <a:off x="3507475" y="2579426"/>
            <a:ext cx="3010800" cy="28660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E</a:t>
            </a:r>
            <a:r>
              <a:rPr lang="en-US" dirty="0"/>
              <a:t>. </a:t>
            </a:r>
            <a:r>
              <a:rPr lang="en-US" dirty="0" err="1"/>
              <a:t>Dekel</a:t>
            </a:r>
            <a:r>
              <a:rPr lang="en-US" dirty="0"/>
              <a:t>, D. </a:t>
            </a:r>
            <a:r>
              <a:rPr lang="en-US" dirty="0" err="1"/>
              <a:t>Nassimi</a:t>
            </a:r>
            <a:r>
              <a:rPr lang="en-US" dirty="0"/>
              <a:t> and S. </a:t>
            </a:r>
            <a:r>
              <a:rPr lang="en-US" dirty="0" err="1"/>
              <a:t>Sahni</a:t>
            </a:r>
            <a:r>
              <a:rPr lang="en-US" dirty="0"/>
              <a:t>, "Parallel Matrix and Graph Algorithms," </a:t>
            </a:r>
            <a:r>
              <a:rPr lang="en-US" i="1" dirty="0"/>
              <a:t>SIAM Journal on Computing, </a:t>
            </a:r>
            <a:r>
              <a:rPr lang="en-US" dirty="0"/>
              <a:t>vol. 10, no. 4, pp. 657-819, 1981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/>
              <a:t>S. G. </a:t>
            </a:r>
            <a:r>
              <a:rPr lang="en-US" dirty="0" err="1"/>
              <a:t>Akl</a:t>
            </a:r>
            <a:r>
              <a:rPr lang="en-US" dirty="0"/>
              <a:t>, Parallel Computation: Models and Methods, Prentice Hall, 1997.</a:t>
            </a:r>
          </a:p>
        </p:txBody>
      </p:sp>
    </p:spTree>
    <p:extLst>
      <p:ext uri="{BB962C8B-B14F-4D97-AF65-F5344CB8AC3E}">
        <p14:creationId xmlns:p14="http://schemas.microsoft.com/office/powerpoint/2010/main" val="17220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Multiplying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  <a:blipFill rotWithShape="0">
                <a:blip r:embed="rId2"/>
                <a:stretch>
                  <a:fillRect l="-1043" t="-6515" r="-1101" b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7" idx="0"/>
            <a:endCxn id="11" idx="0"/>
          </p:cNvCxnSpPr>
          <p:nvPr/>
        </p:nvCxnSpPr>
        <p:spPr>
          <a:xfrm rot="5400000" flipH="1" flipV="1">
            <a:off x="2979761" y="3260275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12" idx="0"/>
          </p:cNvCxnSpPr>
          <p:nvPr/>
        </p:nvCxnSpPr>
        <p:spPr>
          <a:xfrm rot="5400000" flipH="1" flipV="1">
            <a:off x="3771331" y="3260274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13" idx="2"/>
          </p:cNvCxnSpPr>
          <p:nvPr/>
        </p:nvCxnSpPr>
        <p:spPr>
          <a:xfrm rot="5400000" flipH="1" flipV="1">
            <a:off x="2979760" y="4734232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2"/>
            <a:endCxn id="14" idx="2"/>
          </p:cNvCxnSpPr>
          <p:nvPr/>
        </p:nvCxnSpPr>
        <p:spPr>
          <a:xfrm rot="5400000" flipH="1" flipV="1">
            <a:off x="3773604" y="4738477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9270" y="378807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 (</a:t>
            </a:r>
            <a:r>
              <a:rPr lang="en-US" sz="2400" dirty="0" err="1" smtClean="0"/>
              <a:t>i</a:t>
            </a:r>
            <a:r>
              <a:rPr lang="en-US" sz="2400" dirty="0" smtClean="0"/>
              <a:t>, j, 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0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1.2: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4" idx="0"/>
            <a:endCxn id="5" idx="0"/>
          </p:cNvCxnSpPr>
          <p:nvPr/>
        </p:nvCxnSpPr>
        <p:spPr>
          <a:xfrm rot="5400000" flipH="1" flipV="1">
            <a:off x="2704531" y="4038197"/>
            <a:ext cx="1" cy="791570"/>
          </a:xfrm>
          <a:prstGeom prst="curved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2"/>
            <a:endCxn id="7" idx="2"/>
          </p:cNvCxnSpPr>
          <p:nvPr/>
        </p:nvCxnSpPr>
        <p:spPr>
          <a:xfrm rot="16200000" flipH="1">
            <a:off x="2703546" y="5513139"/>
            <a:ext cx="4245" cy="793844"/>
          </a:xfrm>
          <a:prstGeom prst="curvedConnector3">
            <a:avLst>
              <a:gd name="adj1" fmla="val 54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9" idx="0"/>
            <a:endCxn id="8" idx="0"/>
          </p:cNvCxnSpPr>
          <p:nvPr/>
        </p:nvCxnSpPr>
        <p:spPr>
          <a:xfrm rot="16200000" flipH="1" flipV="1">
            <a:off x="4549252" y="3535503"/>
            <a:ext cx="1" cy="791570"/>
          </a:xfrm>
          <a:prstGeom prst="curved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1" idx="2"/>
            <a:endCxn id="10" idx="2"/>
          </p:cNvCxnSpPr>
          <p:nvPr/>
        </p:nvCxnSpPr>
        <p:spPr>
          <a:xfrm rot="5400000" flipH="1">
            <a:off x="4548267" y="5010447"/>
            <a:ext cx="4245" cy="793844"/>
          </a:xfrm>
          <a:prstGeom prst="curvedConnector3">
            <a:avLst>
              <a:gd name="adj1" fmla="val -53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811439" y="4558352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53216" y="4080680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00064" y="531317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39571" y="482185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52044" y="41086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755409" y="35593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746526" y="56340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3325" y="51299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9270" y="378807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 (</a:t>
            </a:r>
            <a:r>
              <a:rPr lang="en-US" sz="2400" dirty="0" err="1" smtClean="0"/>
              <a:t>i</a:t>
            </a:r>
            <a:r>
              <a:rPr lang="en-US" sz="2400" dirty="0" smtClean="0"/>
              <a:t>, j, 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6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1.3: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r>
              <a:rPr lang="en-US" sz="3600" dirty="0" smtClean="0">
                <a:solidFill>
                  <a:schemeClr val="tx1"/>
                </a:solidFill>
              </a:rPr>
              <a:t>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cxnSp>
        <p:nvCxnSpPr>
          <p:cNvPr id="13" name="Curved Connector 12"/>
          <p:cNvCxnSpPr>
            <a:stCxn id="4" idx="0"/>
            <a:endCxn id="6" idx="1"/>
          </p:cNvCxnSpPr>
          <p:nvPr/>
        </p:nvCxnSpPr>
        <p:spPr>
          <a:xfrm rot="16200000" flipH="1" flipV="1">
            <a:off x="1558120" y="4788823"/>
            <a:ext cx="1105468" cy="395785"/>
          </a:xfrm>
          <a:prstGeom prst="curvedConnector4">
            <a:avLst>
              <a:gd name="adj1" fmla="val -20679"/>
              <a:gd name="adj2" fmla="val 1577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7" idx="3"/>
          </p:cNvCxnSpPr>
          <p:nvPr/>
        </p:nvCxnSpPr>
        <p:spPr>
          <a:xfrm rot="16200000" flipH="1">
            <a:off x="2744488" y="4789809"/>
            <a:ext cx="1109714" cy="398059"/>
          </a:xfrm>
          <a:prstGeom prst="curvedConnector4">
            <a:avLst>
              <a:gd name="adj1" fmla="val -20600"/>
              <a:gd name="adj2" fmla="val 1311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0"/>
          </p:cNvCxnSpPr>
          <p:nvPr/>
        </p:nvCxnSpPr>
        <p:spPr>
          <a:xfrm rot="5400000" flipH="1">
            <a:off x="3416489" y="4668268"/>
            <a:ext cx="1473957" cy="12700"/>
          </a:xfrm>
          <a:prstGeom prst="curvedConnector5">
            <a:avLst>
              <a:gd name="adj1" fmla="val -15509"/>
              <a:gd name="adj2" fmla="val 2516402"/>
              <a:gd name="adj3" fmla="val 1155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1" idx="2"/>
            <a:endCxn id="9" idx="0"/>
          </p:cNvCxnSpPr>
          <p:nvPr/>
        </p:nvCxnSpPr>
        <p:spPr>
          <a:xfrm rot="5400000" flipH="1">
            <a:off x="4207073" y="4669253"/>
            <a:ext cx="1478203" cy="2274"/>
          </a:xfrm>
          <a:prstGeom prst="curvedConnector5">
            <a:avLst>
              <a:gd name="adj1" fmla="val -15465"/>
              <a:gd name="adj2" fmla="val -15166799"/>
              <a:gd name="adj3" fmla="val 1154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359025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2206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98061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983280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03016" y="563858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74753" y="57782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22390" y="34303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56755" y="36981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19270" y="378807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 (</a:t>
            </a:r>
            <a:r>
              <a:rPr lang="en-US" sz="2400" dirty="0" err="1" smtClean="0"/>
              <a:t>i</a:t>
            </a:r>
            <a:r>
              <a:rPr lang="en-US" sz="2400" dirty="0" smtClean="0"/>
              <a:t>, j, 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5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2: Each processor computes the product of their local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registers and stores it in their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register.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2636" y="38484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2403" y="38580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8793" y="58673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15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55986" y="58673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18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8098" y="33874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14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9668" y="33585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3808880" y="54052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28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4639157" y="539925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32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19270" y="378807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 (</a:t>
            </a:r>
            <a:r>
              <a:rPr lang="en-US" sz="2400" dirty="0" err="1" smtClean="0"/>
              <a:t>i</a:t>
            </a:r>
            <a:r>
              <a:rPr lang="en-US" sz="2400" dirty="0" smtClean="0"/>
              <a:t>, j, 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4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9" grpId="0"/>
      <p:bldP spid="40" grpId="0"/>
      <p:bldP spid="41" grpId="0"/>
      <p:bldP spid="42" grpId="0"/>
      <p:bldP spid="43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</TotalTime>
  <Words>1703</Words>
  <Application>Microsoft Office PowerPoint</Application>
  <PresentationFormat>Widescreen</PresentationFormat>
  <Paragraphs>792</Paragraphs>
  <Slides>57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Office Theme</vt:lpstr>
      <vt:lpstr>Matrix Multiplication &amp; Transposition on Hypercube</vt:lpstr>
      <vt:lpstr>Matrix Multiplication Applications</vt:lpstr>
      <vt:lpstr>Hypercube Interconnection Network</vt:lpstr>
      <vt:lpstr>Parallel Matrix Multiplication on Hypercube</vt:lpstr>
      <vt:lpstr>Parallel Matrix Multiplication on Hypercube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Parallel Matrix Multiplication on Hypercube (log n distribution example)</vt:lpstr>
      <vt:lpstr>Hypercube Matrix Transpose</vt:lpstr>
      <vt:lpstr>Hypercube Matrix Transpose</vt:lpstr>
      <vt:lpstr>Hypercube Matrix Transpose</vt:lpstr>
      <vt:lpstr>Hypercube Matrix Transpose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&amp; Transposition on Hypercube</dc:title>
  <dc:creator>Brett</dc:creator>
  <cp:lastModifiedBy>Brett</cp:lastModifiedBy>
  <cp:revision>147</cp:revision>
  <dcterms:created xsi:type="dcterms:W3CDTF">2015-02-09T19:30:28Z</dcterms:created>
  <dcterms:modified xsi:type="dcterms:W3CDTF">2015-02-25T13:53:27Z</dcterms:modified>
</cp:coreProperties>
</file>