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9913-E102-D65F-F1FE-8F73D8D53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B7E3E-C07F-3DC9-D57A-56F825FAB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43B3D-8C61-C497-2BEE-0EE9BDDD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55A-855C-4E49-A463-7D39278B58DD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F544C-7518-9335-DA02-322E0AD8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D7AF-E3C3-05D4-1DDF-0860874D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9902-7976-463F-819A-1ACAFDC2D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3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ECF8-6460-9DC5-A540-5CF1D126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19099-7C80-C9A3-E467-855DD144B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D65F4-201D-7C13-826D-807E2AEB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55A-855C-4E49-A463-7D39278B58DD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DC003-3517-7E51-E49D-7897A61C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2817C-12B8-0D0D-014D-2FF1138F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9902-7976-463F-819A-1ACAFDC2D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4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4A485-600E-90CA-FE63-73C2D52D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EB50-B72A-BEA1-B8D4-4A7F00129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5A1B0-9CEC-5E5B-3DDD-F5D5FD8A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55A-855C-4E49-A463-7D39278B58DD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4CCC2-1BBD-63C6-C5F7-218AD7D8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309E7-A45F-622F-CAB5-4384B401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9902-7976-463F-819A-1ACAFDC2D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B68E-22DF-97E9-281A-883922C6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4D00-356C-8C14-6B99-9DD6F753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E47EA-8B1E-D985-0CA5-384703DE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55A-855C-4E49-A463-7D39278B58DD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FF57-2425-B9F2-9235-91107F8E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AA26-4F0A-7DFC-9B9F-B5F314F7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9902-7976-463F-819A-1ACAFDC2D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F811-46F3-EEE7-6A53-7314742E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27617-47AE-BB1B-58A0-42AE3D68C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D8361-EF06-C7D8-9FD8-788CAD23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55A-855C-4E49-A463-7D39278B58DD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D6026-5066-9A18-51EA-8CA79A08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2CEE9-178D-4B99-B28E-9D6BE236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9902-7976-463F-819A-1ACAFDC2D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9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3529-D6E1-C6D0-1730-C2504E35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BC607-52EA-8547-D95E-049063F91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3595C-0A32-1D46-6791-20C9BA005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C63E0-67F5-D8AB-0744-5E118AD3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55A-855C-4E49-A463-7D39278B58DD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53996-0C17-D02D-C723-20E863B3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48BD1-0915-F2CF-D11C-34AEAC6E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9902-7976-463F-819A-1ACAFDC2D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589E-80E8-E0CE-3A43-126D0F5B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15D04-0FD5-1FF1-6232-AD8690E4D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E0094-C008-9919-2DC1-9064916FC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5426E-5010-DD6A-3F72-C9FC445F8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FD962-A137-ED94-C1DD-739E9181C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FEAFB-BC2F-A8D0-4F08-9ED3F420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55A-855C-4E49-A463-7D39278B58DD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02379-195D-A3A2-11D4-1AE2B68F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F18A3-6407-887C-403D-B370443A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9902-7976-463F-819A-1ACAFDC2D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31F0-471E-DD4D-9D8E-2CD77E9C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511DC-82ED-CE99-8D18-80D67498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55A-855C-4E49-A463-7D39278B58DD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4AC58-1502-4D4D-97E0-50108C2C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13024-0EEF-C141-161F-2372B309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9902-7976-463F-819A-1ACAFDC2D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C5853-FC1D-B29E-25DF-D140D93A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55A-855C-4E49-A463-7D39278B58DD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80BFB-7B72-54D3-45AA-0809853C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141C9-BFF7-F6F8-22BB-39F9C724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9902-7976-463F-819A-1ACAFDC2D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2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E686-1DB1-7AE6-4B94-7CB59C20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C032-B1E2-427F-FEA0-F99A400E0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F1AF5-1262-0FC9-CBD6-5157163EB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7C582-BD34-89C9-7A02-66D6F2D3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55A-855C-4E49-A463-7D39278B58DD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BC673-FBCD-75F8-7C49-792A7DC2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F42D6-48EA-AA95-8538-0FFCEAC7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9902-7976-463F-819A-1ACAFDC2D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1617-EF9D-B1ED-E2FB-6520C079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BCE15-DA26-9E28-3698-F1A6AF64B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261D7-5A29-D2C2-47FA-2A6B7562B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4C790-3371-BB37-749F-9EBEE12D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55A-855C-4E49-A463-7D39278B58DD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7A200-ABFB-9A45-2D6A-7D213F27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15AD4-2CA5-D1FC-217F-25CE7350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9902-7976-463F-819A-1ACAFDC2D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2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7BDCC-399A-556F-2451-C6EE4E7B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93EE7-3B1A-3157-BE82-5C6AC3A6C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9354F-D9C3-D786-C24C-3FD21186C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7955A-855C-4E49-A463-7D39278B58DD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DDA4C-7EB2-C6B1-5CB6-DEC38B218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47D8-3693-ACCF-3428-5A988AF58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F9902-7976-463F-819A-1ACAFDC2D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3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1EA49C-5A88-8652-00D7-5A16E3769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0659"/>
            <a:ext cx="9144000" cy="4917141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Strategic analysis</a:t>
            </a:r>
            <a:b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</a:br>
            <a:b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501502-73AE-5FFF-2D1C-A7AF24B28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338" y="1329508"/>
            <a:ext cx="5357324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1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9A0C81-1380-AD20-3C67-0F4D05694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227" y="271836"/>
            <a:ext cx="10811102" cy="6081245"/>
          </a:xfrm>
        </p:spPr>
      </p:pic>
    </p:spTree>
    <p:extLst>
      <p:ext uri="{BB962C8B-B14F-4D97-AF65-F5344CB8AC3E}">
        <p14:creationId xmlns:p14="http://schemas.microsoft.com/office/powerpoint/2010/main" val="394637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22D90-B90C-AC64-0B49-D3F52C32B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389" y="116540"/>
            <a:ext cx="10936940" cy="6338047"/>
          </a:xfrm>
        </p:spPr>
      </p:pic>
    </p:spTree>
    <p:extLst>
      <p:ext uri="{BB962C8B-B14F-4D97-AF65-F5344CB8AC3E}">
        <p14:creationId xmlns:p14="http://schemas.microsoft.com/office/powerpoint/2010/main" val="242183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3464A-29E5-990D-D782-E311C0A95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683" y="421576"/>
            <a:ext cx="10725856" cy="6033294"/>
          </a:xfrm>
        </p:spPr>
      </p:pic>
    </p:spTree>
    <p:extLst>
      <p:ext uri="{BB962C8B-B14F-4D97-AF65-F5344CB8AC3E}">
        <p14:creationId xmlns:p14="http://schemas.microsoft.com/office/powerpoint/2010/main" val="29710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1AE97-E511-11D6-C499-0D3649873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3493" y="197222"/>
            <a:ext cx="3142129" cy="597077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374151"/>
                </a:solidFill>
                <a:latin typeface="Söhne"/>
              </a:rPr>
              <a:t>Bottom 3 product</a:t>
            </a:r>
            <a:br>
              <a:rPr lang="en-US" sz="1400" dirty="0">
                <a:solidFill>
                  <a:srgbClr val="374151"/>
                </a:solidFill>
                <a:latin typeface="Söhne"/>
              </a:rPr>
            </a:br>
            <a:r>
              <a:rPr lang="en-US" sz="1400" dirty="0">
                <a:solidFill>
                  <a:srgbClr val="374151"/>
                </a:solidFill>
                <a:latin typeface="Söhne"/>
              </a:rPr>
              <a:t>Carretera</a:t>
            </a:r>
            <a:br>
              <a:rPr lang="en-US" sz="1400" dirty="0">
                <a:solidFill>
                  <a:srgbClr val="374151"/>
                </a:solidFill>
                <a:latin typeface="Söhne"/>
              </a:rPr>
            </a:br>
            <a:r>
              <a:rPr lang="en-US" sz="1400" dirty="0">
                <a:solidFill>
                  <a:srgbClr val="374151"/>
                </a:solidFill>
                <a:latin typeface="Söhne"/>
              </a:rPr>
              <a:t>Montana</a:t>
            </a:r>
            <a:br>
              <a:rPr lang="en-US" sz="1400" dirty="0">
                <a:solidFill>
                  <a:srgbClr val="374151"/>
                </a:solidFill>
                <a:latin typeface="Söhne"/>
              </a:rPr>
            </a:br>
            <a:r>
              <a:rPr lang="en-US" sz="1400" dirty="0">
                <a:solidFill>
                  <a:srgbClr val="374151"/>
                </a:solidFill>
                <a:latin typeface="Söhne"/>
              </a:rPr>
              <a:t>Amarilla</a:t>
            </a:r>
          </a:p>
          <a:p>
            <a:r>
              <a:rPr lang="en-US" sz="1400" dirty="0">
                <a:solidFill>
                  <a:srgbClr val="374151"/>
                </a:solidFill>
                <a:latin typeface="Söhne"/>
              </a:rPr>
              <a:t>Product wise Discount</a:t>
            </a:r>
            <a:br>
              <a:rPr lang="en-US" sz="1400" dirty="0">
                <a:solidFill>
                  <a:srgbClr val="374151"/>
                </a:solidFill>
                <a:latin typeface="Söhne"/>
              </a:rPr>
            </a:br>
            <a:r>
              <a:rPr lang="en-US" sz="1400" dirty="0">
                <a:solidFill>
                  <a:srgbClr val="374151"/>
                </a:solidFill>
                <a:latin typeface="Söhne"/>
              </a:rPr>
              <a:t>Paseo :- 2.60 M</a:t>
            </a:r>
            <a:br>
              <a:rPr lang="en-US" sz="1400" dirty="0">
                <a:solidFill>
                  <a:srgbClr val="374151"/>
                </a:solidFill>
                <a:latin typeface="Söhne"/>
              </a:rPr>
            </a:br>
            <a:r>
              <a:rPr lang="en-US" sz="1400" dirty="0">
                <a:solidFill>
                  <a:srgbClr val="374151"/>
                </a:solidFill>
                <a:latin typeface="Söhne"/>
              </a:rPr>
              <a:t>Velo :- 1.58 M</a:t>
            </a:r>
            <a:br>
              <a:rPr lang="en-US" sz="1400" dirty="0">
                <a:solidFill>
                  <a:srgbClr val="374151"/>
                </a:solidFill>
                <a:latin typeface="Söhne"/>
              </a:rPr>
            </a:br>
            <a:r>
              <a:rPr lang="en-US" sz="1400" dirty="0">
                <a:solidFill>
                  <a:srgbClr val="374151"/>
                </a:solidFill>
                <a:latin typeface="Söhne"/>
              </a:rPr>
              <a:t>VTT :- 1.46 M</a:t>
            </a:r>
            <a:br>
              <a:rPr lang="en-US" sz="1400" dirty="0">
                <a:solidFill>
                  <a:srgbClr val="374151"/>
                </a:solidFill>
                <a:latin typeface="Söhne"/>
              </a:rPr>
            </a:br>
            <a:r>
              <a:rPr lang="en-US" sz="1400" dirty="0">
                <a:solidFill>
                  <a:srgbClr val="374151"/>
                </a:solidFill>
                <a:latin typeface="Söhne"/>
              </a:rPr>
              <a:t>Amarilla :- 1.29 M</a:t>
            </a:r>
            <a:br>
              <a:rPr lang="en-US" sz="1400" dirty="0">
                <a:solidFill>
                  <a:srgbClr val="374151"/>
                </a:solidFill>
                <a:latin typeface="Söhne"/>
              </a:rPr>
            </a:br>
            <a:r>
              <a:rPr lang="en-US" sz="1400" dirty="0">
                <a:solidFill>
                  <a:srgbClr val="374151"/>
                </a:solidFill>
                <a:latin typeface="Söhne"/>
              </a:rPr>
              <a:t>Montana :- 1.16 M</a:t>
            </a:r>
            <a:br>
              <a:rPr lang="en-US" sz="1400" dirty="0">
                <a:solidFill>
                  <a:srgbClr val="374151"/>
                </a:solidFill>
                <a:latin typeface="Söhne"/>
              </a:rPr>
            </a:br>
            <a:r>
              <a:rPr lang="en-US" sz="1400" dirty="0">
                <a:solidFill>
                  <a:srgbClr val="374151"/>
                </a:solidFill>
                <a:latin typeface="Söhne"/>
              </a:rPr>
              <a:t>Carretera :- 1.12 M</a:t>
            </a:r>
          </a:p>
          <a:p>
            <a:r>
              <a:rPr lang="en-US" sz="1400" dirty="0">
                <a:solidFill>
                  <a:srgbClr val="374151"/>
                </a:solidFill>
                <a:latin typeface="Söhne"/>
              </a:rPr>
              <a:t>No. of Unit Sold each year</a:t>
            </a:r>
            <a:br>
              <a:rPr lang="en-US" sz="1400" dirty="0">
                <a:solidFill>
                  <a:srgbClr val="374151"/>
                </a:solidFill>
                <a:latin typeface="Söhne"/>
              </a:rPr>
            </a:br>
            <a:r>
              <a:rPr lang="en-US" sz="1400" dirty="0">
                <a:solidFill>
                  <a:srgbClr val="374151"/>
                </a:solidFill>
                <a:latin typeface="Söhne"/>
              </a:rPr>
              <a:t>2013 :- 264.67 K</a:t>
            </a:r>
            <a:br>
              <a:rPr lang="en-US" sz="1400" dirty="0">
                <a:solidFill>
                  <a:srgbClr val="374151"/>
                </a:solidFill>
                <a:latin typeface="Söhne"/>
              </a:rPr>
            </a:br>
            <a:r>
              <a:rPr lang="en-US" sz="1400" dirty="0">
                <a:solidFill>
                  <a:srgbClr val="374151"/>
                </a:solidFill>
                <a:latin typeface="Söhne"/>
              </a:rPr>
              <a:t>2014 :- 1.13 M</a:t>
            </a:r>
          </a:p>
          <a:p>
            <a:pPr marL="0" indent="0">
              <a:buNone/>
            </a:pPr>
            <a:br>
              <a:rPr lang="en-US" sz="1400" dirty="0">
                <a:solidFill>
                  <a:srgbClr val="374151"/>
                </a:solidFill>
                <a:latin typeface="Söhne"/>
              </a:rPr>
            </a:br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3B25E-2751-1A10-B6BB-5C3A96EE25ED}"/>
              </a:ext>
            </a:extLst>
          </p:cNvPr>
          <p:cNvSpPr txBox="1">
            <a:spLocks/>
          </p:cNvSpPr>
          <p:nvPr/>
        </p:nvSpPr>
        <p:spPr>
          <a:xfrm>
            <a:off x="3751729" y="197223"/>
            <a:ext cx="3142129" cy="597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74151"/>
                </a:solidFill>
                <a:latin typeface="Söhne"/>
              </a:rPr>
              <a:t>Show Yearly Profit</a:t>
            </a:r>
            <a:br>
              <a:rPr lang="en-US" sz="1400" dirty="0">
                <a:solidFill>
                  <a:srgbClr val="374151"/>
                </a:solidFill>
                <a:latin typeface="Söhne"/>
              </a:rPr>
            </a:br>
            <a:br>
              <a:rPr lang="en-US" sz="1400" dirty="0">
                <a:solidFill>
                  <a:srgbClr val="374151"/>
                </a:solidFill>
                <a:latin typeface="Söhne"/>
              </a:rPr>
            </a:br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br>
              <a:rPr lang="en-US" sz="1400" dirty="0">
                <a:solidFill>
                  <a:srgbClr val="374151"/>
                </a:solidFill>
                <a:latin typeface="Söhne"/>
              </a:rPr>
            </a:br>
            <a:br>
              <a:rPr lang="en-US" sz="1400" dirty="0">
                <a:solidFill>
                  <a:srgbClr val="374151"/>
                </a:solidFill>
                <a:latin typeface="Söhne"/>
              </a:rPr>
            </a:br>
            <a:endParaRPr lang="en-US" sz="14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7C16B9-3F42-DF34-8D80-B22DBBC3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64" y="456942"/>
            <a:ext cx="2651990" cy="2972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813140-C86C-762B-3B68-F567D67E7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364" y="3679754"/>
            <a:ext cx="2644369" cy="150127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F94017-F13F-EE53-FA62-D3E1C2A732E8}"/>
              </a:ext>
            </a:extLst>
          </p:cNvPr>
          <p:cNvSpPr txBox="1">
            <a:spLocks/>
          </p:cNvSpPr>
          <p:nvPr/>
        </p:nvSpPr>
        <p:spPr>
          <a:xfrm>
            <a:off x="990600" y="358588"/>
            <a:ext cx="3142129" cy="597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rgbClr val="374151"/>
                </a:solidFill>
                <a:latin typeface="Söhne"/>
              </a:rPr>
              <a:t>What are the product-wise sales?</a:t>
            </a:r>
            <a:br>
              <a:rPr lang="en-US" sz="1400">
                <a:solidFill>
                  <a:srgbClr val="374151"/>
                </a:solidFill>
                <a:latin typeface="Söhne"/>
              </a:rPr>
            </a:br>
            <a:r>
              <a:rPr lang="en-US" sz="1400">
                <a:solidFill>
                  <a:srgbClr val="374151"/>
                </a:solidFill>
                <a:latin typeface="Söhne"/>
              </a:rPr>
              <a:t>Paseo:- 33.01 M</a:t>
            </a:r>
            <a:br>
              <a:rPr lang="en-US" sz="1400">
                <a:solidFill>
                  <a:srgbClr val="374151"/>
                </a:solidFill>
                <a:latin typeface="Söhne"/>
              </a:rPr>
            </a:br>
            <a:r>
              <a:rPr lang="en-US" sz="1400">
                <a:solidFill>
                  <a:srgbClr val="374151"/>
                </a:solidFill>
                <a:latin typeface="Söhne"/>
              </a:rPr>
              <a:t>VTT :- 20.51 M</a:t>
            </a:r>
            <a:br>
              <a:rPr lang="en-US" sz="1400">
                <a:solidFill>
                  <a:srgbClr val="374151"/>
                </a:solidFill>
                <a:latin typeface="Söhne"/>
              </a:rPr>
            </a:br>
            <a:r>
              <a:rPr lang="en-US" sz="1400">
                <a:solidFill>
                  <a:srgbClr val="374151"/>
                </a:solidFill>
                <a:latin typeface="Söhne"/>
              </a:rPr>
              <a:t>Velo:- 18.25 M</a:t>
            </a:r>
            <a:br>
              <a:rPr lang="en-US" sz="1400">
                <a:solidFill>
                  <a:srgbClr val="374151"/>
                </a:solidFill>
                <a:latin typeface="Söhne"/>
              </a:rPr>
            </a:br>
            <a:r>
              <a:rPr lang="en-US" sz="1400">
                <a:solidFill>
                  <a:srgbClr val="374151"/>
                </a:solidFill>
                <a:latin typeface="Söhne"/>
              </a:rPr>
              <a:t>Amarilla:- 17.75 M</a:t>
            </a:r>
            <a:br>
              <a:rPr lang="en-US" sz="1400">
                <a:solidFill>
                  <a:srgbClr val="374151"/>
                </a:solidFill>
                <a:latin typeface="Söhne"/>
              </a:rPr>
            </a:br>
            <a:r>
              <a:rPr lang="en-US" sz="1400">
                <a:solidFill>
                  <a:srgbClr val="374151"/>
                </a:solidFill>
                <a:latin typeface="Söhne"/>
              </a:rPr>
              <a:t>Montana:- 15.39 M</a:t>
            </a:r>
            <a:br>
              <a:rPr lang="en-US" sz="1400">
                <a:solidFill>
                  <a:srgbClr val="374151"/>
                </a:solidFill>
                <a:latin typeface="Söhne"/>
              </a:rPr>
            </a:br>
            <a:r>
              <a:rPr lang="en-US" sz="1400">
                <a:solidFill>
                  <a:srgbClr val="374151"/>
                </a:solidFill>
                <a:latin typeface="Söhne"/>
              </a:rPr>
              <a:t>Carretera:- 113.28 M</a:t>
            </a:r>
          </a:p>
          <a:p>
            <a:r>
              <a:rPr lang="en-US" sz="1400">
                <a:solidFill>
                  <a:srgbClr val="374151"/>
                </a:solidFill>
                <a:latin typeface="Söhne"/>
              </a:rPr>
              <a:t>Segment wise Profit</a:t>
            </a:r>
            <a:br>
              <a:rPr lang="en-US" sz="1400">
                <a:solidFill>
                  <a:srgbClr val="374151"/>
                </a:solidFill>
                <a:latin typeface="Söhne"/>
              </a:rPr>
            </a:br>
            <a:r>
              <a:rPr lang="en-US" sz="1400">
                <a:solidFill>
                  <a:srgbClr val="374151"/>
                </a:solidFill>
                <a:latin typeface="Söhne"/>
              </a:rPr>
              <a:t>Government :- 11.39 M</a:t>
            </a:r>
            <a:br>
              <a:rPr lang="en-US" sz="1400">
                <a:solidFill>
                  <a:srgbClr val="374151"/>
                </a:solidFill>
                <a:latin typeface="Söhne"/>
              </a:rPr>
            </a:br>
            <a:r>
              <a:rPr lang="en-US" sz="1400">
                <a:solidFill>
                  <a:srgbClr val="374151"/>
                </a:solidFill>
                <a:latin typeface="Söhne"/>
              </a:rPr>
              <a:t>Small business :- 4.14 M</a:t>
            </a:r>
            <a:br>
              <a:rPr lang="en-US" sz="1400">
                <a:solidFill>
                  <a:srgbClr val="374151"/>
                </a:solidFill>
                <a:latin typeface="Söhne"/>
              </a:rPr>
            </a:br>
            <a:r>
              <a:rPr lang="en-US" sz="1400">
                <a:solidFill>
                  <a:srgbClr val="374151"/>
                </a:solidFill>
                <a:latin typeface="Söhne"/>
              </a:rPr>
              <a:t>Channel Partner :- 1.32 M</a:t>
            </a:r>
            <a:br>
              <a:rPr lang="en-US" sz="1400">
                <a:solidFill>
                  <a:srgbClr val="374151"/>
                </a:solidFill>
                <a:latin typeface="Söhne"/>
              </a:rPr>
            </a:br>
            <a:r>
              <a:rPr lang="en-US" sz="1400">
                <a:solidFill>
                  <a:srgbClr val="374151"/>
                </a:solidFill>
                <a:latin typeface="Söhne"/>
              </a:rPr>
              <a:t>Midmarket :- 660.10 K</a:t>
            </a:r>
            <a:br>
              <a:rPr lang="en-US" sz="1400">
                <a:solidFill>
                  <a:srgbClr val="374151"/>
                </a:solidFill>
                <a:latin typeface="Söhne"/>
              </a:rPr>
            </a:br>
            <a:r>
              <a:rPr lang="en-US" sz="1400">
                <a:solidFill>
                  <a:srgbClr val="374151"/>
                </a:solidFill>
                <a:latin typeface="Söhne"/>
              </a:rPr>
              <a:t>Enterprise :- -614.55 K</a:t>
            </a:r>
          </a:p>
          <a:p>
            <a:r>
              <a:rPr lang="en-US" sz="1400">
                <a:solidFill>
                  <a:srgbClr val="374151"/>
                </a:solidFill>
                <a:latin typeface="Söhne"/>
              </a:rPr>
              <a:t>Yearly Sales</a:t>
            </a:r>
            <a:br>
              <a:rPr lang="en-US" sz="1400">
                <a:solidFill>
                  <a:srgbClr val="374151"/>
                </a:solidFill>
                <a:latin typeface="Söhne"/>
              </a:rPr>
            </a:br>
            <a:r>
              <a:rPr lang="en-US" sz="1400">
                <a:solidFill>
                  <a:srgbClr val="374151"/>
                </a:solidFill>
                <a:latin typeface="Söhne"/>
              </a:rPr>
              <a:t>2013 :- 26.42 M</a:t>
            </a:r>
            <a:br>
              <a:rPr lang="en-US" sz="1400">
                <a:solidFill>
                  <a:srgbClr val="374151"/>
                </a:solidFill>
                <a:latin typeface="Söhne"/>
              </a:rPr>
            </a:br>
            <a:r>
              <a:rPr lang="en-US" sz="1400">
                <a:solidFill>
                  <a:srgbClr val="374151"/>
                </a:solidFill>
                <a:latin typeface="Söhne"/>
              </a:rPr>
              <a:t>2014 :- 92.31 M</a:t>
            </a:r>
          </a:p>
          <a:p>
            <a:r>
              <a:rPr lang="en-US" sz="1400">
                <a:solidFill>
                  <a:srgbClr val="374151"/>
                </a:solidFill>
                <a:latin typeface="Söhne"/>
              </a:rPr>
              <a:t>Show sales by Country</a:t>
            </a:r>
            <a:br>
              <a:rPr lang="en-US" sz="1400">
                <a:solidFill>
                  <a:srgbClr val="374151"/>
                </a:solidFill>
                <a:latin typeface="Söhne"/>
              </a:rPr>
            </a:br>
            <a:r>
              <a:rPr lang="en-US" sz="1400">
                <a:solidFill>
                  <a:srgbClr val="374151"/>
                </a:solidFill>
                <a:latin typeface="Söhne"/>
              </a:rPr>
              <a:t>USA :- 25.03 M</a:t>
            </a:r>
            <a:br>
              <a:rPr lang="en-US" sz="1400">
                <a:solidFill>
                  <a:srgbClr val="374151"/>
                </a:solidFill>
                <a:latin typeface="Söhne"/>
              </a:rPr>
            </a:br>
            <a:r>
              <a:rPr lang="en-US" sz="1400">
                <a:solidFill>
                  <a:srgbClr val="374151"/>
                </a:solidFill>
                <a:latin typeface="Söhne"/>
              </a:rPr>
              <a:t>Canada :- 24.89 M</a:t>
            </a:r>
            <a:br>
              <a:rPr lang="en-US" sz="1400">
                <a:solidFill>
                  <a:srgbClr val="374151"/>
                </a:solidFill>
                <a:latin typeface="Söhne"/>
              </a:rPr>
            </a:br>
            <a:r>
              <a:rPr lang="en-US" sz="1400">
                <a:solidFill>
                  <a:srgbClr val="374151"/>
                </a:solidFill>
                <a:latin typeface="Söhne"/>
              </a:rPr>
              <a:t>France :- 24.35 M</a:t>
            </a:r>
            <a:br>
              <a:rPr lang="en-US" sz="1400">
                <a:solidFill>
                  <a:srgbClr val="374151"/>
                </a:solidFill>
                <a:latin typeface="Söhne"/>
              </a:rPr>
            </a:br>
            <a:r>
              <a:rPr lang="en-US" sz="1400">
                <a:solidFill>
                  <a:srgbClr val="374151"/>
                </a:solidFill>
                <a:latin typeface="Söhne"/>
              </a:rPr>
              <a:t>Germany :- 23.51 M</a:t>
            </a:r>
            <a:br>
              <a:rPr lang="en-US" sz="1400">
                <a:solidFill>
                  <a:srgbClr val="374151"/>
                </a:solidFill>
                <a:latin typeface="Söhne"/>
              </a:rPr>
            </a:br>
            <a:r>
              <a:rPr lang="en-US" sz="1400">
                <a:solidFill>
                  <a:srgbClr val="374151"/>
                </a:solidFill>
                <a:latin typeface="Söhne"/>
              </a:rPr>
              <a:t>Mexico :- 20.95 M</a:t>
            </a:r>
            <a:br>
              <a:rPr lang="en-US" sz="1400">
                <a:solidFill>
                  <a:srgbClr val="374151"/>
                </a:solidFill>
                <a:latin typeface="Söhne"/>
              </a:rPr>
            </a:br>
            <a:endParaRPr lang="en-US" sz="14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0079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8A7698-D19D-0A0D-45CB-40EFB1983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925904"/>
            <a:ext cx="6005080" cy="11126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854A91-9CB7-15B6-E702-48F5712F1D30}"/>
              </a:ext>
            </a:extLst>
          </p:cNvPr>
          <p:cNvSpPr txBox="1"/>
          <p:nvPr/>
        </p:nvSpPr>
        <p:spPr>
          <a:xfrm>
            <a:off x="1524000" y="502024"/>
            <a:ext cx="2150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Segment wise Product Sale</a:t>
            </a:r>
          </a:p>
        </p:txBody>
      </p:sp>
    </p:spTree>
    <p:extLst>
      <p:ext uri="{BB962C8B-B14F-4D97-AF65-F5344CB8AC3E}">
        <p14:creationId xmlns:p14="http://schemas.microsoft.com/office/powerpoint/2010/main" val="175851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F605D-8809-54B8-A754-FD5408F0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06955-733D-8CF7-316A-C92B0DE8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988"/>
            <a:ext cx="12192000" cy="6347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F5DA68-4EDA-2D23-EFAE-96E3F9263D09}"/>
              </a:ext>
            </a:extLst>
          </p:cNvPr>
          <p:cNvSpPr txBox="1"/>
          <p:nvPr/>
        </p:nvSpPr>
        <p:spPr>
          <a:xfrm>
            <a:off x="179293" y="141656"/>
            <a:ext cx="340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egment-wise product-wise profit.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9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jaiswal</dc:creator>
  <cp:lastModifiedBy>himanshu jaiswal</cp:lastModifiedBy>
  <cp:revision>1</cp:revision>
  <dcterms:created xsi:type="dcterms:W3CDTF">2023-07-17T07:06:31Z</dcterms:created>
  <dcterms:modified xsi:type="dcterms:W3CDTF">2023-07-17T07:07:27Z</dcterms:modified>
</cp:coreProperties>
</file>