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1ACE0-F769-44D2-BBAD-DF4688A3BF18}" type="datetimeFigureOut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ADC54-FD41-4C4D-9919-13D39DA13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444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ADC54-FD41-4C4D-9919-13D39DA13A5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909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36A-339F-4E6D-AFB9-B15C0876CC73}" type="datetime1">
              <a:rPr lang="en-US" altLang="zh-TW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66D0-59F6-4468-8C25-0B643B4CBAC1}" type="datetime1">
              <a:rPr lang="en-US" altLang="zh-TW" smtClean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C8F9-6FDB-4946-BA2C-8B007E3E9D40}" type="datetime1">
              <a:rPr lang="en-US" altLang="zh-TW" smtClean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D0E0-4B09-4881-936B-B459271459A2}" type="datetime1">
              <a:rPr lang="en-US" altLang="zh-TW" smtClean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861-93F9-41FD-91A0-12BBAA899D58}" type="datetime1">
              <a:rPr lang="en-US" altLang="zh-TW" smtClean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C60B-9763-4033-B795-161F150F146E}" type="datetime1">
              <a:rPr lang="en-US" altLang="zh-TW" smtClean="0"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AB4C-A950-467E-8671-C22FB1809D69}" type="datetime1">
              <a:rPr lang="en-US" altLang="zh-TW" smtClean="0"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5391-51C8-4863-A799-7BAAE784AF78}" type="datetime1">
              <a:rPr lang="en-US" altLang="zh-TW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D140-E67E-4FF7-81E4-FE9D35F52A88}" type="datetime1">
              <a:rPr lang="en-US" altLang="zh-TW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080C-518D-4513-B668-049FAE830165}" type="datetime1">
              <a:rPr lang="en-US" altLang="zh-TW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F38B-3DF7-48B0-B065-1DCEAA392F04}" type="datetime1">
              <a:rPr lang="en-US" altLang="zh-TW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6E5A-BB29-46C2-B1D5-680F55160272}" type="datetime1">
              <a:rPr lang="en-US" altLang="zh-TW" smtClean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1E4B-D834-49C5-BDE9-833FC596A096}" type="datetime1">
              <a:rPr lang="en-US" altLang="zh-TW" smtClean="0"/>
              <a:t>11/16/2016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60FF-CC05-49B0-A907-0FCF45CB8F09}" type="datetime1">
              <a:rPr lang="en-US" altLang="zh-TW" smtClean="0"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376B-8FF8-464E-BD1F-0604D826A087}" type="datetime1">
              <a:rPr lang="en-US" altLang="zh-TW" smtClean="0"/>
              <a:t>11/16/2016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25E9-8162-43D0-8BE8-452E9EDB743B}" type="datetime1">
              <a:rPr lang="en-US" altLang="zh-TW" smtClean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7F67-5EAB-4A47-855B-E96FC1134DDB}" type="datetime1">
              <a:rPr lang="en-US" altLang="zh-TW" smtClean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0882E6E-6A74-438F-A217-F15A2478BE0E}" type="datetime1">
              <a:rPr lang="en-US" altLang="zh-TW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/index.php?title=%E5%8D%AB%E6%98%9F%E6%98%9F%E5%8E%86&amp;action=edit&amp;redlink=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rvcamp.biz/41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GPS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Editor: </a:t>
            </a:r>
            <a:r>
              <a:rPr lang="zh-TW" altLang="en-US" dirty="0" smtClean="0"/>
              <a:t>丁奕豪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382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AGPS(Assisted Global Positioning System)</a:t>
            </a:r>
          </a:p>
          <a:p>
            <a:r>
              <a:rPr lang="zh-TW" altLang="en-US" dirty="0"/>
              <a:t>一般</a:t>
            </a:r>
            <a:r>
              <a:rPr lang="en-US" altLang="zh-TW" dirty="0"/>
              <a:t>GPS</a:t>
            </a:r>
            <a:r>
              <a:rPr lang="zh-TW" altLang="en-US" dirty="0"/>
              <a:t>使用太空中的</a:t>
            </a:r>
            <a:r>
              <a:rPr lang="en-US" altLang="zh-TW" dirty="0"/>
              <a:t>24</a:t>
            </a:r>
            <a:r>
              <a:rPr lang="zh-TW" altLang="en-US" dirty="0"/>
              <a:t>顆人造衛星來進行三角定位，以獲得經緯度坐</a:t>
            </a:r>
            <a:r>
              <a:rPr lang="zh-TW" altLang="en-US" dirty="0" smtClean="0"/>
              <a:t>標</a:t>
            </a:r>
            <a:endParaRPr lang="en-US" altLang="zh-TW" dirty="0" smtClean="0"/>
          </a:p>
          <a:p>
            <a:r>
              <a:rPr lang="zh-TW" altLang="en-US" dirty="0"/>
              <a:t>常需要一個可視天空的開放環境和</a:t>
            </a:r>
            <a:r>
              <a:rPr lang="zh-TW" altLang="en-US" dirty="0">
                <a:solidFill>
                  <a:srgbClr val="FF0000"/>
                </a:solidFill>
              </a:rPr>
              <a:t>至少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zh-TW" altLang="en-US" dirty="0">
                <a:solidFill>
                  <a:srgbClr val="FF0000"/>
                </a:solidFill>
              </a:rPr>
              <a:t>顆</a:t>
            </a:r>
            <a:r>
              <a:rPr lang="en-US" altLang="zh-TW" dirty="0"/>
              <a:t>GPS</a:t>
            </a:r>
            <a:r>
              <a:rPr lang="zh-TW" altLang="en-US" dirty="0"/>
              <a:t>衛星信號才能進行</a:t>
            </a:r>
            <a:r>
              <a:rPr lang="en-US" altLang="zh-TW" dirty="0">
                <a:solidFill>
                  <a:srgbClr val="FF0000"/>
                </a:solidFill>
              </a:rPr>
              <a:t>3D</a:t>
            </a:r>
            <a:r>
              <a:rPr lang="zh-TW" altLang="en-US" dirty="0" smtClean="0">
                <a:solidFill>
                  <a:srgbClr val="FF0000"/>
                </a:solidFill>
              </a:rPr>
              <a:t>定位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>
                <a:effectLst/>
              </a:rPr>
              <a:t>通常情況下，一個標準的</a:t>
            </a:r>
            <a:r>
              <a:rPr lang="en-US" altLang="zh-TW" dirty="0">
                <a:effectLst/>
              </a:rPr>
              <a:t>GPS</a:t>
            </a:r>
            <a:r>
              <a:rPr lang="zh-TW" altLang="en-US" dirty="0">
                <a:effectLst/>
              </a:rPr>
              <a:t>接收器需要</a:t>
            </a:r>
            <a:r>
              <a:rPr lang="zh-TW" altLang="en-US" dirty="0">
                <a:solidFill>
                  <a:srgbClr val="FF0000"/>
                </a:solidFill>
                <a:effectLst/>
              </a:rPr>
              <a:t>至少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3</a:t>
            </a:r>
            <a:r>
              <a:rPr lang="zh-TW" altLang="en-US" dirty="0">
                <a:solidFill>
                  <a:srgbClr val="FF0000"/>
                </a:solidFill>
                <a:effectLst/>
              </a:rPr>
              <a:t>顆</a:t>
            </a:r>
            <a:r>
              <a:rPr lang="en-US" altLang="zh-TW" dirty="0">
                <a:effectLst/>
              </a:rPr>
              <a:t>GPS</a:t>
            </a:r>
            <a:r>
              <a:rPr lang="zh-TW" altLang="en-US" dirty="0">
                <a:effectLst/>
              </a:rPr>
              <a:t>衛星才能進行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2D</a:t>
            </a:r>
            <a:r>
              <a:rPr lang="zh-TW" altLang="en-US" dirty="0">
                <a:solidFill>
                  <a:srgbClr val="FF0000"/>
                </a:solidFill>
                <a:effectLst/>
              </a:rPr>
              <a:t>定位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>
                <a:effectLst/>
              </a:rPr>
              <a:t>AGPS</a:t>
            </a:r>
            <a:r>
              <a:rPr lang="zh-TW" altLang="en-US" dirty="0">
                <a:effectLst/>
              </a:rPr>
              <a:t>則利用手機基站的信號，輔以連接遠程伺服器的方式下載</a:t>
            </a:r>
            <a:r>
              <a:rPr lang="zh-TW" altLang="en-US" dirty="0">
                <a:effectLst/>
                <a:hlinkClick r:id="rId2" tooltip="衛星星曆（頁面不存在）"/>
              </a:rPr>
              <a:t>衛星星曆</a:t>
            </a:r>
            <a:r>
              <a:rPr lang="zh-TW" altLang="en-US" dirty="0">
                <a:effectLst/>
              </a:rPr>
              <a:t> </a:t>
            </a:r>
            <a:r>
              <a:rPr lang="en-US" altLang="zh-TW" dirty="0" smtClean="0">
                <a:effectLst/>
              </a:rPr>
              <a:t>(Almanac </a:t>
            </a:r>
            <a:r>
              <a:rPr lang="en-US" altLang="zh-TW" dirty="0">
                <a:effectLst/>
              </a:rPr>
              <a:t>Data)</a:t>
            </a:r>
            <a:r>
              <a:rPr lang="zh-TW" altLang="en-US" dirty="0">
                <a:effectLst/>
              </a:rPr>
              <a:t>，可再配合傳統的</a:t>
            </a:r>
            <a:r>
              <a:rPr lang="en-US" altLang="zh-TW" dirty="0">
                <a:effectLst/>
              </a:rPr>
              <a:t>GPS</a:t>
            </a:r>
            <a:r>
              <a:rPr lang="zh-TW" altLang="en-US" dirty="0">
                <a:effectLst/>
              </a:rPr>
              <a:t>衛星接受器，讓定位的速度更快。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43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GPS</a:t>
            </a:r>
            <a:r>
              <a:rPr lang="zh-TW" altLang="en-US" dirty="0" smtClean="0"/>
              <a:t>兩種座標系統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大地座標</a:t>
            </a:r>
            <a:r>
              <a:rPr lang="zh-TW" altLang="en-US" dirty="0" smtClean="0">
                <a:effectLst/>
              </a:rPr>
              <a:t>系統</a:t>
            </a:r>
            <a:r>
              <a:rPr lang="en-US" altLang="zh-TW" dirty="0">
                <a:effectLst/>
              </a:rPr>
              <a:t>(Datum)</a:t>
            </a:r>
            <a:endParaRPr lang="en-US" altLang="zh-TW" dirty="0" smtClean="0">
              <a:effectLst/>
            </a:endParaRPr>
          </a:p>
          <a:p>
            <a:pPr lvl="1"/>
            <a:r>
              <a:rPr lang="zh-TW" altLang="en-US" dirty="0">
                <a:effectLst/>
              </a:rPr>
              <a:t>依據地球橢圓體的大小，劃分及對應出來的平面</a:t>
            </a:r>
            <a:r>
              <a:rPr lang="zh-TW" altLang="en-US" dirty="0" smtClean="0">
                <a:effectLst/>
              </a:rPr>
              <a:t>地圖</a:t>
            </a:r>
            <a:endParaRPr lang="en-US" altLang="zh-TW" dirty="0" smtClean="0">
              <a:effectLst/>
            </a:endParaRPr>
          </a:p>
          <a:p>
            <a:pPr lvl="1"/>
            <a:r>
              <a:rPr lang="zh-TW" altLang="en-US" dirty="0">
                <a:effectLst/>
              </a:rPr>
              <a:t>以 </a:t>
            </a:r>
            <a:r>
              <a:rPr lang="en-US" altLang="zh-TW" dirty="0">
                <a:effectLst/>
              </a:rPr>
              <a:t>WGS84 </a:t>
            </a:r>
            <a:r>
              <a:rPr lang="zh-TW" altLang="en-US" dirty="0">
                <a:effectLst/>
              </a:rPr>
              <a:t>為共通</a:t>
            </a:r>
            <a:r>
              <a:rPr lang="zh-TW" altLang="en-US" dirty="0" smtClean="0">
                <a:effectLst/>
              </a:rPr>
              <a:t>標準</a:t>
            </a:r>
            <a:r>
              <a:rPr lang="en-US" altLang="zh-TW" dirty="0" smtClean="0">
                <a:effectLst/>
              </a:rPr>
              <a:t>(</a:t>
            </a:r>
            <a:r>
              <a:rPr lang="zh-TW" altLang="en-US" dirty="0" smtClean="0">
                <a:effectLst/>
              </a:rPr>
              <a:t>台灣</a:t>
            </a:r>
            <a:r>
              <a:rPr lang="en-US" altLang="zh-TW" dirty="0" smtClean="0">
                <a:effectLst/>
              </a:rPr>
              <a:t>: TWD67 </a:t>
            </a:r>
            <a:r>
              <a:rPr lang="zh-TW" altLang="en-US" dirty="0">
                <a:effectLst/>
              </a:rPr>
              <a:t>及 </a:t>
            </a:r>
            <a:r>
              <a:rPr lang="en-US" altLang="zh-TW" dirty="0" smtClean="0">
                <a:effectLst/>
              </a:rPr>
              <a:t>TWD97(1997</a:t>
            </a:r>
            <a:r>
              <a:rPr lang="zh-TW" altLang="en-US" dirty="0" smtClean="0">
                <a:effectLst/>
              </a:rPr>
              <a:t>年</a:t>
            </a:r>
            <a:r>
              <a:rPr lang="en-US" altLang="zh-TW" dirty="0" smtClean="0">
                <a:effectLst/>
              </a:rPr>
              <a:t>))</a:t>
            </a:r>
          </a:p>
          <a:p>
            <a:r>
              <a:rPr lang="zh-TW" altLang="en-US" dirty="0">
                <a:effectLst/>
              </a:rPr>
              <a:t>方格座標</a:t>
            </a:r>
            <a:r>
              <a:rPr lang="zh-TW" altLang="en-US" dirty="0" smtClean="0">
                <a:effectLst/>
              </a:rPr>
              <a:t>資訊</a:t>
            </a:r>
            <a:r>
              <a:rPr lang="en-US" altLang="zh-TW" dirty="0" smtClean="0">
                <a:effectLst/>
              </a:rPr>
              <a:t>(Grid)</a:t>
            </a:r>
          </a:p>
          <a:p>
            <a:pPr lvl="1"/>
            <a:r>
              <a:rPr lang="zh-TW" altLang="en-US" dirty="0"/>
              <a:t>在平面地圖上劃分了許多小格子，每個格子 </a:t>
            </a:r>
            <a:r>
              <a:rPr lang="en-US" altLang="zh-TW" dirty="0"/>
              <a:t>(</a:t>
            </a:r>
            <a:r>
              <a:rPr lang="zh-TW" altLang="en-US" dirty="0"/>
              <a:t>地點</a:t>
            </a:r>
            <a:r>
              <a:rPr lang="en-US" altLang="zh-TW" dirty="0"/>
              <a:t>) </a:t>
            </a:r>
            <a:r>
              <a:rPr lang="zh-TW" altLang="en-US" dirty="0"/>
              <a:t>都有自己的數值標示，那組數字就是「方格座標」，也簡稱座標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lvl="1"/>
            <a:r>
              <a:rPr lang="zh-TW" altLang="en-US" dirty="0">
                <a:effectLst/>
              </a:rPr>
              <a:t>有「二度分帶」及「經緯度」兩種數值格式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5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)GPS </a:t>
            </a:r>
            <a:r>
              <a:rPr lang="zh-TW" altLang="en-US" b="1" dirty="0" smtClean="0"/>
              <a:t>方格座標</a:t>
            </a:r>
            <a:r>
              <a:rPr lang="zh-TW" altLang="en-US" dirty="0" smtClean="0"/>
              <a:t>舉個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</a:rPr>
              <a:t>Example: N24.34073 </a:t>
            </a:r>
            <a:endParaRPr lang="en-US" altLang="zh-TW" dirty="0" smtClean="0"/>
          </a:p>
          <a:p>
            <a:pPr lvl="1"/>
            <a:r>
              <a:rPr lang="en-US" altLang="zh-TW" dirty="0" smtClean="0">
                <a:effectLst/>
              </a:rPr>
              <a:t>N </a:t>
            </a:r>
            <a:r>
              <a:rPr lang="zh-TW" altLang="en-US" dirty="0">
                <a:effectLst/>
              </a:rPr>
              <a:t>代表</a:t>
            </a:r>
            <a:r>
              <a:rPr lang="zh-TW" altLang="en-US" dirty="0" smtClean="0">
                <a:effectLst/>
              </a:rPr>
              <a:t>北緯</a:t>
            </a:r>
            <a:endParaRPr lang="en-US" altLang="zh-TW" dirty="0" smtClean="0"/>
          </a:p>
          <a:p>
            <a:pPr lvl="1"/>
            <a:r>
              <a:rPr lang="zh-TW" altLang="en-US" dirty="0" smtClean="0">
                <a:effectLst/>
              </a:rPr>
              <a:t>小數點</a:t>
            </a:r>
            <a:r>
              <a:rPr lang="zh-TW" altLang="en-US" dirty="0">
                <a:effectLst/>
              </a:rPr>
              <a:t>以上的 </a:t>
            </a:r>
            <a:r>
              <a:rPr lang="en-US" altLang="zh-TW" dirty="0">
                <a:effectLst/>
              </a:rPr>
              <a:t>24 </a:t>
            </a:r>
            <a:r>
              <a:rPr lang="zh-TW" altLang="en-US" dirty="0">
                <a:effectLst/>
              </a:rPr>
              <a:t>就是 </a:t>
            </a:r>
            <a:r>
              <a:rPr lang="en-US" altLang="zh-TW" dirty="0">
                <a:effectLst/>
              </a:rPr>
              <a:t>24 </a:t>
            </a:r>
            <a:r>
              <a:rPr lang="zh-TW" altLang="en-US" dirty="0">
                <a:effectLst/>
              </a:rPr>
              <a:t>度</a:t>
            </a:r>
            <a:r>
              <a:rPr lang="en-US" altLang="zh-TW" dirty="0" smtClean="0">
                <a:effectLst/>
              </a:rPr>
              <a:t>(°)</a:t>
            </a:r>
          </a:p>
          <a:p>
            <a:pPr lvl="1"/>
            <a:r>
              <a:rPr lang="zh-TW" altLang="en-US" dirty="0" smtClean="0">
                <a:effectLst/>
              </a:rPr>
              <a:t>小數點</a:t>
            </a:r>
            <a:r>
              <a:rPr lang="zh-TW" altLang="en-US" dirty="0">
                <a:effectLst/>
              </a:rPr>
              <a:t>以下 </a:t>
            </a:r>
            <a:r>
              <a:rPr lang="en-US" altLang="zh-TW" dirty="0">
                <a:effectLst/>
              </a:rPr>
              <a:t>0.34073 </a:t>
            </a:r>
            <a:r>
              <a:rPr lang="zh-TW" altLang="en-US" dirty="0">
                <a:effectLst/>
              </a:rPr>
              <a:t>度*</a:t>
            </a:r>
            <a:r>
              <a:rPr lang="en-US" altLang="zh-TW" dirty="0">
                <a:effectLst/>
              </a:rPr>
              <a:t>60 </a:t>
            </a:r>
            <a:r>
              <a:rPr lang="zh-TW" altLang="en-US" dirty="0">
                <a:effectLst/>
              </a:rPr>
              <a:t>分</a:t>
            </a:r>
            <a:r>
              <a:rPr lang="en-US" altLang="zh-TW" dirty="0">
                <a:effectLst/>
              </a:rPr>
              <a:t>/</a:t>
            </a:r>
            <a:r>
              <a:rPr lang="zh-TW" altLang="en-US" dirty="0">
                <a:effectLst/>
              </a:rPr>
              <a:t>度</a:t>
            </a:r>
            <a:r>
              <a:rPr lang="en-US" altLang="zh-TW" dirty="0">
                <a:effectLst/>
              </a:rPr>
              <a:t>=20.4438 </a:t>
            </a:r>
            <a:r>
              <a:rPr lang="zh-TW" altLang="en-US" dirty="0">
                <a:effectLst/>
              </a:rPr>
              <a:t>分</a:t>
            </a:r>
            <a:r>
              <a:rPr lang="en-US" altLang="zh-TW" dirty="0" smtClean="0">
                <a:effectLst/>
              </a:rPr>
              <a:t>(')</a:t>
            </a:r>
          </a:p>
          <a:p>
            <a:pPr lvl="1"/>
            <a:r>
              <a:rPr lang="zh-TW" altLang="en-US" dirty="0" smtClean="0">
                <a:effectLst/>
              </a:rPr>
              <a:t>小數點</a:t>
            </a:r>
            <a:r>
              <a:rPr lang="zh-TW" altLang="en-US" dirty="0">
                <a:effectLst/>
              </a:rPr>
              <a:t>以下的 </a:t>
            </a:r>
            <a:r>
              <a:rPr lang="en-US" altLang="zh-TW" dirty="0">
                <a:effectLst/>
              </a:rPr>
              <a:t>0.4438 </a:t>
            </a:r>
            <a:r>
              <a:rPr lang="zh-TW" altLang="en-US" dirty="0">
                <a:effectLst/>
              </a:rPr>
              <a:t>分*</a:t>
            </a:r>
            <a:r>
              <a:rPr lang="en-US" altLang="zh-TW" dirty="0">
                <a:effectLst/>
              </a:rPr>
              <a:t>60 </a:t>
            </a:r>
            <a:r>
              <a:rPr lang="zh-TW" altLang="en-US" dirty="0">
                <a:effectLst/>
              </a:rPr>
              <a:t>秒</a:t>
            </a:r>
            <a:r>
              <a:rPr lang="en-US" altLang="zh-TW" dirty="0">
                <a:effectLst/>
              </a:rPr>
              <a:t>/</a:t>
            </a:r>
            <a:r>
              <a:rPr lang="zh-TW" altLang="en-US" dirty="0">
                <a:effectLst/>
              </a:rPr>
              <a:t>分</a:t>
            </a:r>
            <a:r>
              <a:rPr lang="en-US" altLang="zh-TW" dirty="0">
                <a:effectLst/>
              </a:rPr>
              <a:t>=26.628 </a:t>
            </a:r>
            <a:r>
              <a:rPr lang="zh-TW" altLang="en-US" dirty="0">
                <a:effectLst/>
              </a:rPr>
              <a:t>秒</a:t>
            </a:r>
            <a:r>
              <a:rPr lang="en-US" altLang="zh-TW" dirty="0" smtClean="0">
                <a:effectLst/>
              </a:rPr>
              <a:t>(")</a:t>
            </a:r>
          </a:p>
          <a:p>
            <a:pPr lvl="1"/>
            <a:r>
              <a:rPr lang="zh-TW" altLang="en-US" dirty="0" smtClean="0">
                <a:effectLst/>
              </a:rPr>
              <a:t>也就是說 </a:t>
            </a:r>
            <a:r>
              <a:rPr lang="en-US" altLang="zh-TW" dirty="0">
                <a:effectLst/>
              </a:rPr>
              <a:t>N24.34073=</a:t>
            </a:r>
            <a:r>
              <a:rPr lang="zh-TW" altLang="en-US" dirty="0">
                <a:effectLst/>
              </a:rPr>
              <a:t>北緯 </a:t>
            </a:r>
            <a:r>
              <a:rPr lang="en-US" altLang="zh-TW" dirty="0">
                <a:effectLst/>
              </a:rPr>
              <a:t>24°20'26.628" 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899" y="559086"/>
            <a:ext cx="1094773" cy="1097164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8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</a:rPr>
              <a:t>(</a:t>
            </a:r>
            <a:r>
              <a:rPr lang="zh-TW" altLang="en-US" dirty="0" smtClean="0">
                <a:effectLst/>
              </a:rPr>
              <a:t>二</a:t>
            </a:r>
            <a:r>
              <a:rPr lang="en-US" altLang="zh-TW" dirty="0" smtClean="0">
                <a:effectLst/>
              </a:rPr>
              <a:t>)GPS </a:t>
            </a:r>
            <a:r>
              <a:rPr lang="zh-TW" altLang="en-US" b="1" dirty="0" smtClean="0">
                <a:effectLst/>
              </a:rPr>
              <a:t>二度</a:t>
            </a:r>
            <a:r>
              <a:rPr lang="zh-TW" altLang="en-US" b="1" dirty="0">
                <a:effectLst/>
              </a:rPr>
              <a:t>分</a:t>
            </a:r>
            <a:r>
              <a:rPr lang="zh-TW" altLang="en-US" b="1" dirty="0" smtClean="0">
                <a:effectLst/>
              </a:rPr>
              <a:t>帶格式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二度分帶 </a:t>
            </a:r>
            <a:r>
              <a:rPr lang="en-US" altLang="zh-TW" dirty="0">
                <a:effectLst/>
              </a:rPr>
              <a:t>(2-Degree Transverse Mercator) </a:t>
            </a:r>
            <a:r>
              <a:rPr lang="zh-TW" altLang="en-US" dirty="0" smtClean="0">
                <a:effectLst/>
              </a:rPr>
              <a:t>格式</a:t>
            </a:r>
            <a:endParaRPr lang="en-US" altLang="zh-TW" dirty="0" smtClean="0">
              <a:effectLst/>
            </a:endParaRPr>
          </a:p>
          <a:p>
            <a:pPr lvl="1"/>
            <a:r>
              <a:rPr lang="zh-TW" altLang="en-US" dirty="0">
                <a:effectLst/>
              </a:rPr>
              <a:t>僅適用於台灣</a:t>
            </a:r>
            <a:r>
              <a:rPr lang="zh-TW" altLang="en-US" dirty="0" smtClean="0">
                <a:effectLst/>
              </a:rPr>
              <a:t>地區</a:t>
            </a:r>
            <a:endParaRPr lang="en-US" altLang="zh-TW" dirty="0" smtClean="0">
              <a:effectLst/>
            </a:endParaRPr>
          </a:p>
          <a:p>
            <a:pPr lvl="1"/>
            <a:r>
              <a:rPr lang="zh-TW" altLang="en-US" dirty="0" smtClean="0">
                <a:effectLst/>
              </a:rPr>
              <a:t>以 </a:t>
            </a:r>
            <a:r>
              <a:rPr lang="en-US" altLang="zh-TW" dirty="0">
                <a:effectLst/>
              </a:rPr>
              <a:t>X </a:t>
            </a:r>
            <a:r>
              <a:rPr lang="zh-TW" altLang="en-US" dirty="0">
                <a:effectLst/>
              </a:rPr>
              <a:t>軸 </a:t>
            </a:r>
            <a:r>
              <a:rPr lang="en-US" altLang="zh-TW" dirty="0">
                <a:effectLst/>
              </a:rPr>
              <a:t>(</a:t>
            </a:r>
            <a:r>
              <a:rPr lang="zh-TW" altLang="en-US" dirty="0">
                <a:effectLst/>
              </a:rPr>
              <a:t>橫座標</a:t>
            </a:r>
            <a:r>
              <a:rPr lang="en-US" altLang="zh-TW" dirty="0">
                <a:effectLst/>
              </a:rPr>
              <a:t>) </a:t>
            </a:r>
            <a:r>
              <a:rPr lang="zh-TW" altLang="en-US" dirty="0">
                <a:effectLst/>
              </a:rPr>
              <a:t>及 </a:t>
            </a:r>
            <a:r>
              <a:rPr lang="en-US" altLang="zh-TW" dirty="0">
                <a:effectLst/>
              </a:rPr>
              <a:t>Y </a:t>
            </a:r>
            <a:r>
              <a:rPr lang="zh-TW" altLang="en-US" dirty="0">
                <a:effectLst/>
              </a:rPr>
              <a:t>軸 </a:t>
            </a:r>
            <a:r>
              <a:rPr lang="en-US" altLang="zh-TW" dirty="0">
                <a:effectLst/>
              </a:rPr>
              <a:t>(</a:t>
            </a:r>
            <a:r>
              <a:rPr lang="zh-TW" altLang="en-US" dirty="0">
                <a:effectLst/>
              </a:rPr>
              <a:t>縱座標</a:t>
            </a:r>
            <a:r>
              <a:rPr lang="en-US" altLang="zh-TW" dirty="0">
                <a:effectLst/>
              </a:rPr>
              <a:t>) </a:t>
            </a:r>
            <a:r>
              <a:rPr lang="zh-TW" altLang="en-US" dirty="0">
                <a:effectLst/>
              </a:rPr>
              <a:t>的概念來顯示數值標定</a:t>
            </a:r>
            <a:r>
              <a:rPr lang="zh-TW" altLang="en-US" dirty="0" smtClean="0">
                <a:effectLst/>
              </a:rPr>
              <a:t>地點</a:t>
            </a:r>
            <a:endParaRPr lang="en-US" altLang="zh-TW" dirty="0" smtClean="0">
              <a:effectLst/>
            </a:endParaRPr>
          </a:p>
          <a:p>
            <a:pPr lvl="1"/>
            <a:r>
              <a:rPr lang="en-US" altLang="zh-TW" dirty="0">
                <a:effectLst/>
              </a:rPr>
              <a:t>X </a:t>
            </a:r>
            <a:r>
              <a:rPr lang="zh-TW" altLang="en-US" dirty="0">
                <a:effectLst/>
              </a:rPr>
              <a:t>軸數值為六位數，</a:t>
            </a:r>
            <a:r>
              <a:rPr lang="en-US" altLang="zh-TW" dirty="0">
                <a:effectLst/>
              </a:rPr>
              <a:t>Y </a:t>
            </a:r>
            <a:r>
              <a:rPr lang="zh-TW" altLang="en-US" dirty="0">
                <a:effectLst/>
              </a:rPr>
              <a:t>軸數值為七位數，顯示單位是公里 </a:t>
            </a:r>
            <a:r>
              <a:rPr lang="en-US" altLang="zh-TW" dirty="0">
                <a:effectLst/>
              </a:rPr>
              <a:t>+ </a:t>
            </a:r>
            <a:r>
              <a:rPr lang="zh-TW" altLang="en-US" dirty="0">
                <a:effectLst/>
              </a:rPr>
              <a:t>公尺，採用</a:t>
            </a:r>
            <a:r>
              <a:rPr lang="zh-TW" altLang="en-US" dirty="0" smtClean="0">
                <a:effectLst/>
              </a:rPr>
              <a:t>十進位</a:t>
            </a:r>
            <a:endParaRPr lang="en-US" altLang="zh-TW" dirty="0" smtClean="0">
              <a:effectLst/>
            </a:endParaRPr>
          </a:p>
          <a:p>
            <a:pPr lvl="1"/>
            <a:r>
              <a:rPr lang="en-US" altLang="zh-TW" dirty="0">
                <a:effectLst/>
              </a:rPr>
              <a:t>X </a:t>
            </a:r>
            <a:r>
              <a:rPr lang="zh-TW" altLang="en-US" dirty="0">
                <a:effectLst/>
              </a:rPr>
              <a:t>軸的原點在東經 </a:t>
            </a:r>
            <a:r>
              <a:rPr lang="en-US" altLang="zh-TW" dirty="0">
                <a:effectLst/>
              </a:rPr>
              <a:t>121 </a:t>
            </a:r>
            <a:r>
              <a:rPr lang="zh-TW" altLang="en-US" dirty="0">
                <a:effectLst/>
              </a:rPr>
              <a:t>度向西平移 </a:t>
            </a:r>
            <a:r>
              <a:rPr lang="en-US" altLang="zh-TW" dirty="0">
                <a:effectLst/>
              </a:rPr>
              <a:t>250km</a:t>
            </a:r>
            <a:r>
              <a:rPr lang="zh-TW" altLang="en-US" dirty="0">
                <a:effectLst/>
              </a:rPr>
              <a:t>，</a:t>
            </a:r>
            <a:r>
              <a:rPr lang="en-US" altLang="zh-TW" dirty="0">
                <a:effectLst/>
              </a:rPr>
              <a:t>Y </a:t>
            </a:r>
            <a:r>
              <a:rPr lang="zh-TW" altLang="en-US" dirty="0">
                <a:effectLst/>
              </a:rPr>
              <a:t>軸的原點在赤道。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56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rvcamp.biz/410</a:t>
            </a:r>
            <a:endParaRPr lang="en-US" altLang="zh-TW" dirty="0" smtClean="0"/>
          </a:p>
          <a:p>
            <a:r>
              <a:rPr lang="en-US" altLang="zh-TW" dirty="0" smtClean="0"/>
              <a:t>Wiki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89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4822</TotalTime>
  <Words>339</Words>
  <Application>Microsoft Office PowerPoint</Application>
  <PresentationFormat>寬螢幕</PresentationFormat>
  <Paragraphs>38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Calisto MT</vt:lpstr>
      <vt:lpstr>Trebuchet MS</vt:lpstr>
      <vt:lpstr>Wingdings 2</vt:lpstr>
      <vt:lpstr>石板</vt:lpstr>
      <vt:lpstr>GPS簡介</vt:lpstr>
      <vt:lpstr>AGPS</vt:lpstr>
      <vt:lpstr>GPS兩種座標系統</vt:lpstr>
      <vt:lpstr>(一)GPS 方格座標舉個</vt:lpstr>
      <vt:lpstr>(二)GPS 二度分帶格式</vt:lpstr>
      <vt:lpstr>參考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丁奕豪</dc:creator>
  <cp:lastModifiedBy>丁奕豪</cp:lastModifiedBy>
  <cp:revision>9</cp:revision>
  <dcterms:created xsi:type="dcterms:W3CDTF">2016-11-12T09:30:22Z</dcterms:created>
  <dcterms:modified xsi:type="dcterms:W3CDTF">2016-11-15T17:52:51Z</dcterms:modified>
</cp:coreProperties>
</file>