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59" r:id="rId7"/>
    <p:sldId id="260" r:id="rId8"/>
    <p:sldId id="261"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03779-F0DE-40A3-A87E-DC996A49C547}" v="5" dt="2024-07-02T07:56:56.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AB7BF-1B82-B267-D418-BCB2123FA77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D701BE-085E-79EE-86C1-E67EDF896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5D16C4D-5501-344D-FCBE-A780C7778EDE}"/>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5" name="フッター プレースホルダー 4">
            <a:extLst>
              <a:ext uri="{FF2B5EF4-FFF2-40B4-BE49-F238E27FC236}">
                <a16:creationId xmlns:a16="http://schemas.microsoft.com/office/drawing/2014/main" id="{82C8765D-BD80-2898-AA05-688829623E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7D2653-114F-3F53-5A94-5680B19CA9A9}"/>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201153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D4CC76-8BCB-D2D6-9336-3FD84026125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8712D64-F3B5-DC9E-EF6D-659C29C5E7B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4A1A84-7D0A-BD4E-4E5D-EAC8C06C43CD}"/>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5" name="フッター プレースホルダー 4">
            <a:extLst>
              <a:ext uri="{FF2B5EF4-FFF2-40B4-BE49-F238E27FC236}">
                <a16:creationId xmlns:a16="http://schemas.microsoft.com/office/drawing/2014/main" id="{4DA39703-9AA3-11FE-C411-8F81BFA7BC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08ED51-66E3-2DC0-B64D-B5C4860BE1F8}"/>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213287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2D230E-076F-667F-9AD2-680885987A2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10E15C-3B87-C29E-28AC-5FA12F1515B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CA8DF9-75B2-BCCC-A621-E9FE3E5B114D}"/>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5" name="フッター プレースホルダー 4">
            <a:extLst>
              <a:ext uri="{FF2B5EF4-FFF2-40B4-BE49-F238E27FC236}">
                <a16:creationId xmlns:a16="http://schemas.microsoft.com/office/drawing/2014/main" id="{D6DE5041-CAAC-94C8-8857-C5802A0538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3136A9-8212-CA0E-3FC6-2F9DC6CC6750}"/>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326853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1C3244-1DCD-D63B-3E81-A3709BC21D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3CDD83-D94D-67F7-71E1-7B2CB3B17DE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0858D2-A87C-45BD-EE46-D1E2C5867157}"/>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5" name="フッター プレースホルダー 4">
            <a:extLst>
              <a:ext uri="{FF2B5EF4-FFF2-40B4-BE49-F238E27FC236}">
                <a16:creationId xmlns:a16="http://schemas.microsoft.com/office/drawing/2014/main" id="{C759DD63-68D3-B436-3563-9382EB489C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A0303D-E9AA-3B1A-2823-9BED366D5733}"/>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27458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B8F5F-9B27-163E-CC2A-B3309EBE41D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1526EC-7C10-DF92-A0BC-1181C77F0F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88225E6-9FAB-846A-19B9-B9D1B1FB53F1}"/>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5" name="フッター プレースホルダー 4">
            <a:extLst>
              <a:ext uri="{FF2B5EF4-FFF2-40B4-BE49-F238E27FC236}">
                <a16:creationId xmlns:a16="http://schemas.microsoft.com/office/drawing/2014/main" id="{30FE057E-30CD-BD3E-45D1-B89386160B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FFD30B-21A1-C34D-9A2C-B684993B8D58}"/>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413332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0EF7CA-E5DA-FF15-00A7-B5D4B587054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8CA7E8-7A13-A891-A5D6-F46E08F4F8F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2F8C975-6A3E-FBB2-2BA7-C666DD3BE7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24441CA-A1AA-6202-1223-24835C9E68AC}"/>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6" name="フッター プレースホルダー 5">
            <a:extLst>
              <a:ext uri="{FF2B5EF4-FFF2-40B4-BE49-F238E27FC236}">
                <a16:creationId xmlns:a16="http://schemas.microsoft.com/office/drawing/2014/main" id="{05A37D50-76D2-DA48-1C73-399E179AAF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BA9EF7-4388-33A5-BBFF-7879B598EB68}"/>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405499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0FB96-9DEA-01BA-B0FB-EF1F4AE2CD5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94DD82-4A31-575A-B7FE-CF89E43FD5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1A4C730-2E17-90FB-5C0F-16324D8D1C4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139CBB9-30BB-F041-799D-A1D082530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0B2C8D2-282C-F1AD-C7EB-E169F3A949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B0B32C-309D-FD63-31B6-D764FE9A72A8}"/>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8" name="フッター プレースホルダー 7">
            <a:extLst>
              <a:ext uri="{FF2B5EF4-FFF2-40B4-BE49-F238E27FC236}">
                <a16:creationId xmlns:a16="http://schemas.microsoft.com/office/drawing/2014/main" id="{EC1B6261-732E-BCA0-4567-444314C0E92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CC18107-C8E4-9A84-8757-9BE9F6528663}"/>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189268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E5EB5-BDDB-1A90-5ECD-B00443EEBC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35B79F9-94DE-4167-6047-0A4E5972ABEE}"/>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4" name="フッター プレースホルダー 3">
            <a:extLst>
              <a:ext uri="{FF2B5EF4-FFF2-40B4-BE49-F238E27FC236}">
                <a16:creationId xmlns:a16="http://schemas.microsoft.com/office/drawing/2014/main" id="{61A9D706-4273-8E5C-4008-CF15EAEBDAE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2B47EA2-1F75-F9DB-6AB1-55508E42E0FB}"/>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88302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BF6C704-9A7D-FCF3-D41B-36A67A8E3473}"/>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3" name="フッター プレースホルダー 2">
            <a:extLst>
              <a:ext uri="{FF2B5EF4-FFF2-40B4-BE49-F238E27FC236}">
                <a16:creationId xmlns:a16="http://schemas.microsoft.com/office/drawing/2014/main" id="{0010998A-0810-54DF-A887-6284B97F71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F138C0-2B56-6E5B-5134-716E5B70914E}"/>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42366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23DF8B-54B0-78AA-DB9C-484FE2C184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1EBF96-2E05-A66E-EE7A-BB9C358F8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E31C637-48A7-F46A-50FF-BF5100DF5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F6DD62-3A75-4132-2AA8-D7BA1D3A7B22}"/>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6" name="フッター プレースホルダー 5">
            <a:extLst>
              <a:ext uri="{FF2B5EF4-FFF2-40B4-BE49-F238E27FC236}">
                <a16:creationId xmlns:a16="http://schemas.microsoft.com/office/drawing/2014/main" id="{579A9561-115A-B5C3-729F-97A2B374F09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1D313A-2291-EE6D-EE19-8CE2399C0C97}"/>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7774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94A7EE-EFC5-D8BB-F512-D260E4770A5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48D0810-CD38-3DA9-9C45-AE38328960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46D6E3-1B3B-D2D0-4940-9B0EA11BF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27FB055-C5F8-1DCA-2D3C-2170CAAFEBB6}"/>
              </a:ext>
            </a:extLst>
          </p:cNvPr>
          <p:cNvSpPr>
            <a:spLocks noGrp="1"/>
          </p:cNvSpPr>
          <p:nvPr>
            <p:ph type="dt" sz="half" idx="10"/>
          </p:nvPr>
        </p:nvSpPr>
        <p:spPr/>
        <p:txBody>
          <a:bodyPr/>
          <a:lstStyle/>
          <a:p>
            <a:fld id="{C9C58DC8-C4CE-466E-A3F2-FB0E0BE2B2EF}" type="datetimeFigureOut">
              <a:rPr kumimoji="1" lang="ja-JP" altLang="en-US" smtClean="0"/>
              <a:t>2024/7/2</a:t>
            </a:fld>
            <a:endParaRPr kumimoji="1" lang="ja-JP" altLang="en-US"/>
          </a:p>
        </p:txBody>
      </p:sp>
      <p:sp>
        <p:nvSpPr>
          <p:cNvPr id="6" name="フッター プレースホルダー 5">
            <a:extLst>
              <a:ext uri="{FF2B5EF4-FFF2-40B4-BE49-F238E27FC236}">
                <a16:creationId xmlns:a16="http://schemas.microsoft.com/office/drawing/2014/main" id="{75ADADD6-71CB-AF0D-387B-8796240CD7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BA19028-FEF0-4DEA-E76C-95722B66AF12}"/>
              </a:ext>
            </a:extLst>
          </p:cNvPr>
          <p:cNvSpPr>
            <a:spLocks noGrp="1"/>
          </p:cNvSpPr>
          <p:nvPr>
            <p:ph type="sldNum" sz="quarter" idx="12"/>
          </p:nvPr>
        </p:nvSpPr>
        <p:spPr/>
        <p:txBody>
          <a:body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423812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FE01FE6-5930-35FA-EEC6-709E58999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F3C28B-C07F-9693-76D2-60CA26929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4D9710-BFBA-EBB6-CCAA-3C2EFB9DD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C58DC8-C4CE-466E-A3F2-FB0E0BE2B2EF}" type="datetimeFigureOut">
              <a:rPr kumimoji="1" lang="ja-JP" altLang="en-US" smtClean="0"/>
              <a:t>2024/7/2</a:t>
            </a:fld>
            <a:endParaRPr kumimoji="1" lang="ja-JP" altLang="en-US"/>
          </a:p>
        </p:txBody>
      </p:sp>
      <p:sp>
        <p:nvSpPr>
          <p:cNvPr id="5" name="フッター プレースホルダー 4">
            <a:extLst>
              <a:ext uri="{FF2B5EF4-FFF2-40B4-BE49-F238E27FC236}">
                <a16:creationId xmlns:a16="http://schemas.microsoft.com/office/drawing/2014/main" id="{5D23AA54-AE22-CA6E-83E0-A887EDCBA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CD2D4F-C917-7D0A-C65B-64DEEE208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820317-3C94-4EFF-A09F-DB8BA425624D}" type="slidenum">
              <a:rPr kumimoji="1" lang="ja-JP" altLang="en-US" smtClean="0"/>
              <a:t>‹#›</a:t>
            </a:fld>
            <a:endParaRPr kumimoji="1" lang="ja-JP" altLang="en-US"/>
          </a:p>
        </p:txBody>
      </p:sp>
    </p:spTree>
    <p:extLst>
      <p:ext uri="{BB962C8B-B14F-4D97-AF65-F5344CB8AC3E}">
        <p14:creationId xmlns:p14="http://schemas.microsoft.com/office/powerpoint/2010/main" val="2239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769DEB-682D-F81C-A123-3441E84A56E2}"/>
              </a:ext>
            </a:extLst>
          </p:cNvPr>
          <p:cNvSpPr>
            <a:spLocks noGrp="1"/>
          </p:cNvSpPr>
          <p:nvPr>
            <p:ph type="ctrTitle"/>
          </p:nvPr>
        </p:nvSpPr>
        <p:spPr/>
        <p:txBody>
          <a:bodyPr>
            <a:normAutofit/>
          </a:bodyPr>
          <a:lstStyle/>
          <a:p>
            <a:r>
              <a:rPr lang="en-US" altLang="ja-JP" sz="8800" dirty="0">
                <a:solidFill>
                  <a:schemeClr val="accent2">
                    <a:lumMod val="60000"/>
                    <a:lumOff val="40000"/>
                  </a:schemeClr>
                </a:solidFill>
              </a:rPr>
              <a:t>Play</a:t>
            </a:r>
            <a:r>
              <a:rPr lang="ja-JP" altLang="en-US" sz="8800" dirty="0">
                <a:solidFill>
                  <a:schemeClr val="accent2">
                    <a:lumMod val="60000"/>
                    <a:lumOff val="40000"/>
                  </a:schemeClr>
                </a:solidFill>
              </a:rPr>
              <a:t>　</a:t>
            </a:r>
            <a:r>
              <a:rPr lang="en-US" altLang="ja-JP" sz="8800" dirty="0">
                <a:solidFill>
                  <a:schemeClr val="accent2">
                    <a:lumMod val="60000"/>
                    <a:lumOff val="40000"/>
                  </a:schemeClr>
                </a:solidFill>
              </a:rPr>
              <a:t>With</a:t>
            </a:r>
            <a:endParaRPr kumimoji="1" lang="ja-JP" altLang="en-US" sz="8800" dirty="0">
              <a:solidFill>
                <a:schemeClr val="accent2">
                  <a:lumMod val="60000"/>
                  <a:lumOff val="40000"/>
                </a:schemeClr>
              </a:solidFill>
            </a:endParaRPr>
          </a:p>
        </p:txBody>
      </p:sp>
      <p:sp>
        <p:nvSpPr>
          <p:cNvPr id="3" name="字幕 2">
            <a:extLst>
              <a:ext uri="{FF2B5EF4-FFF2-40B4-BE49-F238E27FC236}">
                <a16:creationId xmlns:a16="http://schemas.microsoft.com/office/drawing/2014/main" id="{C38E8D69-69AF-469E-CFC5-B1F42FA0E396}"/>
              </a:ext>
            </a:extLst>
          </p:cNvPr>
          <p:cNvSpPr>
            <a:spLocks noGrp="1"/>
          </p:cNvSpPr>
          <p:nvPr>
            <p:ph type="subTitle" idx="1"/>
          </p:nvPr>
        </p:nvSpPr>
        <p:spPr/>
        <p:txBody>
          <a:bodyPr/>
          <a:lstStyle/>
          <a:p>
            <a:r>
              <a:rPr kumimoji="1" lang="ja-JP" altLang="en-US" dirty="0">
                <a:solidFill>
                  <a:schemeClr val="tx1">
                    <a:lumMod val="50000"/>
                    <a:lumOff val="50000"/>
                  </a:schemeClr>
                </a:solidFill>
              </a:rPr>
              <a:t>（サービス名）</a:t>
            </a:r>
          </a:p>
        </p:txBody>
      </p:sp>
    </p:spTree>
    <p:extLst>
      <p:ext uri="{BB962C8B-B14F-4D97-AF65-F5344CB8AC3E}">
        <p14:creationId xmlns:p14="http://schemas.microsoft.com/office/powerpoint/2010/main" val="234383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54213CC-7B30-22FA-F75A-6DC0392FB6A7}"/>
              </a:ext>
            </a:extLst>
          </p:cNvPr>
          <p:cNvSpPr>
            <a:spLocks noGrp="1"/>
          </p:cNvSpPr>
          <p:nvPr>
            <p:ph type="title"/>
          </p:nvPr>
        </p:nvSpPr>
        <p:spPr>
          <a:xfrm>
            <a:off x="1371599" y="294538"/>
            <a:ext cx="9895951" cy="1033669"/>
          </a:xfrm>
        </p:spPr>
        <p:txBody>
          <a:bodyPr>
            <a:normAutofit/>
          </a:bodyPr>
          <a:lstStyle/>
          <a:p>
            <a:r>
              <a:rPr lang="ja-JP" altLang="en-US" sz="4000" b="1">
                <a:solidFill>
                  <a:srgbClr val="FFFFFF"/>
                </a:solidFill>
              </a:rPr>
              <a:t>背景</a:t>
            </a:r>
            <a:r>
              <a:rPr kumimoji="1" lang="ja-JP" altLang="en-US" sz="4000" b="1">
                <a:solidFill>
                  <a:srgbClr val="FFFFFF"/>
                </a:solidFill>
              </a:rPr>
              <a:t>・ターゲット層</a:t>
            </a:r>
          </a:p>
        </p:txBody>
      </p:sp>
      <p:sp>
        <p:nvSpPr>
          <p:cNvPr id="3" name="コンテンツ プレースホルダー 2">
            <a:extLst>
              <a:ext uri="{FF2B5EF4-FFF2-40B4-BE49-F238E27FC236}">
                <a16:creationId xmlns:a16="http://schemas.microsoft.com/office/drawing/2014/main" id="{89B0DB35-9EB1-2108-4D0C-EDCF3CAADF2E}"/>
              </a:ext>
            </a:extLst>
          </p:cNvPr>
          <p:cNvSpPr>
            <a:spLocks noGrp="1"/>
          </p:cNvSpPr>
          <p:nvPr>
            <p:ph idx="1"/>
          </p:nvPr>
        </p:nvSpPr>
        <p:spPr>
          <a:xfrm>
            <a:off x="1371599" y="2320412"/>
            <a:ext cx="9724031" cy="4243049"/>
          </a:xfrm>
        </p:spPr>
        <p:txBody>
          <a:bodyPr anchor="ctr">
            <a:normAutofit/>
          </a:bodyPr>
          <a:lstStyle/>
          <a:p>
            <a:pPr marL="0" indent="0">
              <a:buNone/>
            </a:pPr>
            <a:r>
              <a:rPr lang="en-US" altLang="ja-JP" sz="3200" dirty="0"/>
              <a:t>&lt;</a:t>
            </a:r>
            <a:r>
              <a:rPr lang="ja-JP" altLang="en-US" sz="3200" dirty="0">
                <a:solidFill>
                  <a:srgbClr val="FF0000"/>
                </a:solidFill>
              </a:rPr>
              <a:t>背景</a:t>
            </a:r>
            <a:r>
              <a:rPr lang="en-US" altLang="ja-JP" sz="3200" dirty="0"/>
              <a:t>&gt;</a:t>
            </a:r>
          </a:p>
          <a:p>
            <a:pPr marL="0" indent="0">
              <a:buNone/>
            </a:pPr>
            <a:r>
              <a:rPr kumimoji="1" lang="ja-JP" altLang="en-US" sz="2000" dirty="0"/>
              <a:t>自分が大学生の時にサークルを作って運営していたが、メンバー集めが大変だった。</a:t>
            </a:r>
            <a:endParaRPr kumimoji="1" lang="en-US" altLang="ja-JP" sz="2000" dirty="0"/>
          </a:p>
          <a:p>
            <a:pPr marL="0" indent="0">
              <a:buNone/>
            </a:pPr>
            <a:r>
              <a:rPr lang="ja-JP" altLang="en-US" sz="2000" dirty="0"/>
              <a:t>社会人になって運動をしたいけど、する場所やする機会がない人がいる。</a:t>
            </a:r>
            <a:endParaRPr lang="en-US" altLang="ja-JP" sz="2000" dirty="0"/>
          </a:p>
          <a:p>
            <a:pPr marL="0" indent="0">
              <a:buNone/>
            </a:pPr>
            <a:r>
              <a:rPr lang="ja-JP" altLang="en-US" sz="2000" dirty="0"/>
              <a:t>そのため、メンバー集めの簡略化や、サークルやチームに気軽に参加できる機会を設けたいと思った。</a:t>
            </a:r>
            <a:endParaRPr lang="en-US" altLang="ja-JP" sz="2000" dirty="0"/>
          </a:p>
          <a:p>
            <a:pPr marL="0" indent="0">
              <a:buNone/>
            </a:pPr>
            <a:endParaRPr kumimoji="1" lang="en-US" altLang="ja-JP" sz="2000" dirty="0"/>
          </a:p>
          <a:p>
            <a:pPr marL="0" indent="0">
              <a:buNone/>
            </a:pPr>
            <a:r>
              <a:rPr lang="en-US" altLang="ja-JP" sz="3200" dirty="0"/>
              <a:t>&lt;</a:t>
            </a:r>
            <a:r>
              <a:rPr lang="ja-JP" altLang="en-US" sz="3200" dirty="0">
                <a:solidFill>
                  <a:srgbClr val="FF0000"/>
                </a:solidFill>
              </a:rPr>
              <a:t>ターゲット層</a:t>
            </a:r>
            <a:r>
              <a:rPr lang="en-US" altLang="ja-JP" sz="3200" dirty="0"/>
              <a:t>&gt;</a:t>
            </a:r>
          </a:p>
          <a:p>
            <a:pPr marL="0" indent="0">
              <a:buNone/>
            </a:pPr>
            <a:r>
              <a:rPr lang="ja-JP" altLang="en-US" sz="2000" dirty="0"/>
              <a:t>社会人や大学生・メンバー募集をしたいサークル等の運営者</a:t>
            </a:r>
            <a:endParaRPr lang="en-US" altLang="ja-JP" sz="2000" dirty="0"/>
          </a:p>
          <a:p>
            <a:pPr marL="0" indent="0">
              <a:buNone/>
            </a:pPr>
            <a:endParaRPr kumimoji="1" lang="en-US" altLang="ja-JP" sz="2000" dirty="0"/>
          </a:p>
          <a:p>
            <a:pPr marL="0" indent="0">
              <a:buNone/>
            </a:pPr>
            <a:endParaRPr kumimoji="1" lang="ja-JP" altLang="en-US" sz="2000" dirty="0"/>
          </a:p>
        </p:txBody>
      </p:sp>
    </p:spTree>
    <p:extLst>
      <p:ext uri="{BB962C8B-B14F-4D97-AF65-F5344CB8AC3E}">
        <p14:creationId xmlns:p14="http://schemas.microsoft.com/office/powerpoint/2010/main" val="384840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4D662832-47F5-E09B-C700-159BB8119A5D}"/>
              </a:ext>
            </a:extLst>
          </p:cNvPr>
          <p:cNvSpPr>
            <a:spLocks noGrp="1"/>
          </p:cNvSpPr>
          <p:nvPr>
            <p:ph type="title"/>
          </p:nvPr>
        </p:nvSpPr>
        <p:spPr>
          <a:xfrm>
            <a:off x="688258" y="1022556"/>
            <a:ext cx="2438400" cy="757084"/>
          </a:xfrm>
        </p:spPr>
        <p:txBody>
          <a:bodyPr anchor="b">
            <a:normAutofit/>
          </a:bodyPr>
          <a:lstStyle/>
          <a:p>
            <a:pPr algn="r"/>
            <a:r>
              <a:rPr lang="ja-JP" altLang="en-US" sz="4000" dirty="0">
                <a:solidFill>
                  <a:srgbClr val="FFFFFF"/>
                </a:solidFill>
              </a:rPr>
              <a:t>システム</a:t>
            </a:r>
          </a:p>
        </p:txBody>
      </p:sp>
      <p:sp>
        <p:nvSpPr>
          <p:cNvPr id="3" name="コンテンツ プレースホルダー 2">
            <a:extLst>
              <a:ext uri="{FF2B5EF4-FFF2-40B4-BE49-F238E27FC236}">
                <a16:creationId xmlns:a16="http://schemas.microsoft.com/office/drawing/2014/main" id="{38377FEB-E087-0C36-08B2-EAB7F75D7FEF}"/>
              </a:ext>
            </a:extLst>
          </p:cNvPr>
          <p:cNvSpPr>
            <a:spLocks noGrp="1"/>
          </p:cNvSpPr>
          <p:nvPr>
            <p:ph idx="1"/>
          </p:nvPr>
        </p:nvSpPr>
        <p:spPr>
          <a:xfrm>
            <a:off x="4810259" y="373626"/>
            <a:ext cx="6555347" cy="5821901"/>
          </a:xfrm>
        </p:spPr>
        <p:txBody>
          <a:bodyPr anchor="ctr">
            <a:normAutofit/>
          </a:bodyPr>
          <a:lstStyle/>
          <a:p>
            <a:pPr marL="0" indent="0">
              <a:buNone/>
            </a:pPr>
            <a:r>
              <a:rPr lang="en-US" altLang="ja-JP" sz="3200" dirty="0"/>
              <a:t>&lt;</a:t>
            </a:r>
            <a:r>
              <a:rPr kumimoji="1" lang="ja-JP" altLang="en-US" sz="3200" dirty="0">
                <a:solidFill>
                  <a:srgbClr val="FF0000"/>
                </a:solidFill>
              </a:rPr>
              <a:t>未登録者</a:t>
            </a:r>
            <a:r>
              <a:rPr kumimoji="1" lang="en-US" altLang="ja-JP" sz="3200" dirty="0"/>
              <a:t>&gt;</a:t>
            </a:r>
          </a:p>
          <a:p>
            <a:pPr marL="0" indent="0">
              <a:buNone/>
            </a:pPr>
            <a:r>
              <a:rPr kumimoji="1" lang="ja-JP" altLang="en-US" sz="2000" dirty="0"/>
              <a:t>・募集しているチーム一覧の閲覧</a:t>
            </a:r>
            <a:endParaRPr kumimoji="1" lang="en-US" altLang="ja-JP" sz="2000" dirty="0"/>
          </a:p>
          <a:p>
            <a:pPr marL="0" indent="0">
              <a:buNone/>
            </a:pPr>
            <a:endParaRPr lang="en-US" altLang="ja-JP" sz="2000" dirty="0"/>
          </a:p>
          <a:p>
            <a:pPr marL="0" indent="0">
              <a:buNone/>
            </a:pPr>
            <a:r>
              <a:rPr kumimoji="1" lang="en-US" altLang="ja-JP" sz="3200" dirty="0"/>
              <a:t>&lt;</a:t>
            </a:r>
            <a:r>
              <a:rPr kumimoji="1" lang="ja-JP" altLang="en-US" sz="3200" dirty="0">
                <a:solidFill>
                  <a:srgbClr val="FF0000"/>
                </a:solidFill>
              </a:rPr>
              <a:t>登録者</a:t>
            </a:r>
            <a:r>
              <a:rPr kumimoji="1" lang="en-US" altLang="ja-JP" sz="3200" dirty="0"/>
              <a:t>&gt;</a:t>
            </a:r>
          </a:p>
          <a:p>
            <a:pPr marL="0" indent="0">
              <a:buNone/>
            </a:pPr>
            <a:r>
              <a:rPr lang="ja-JP" altLang="en-US" sz="2000" dirty="0"/>
              <a:t>・</a:t>
            </a:r>
            <a:r>
              <a:rPr kumimoji="1" lang="ja-JP" altLang="en-US" sz="2000" dirty="0"/>
              <a:t>募集しているチーム一覧の閲覧（詳細画面）</a:t>
            </a:r>
            <a:endParaRPr kumimoji="1" lang="en-US" altLang="ja-JP" sz="2000" dirty="0"/>
          </a:p>
          <a:p>
            <a:pPr marL="0" indent="0">
              <a:buNone/>
            </a:pPr>
            <a:r>
              <a:rPr kumimoji="1" lang="ja-JP" altLang="en-US" sz="2000" dirty="0"/>
              <a:t>・募集しているチームへの応募</a:t>
            </a:r>
            <a:endParaRPr kumimoji="1" lang="en-US" altLang="ja-JP" sz="2000" dirty="0"/>
          </a:p>
          <a:p>
            <a:pPr marL="0" indent="0">
              <a:buNone/>
            </a:pPr>
            <a:r>
              <a:rPr kumimoji="1" lang="ja-JP" altLang="en-US" sz="2000" dirty="0"/>
              <a:t>・チームの投稿（メンバー募集）（編集・削除）</a:t>
            </a:r>
            <a:endParaRPr kumimoji="1" lang="en-US" altLang="ja-JP" sz="2000" dirty="0"/>
          </a:p>
          <a:p>
            <a:pPr marL="0" indent="0">
              <a:buNone/>
            </a:pPr>
            <a:endParaRPr lang="en-US" altLang="ja-JP" sz="2000" dirty="0"/>
          </a:p>
          <a:p>
            <a:pPr marL="0" indent="0">
              <a:buNone/>
            </a:pPr>
            <a:r>
              <a:rPr kumimoji="1" lang="en-US" altLang="ja-JP" sz="3200" dirty="0"/>
              <a:t>&lt;</a:t>
            </a:r>
            <a:r>
              <a:rPr kumimoji="1" lang="ja-JP" altLang="en-US" sz="3200" dirty="0">
                <a:solidFill>
                  <a:srgbClr val="FF0000"/>
                </a:solidFill>
              </a:rPr>
              <a:t>管理者</a:t>
            </a:r>
            <a:r>
              <a:rPr kumimoji="1" lang="en-US" altLang="ja-JP" sz="3200" dirty="0"/>
              <a:t>&gt;</a:t>
            </a:r>
          </a:p>
          <a:p>
            <a:pPr marL="0" indent="0">
              <a:buNone/>
            </a:pPr>
            <a:r>
              <a:rPr lang="ja-JP" altLang="en-US" sz="2000" dirty="0"/>
              <a:t>・</a:t>
            </a:r>
            <a:r>
              <a:rPr kumimoji="1" lang="ja-JP" altLang="en-US" sz="2000" dirty="0"/>
              <a:t>募集しているチーム一覧の閲覧（削除・編集）</a:t>
            </a:r>
            <a:endParaRPr kumimoji="1" lang="en-US" altLang="ja-JP" sz="2000" dirty="0"/>
          </a:p>
          <a:p>
            <a:pPr marL="0" indent="0">
              <a:buNone/>
            </a:pPr>
            <a:r>
              <a:rPr kumimoji="1" lang="ja-JP" altLang="en-US" sz="2000" dirty="0"/>
              <a:t>・ユーザ一覧</a:t>
            </a:r>
            <a:r>
              <a:rPr lang="ja-JP" altLang="en-US" sz="2000" dirty="0"/>
              <a:t>の閲覧（削除）</a:t>
            </a:r>
            <a:endParaRPr kumimoji="1" lang="en-US" altLang="ja-JP" sz="2000" dirty="0"/>
          </a:p>
          <a:p>
            <a:pPr marL="0" indent="0">
              <a:buNone/>
            </a:pPr>
            <a:endParaRPr kumimoji="1" lang="ja-JP" altLang="en-US" sz="2000" dirty="0"/>
          </a:p>
        </p:txBody>
      </p:sp>
    </p:spTree>
    <p:extLst>
      <p:ext uri="{BB962C8B-B14F-4D97-AF65-F5344CB8AC3E}">
        <p14:creationId xmlns:p14="http://schemas.microsoft.com/office/powerpoint/2010/main" val="58011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D86E0A3-0B36-B87F-4EF5-0A9651EFF672}"/>
              </a:ext>
            </a:extLst>
          </p:cNvPr>
          <p:cNvSpPr>
            <a:spLocks noGrp="1"/>
          </p:cNvSpPr>
          <p:nvPr>
            <p:ph type="title"/>
          </p:nvPr>
        </p:nvSpPr>
        <p:spPr>
          <a:xfrm>
            <a:off x="1371599" y="294538"/>
            <a:ext cx="9895951" cy="1033669"/>
          </a:xfrm>
        </p:spPr>
        <p:txBody>
          <a:bodyPr>
            <a:normAutofit/>
          </a:bodyPr>
          <a:lstStyle/>
          <a:p>
            <a:r>
              <a:rPr kumimoji="1" lang="ja-JP" altLang="en-US" sz="4000">
                <a:solidFill>
                  <a:srgbClr val="FFFFFF"/>
                </a:solidFill>
              </a:rPr>
              <a:t>システムの特徴</a:t>
            </a:r>
          </a:p>
        </p:txBody>
      </p:sp>
      <p:sp>
        <p:nvSpPr>
          <p:cNvPr id="3" name="コンテンツ プレースホルダー 2">
            <a:extLst>
              <a:ext uri="{FF2B5EF4-FFF2-40B4-BE49-F238E27FC236}">
                <a16:creationId xmlns:a16="http://schemas.microsoft.com/office/drawing/2014/main" id="{0251025D-B08B-9742-9457-276F09045FCB}"/>
              </a:ext>
            </a:extLst>
          </p:cNvPr>
          <p:cNvSpPr>
            <a:spLocks noGrp="1"/>
          </p:cNvSpPr>
          <p:nvPr>
            <p:ph idx="1"/>
          </p:nvPr>
        </p:nvSpPr>
        <p:spPr>
          <a:xfrm>
            <a:off x="1371599" y="1891971"/>
            <a:ext cx="9724031" cy="3053656"/>
          </a:xfrm>
        </p:spPr>
        <p:txBody>
          <a:bodyPr anchor="ctr">
            <a:normAutofit/>
          </a:bodyPr>
          <a:lstStyle/>
          <a:p>
            <a:pPr marL="0" indent="0">
              <a:buNone/>
            </a:pPr>
            <a:r>
              <a:rPr kumimoji="1" lang="ja-JP" altLang="en-US" sz="2400" dirty="0"/>
              <a:t>メンバー募集の掲示板なので、見やすさと使いやすさを意識して、チーム情報の投稿や応募、キャンセル、編集、削除等の基本的なシステムのみを実装しております。</a:t>
            </a:r>
            <a:endParaRPr kumimoji="1" lang="en-US" altLang="ja-JP" sz="2400" dirty="0"/>
          </a:p>
          <a:p>
            <a:pPr marL="0" indent="0">
              <a:buNone/>
            </a:pPr>
            <a:r>
              <a:rPr lang="ja-JP" altLang="en-US" sz="2400" dirty="0"/>
              <a:t>都道府県と競技の種類で絞り込みを行える検索機能を実装しております。</a:t>
            </a:r>
            <a:endParaRPr kumimoji="1" lang="ja-JP" altLang="en-US" sz="2400" dirty="0"/>
          </a:p>
        </p:txBody>
      </p:sp>
    </p:spTree>
    <p:extLst>
      <p:ext uri="{BB962C8B-B14F-4D97-AF65-F5344CB8AC3E}">
        <p14:creationId xmlns:p14="http://schemas.microsoft.com/office/powerpoint/2010/main" val="59711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E41AD83D-DBB4-69D3-EA1B-1D7609912683}"/>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kumimoji="1" lang="ja-JP" altLang="en-US" sz="4800" kern="1200" dirty="0">
                <a:solidFill>
                  <a:srgbClr val="FFFFFF"/>
                </a:solidFill>
                <a:latin typeface="+mj-lt"/>
                <a:ea typeface="+mj-ea"/>
                <a:cs typeface="+mj-cs"/>
              </a:rPr>
              <a:t>画面共有</a:t>
            </a:r>
          </a:p>
        </p:txBody>
      </p:sp>
      <p:sp>
        <p:nvSpPr>
          <p:cNvPr id="3" name="コンテンツ プレースホルダー 2">
            <a:extLst>
              <a:ext uri="{FF2B5EF4-FFF2-40B4-BE49-F238E27FC236}">
                <a16:creationId xmlns:a16="http://schemas.microsoft.com/office/drawing/2014/main" id="{ABC78ABF-CE0B-3722-425D-8A2A7AE88AE6}"/>
              </a:ext>
            </a:extLst>
          </p:cNvPr>
          <p:cNvSpPr>
            <a:spLocks noGrp="1"/>
          </p:cNvSpPr>
          <p:nvPr>
            <p:ph idx="1"/>
          </p:nvPr>
        </p:nvSpPr>
        <p:spPr>
          <a:xfrm>
            <a:off x="1559943" y="3775587"/>
            <a:ext cx="9078628" cy="1362418"/>
          </a:xfrm>
        </p:spPr>
        <p:txBody>
          <a:bodyPr vert="horz" lIns="91440" tIns="45720" rIns="91440" bIns="45720" rtlCol="0" anchor="ctr">
            <a:normAutofit/>
          </a:bodyPr>
          <a:lstStyle/>
          <a:p>
            <a:pPr marL="0" indent="0" algn="ctr">
              <a:buNone/>
            </a:pPr>
            <a:r>
              <a:rPr lang="ja-JP" altLang="en-US" sz="2400" kern="1200" dirty="0">
                <a:solidFill>
                  <a:srgbClr val="FFFFFF"/>
                </a:solidFill>
                <a:latin typeface="+mn-lt"/>
                <a:ea typeface="+mn-ea"/>
                <a:cs typeface="+mn-cs"/>
              </a:rPr>
              <a:t>実際にシステムを見ていただきたいと思います。</a:t>
            </a:r>
          </a:p>
        </p:txBody>
      </p:sp>
    </p:spTree>
    <p:extLst>
      <p:ext uri="{BB962C8B-B14F-4D97-AF65-F5344CB8AC3E}">
        <p14:creationId xmlns:p14="http://schemas.microsoft.com/office/powerpoint/2010/main" val="384195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5DEB5F1-4E6A-42B9-545A-A1A18E14D209}"/>
              </a:ext>
            </a:extLst>
          </p:cNvPr>
          <p:cNvSpPr>
            <a:spLocks noGrp="1"/>
          </p:cNvSpPr>
          <p:nvPr>
            <p:ph type="title"/>
          </p:nvPr>
        </p:nvSpPr>
        <p:spPr>
          <a:xfrm>
            <a:off x="1371599" y="294538"/>
            <a:ext cx="9895951" cy="1033669"/>
          </a:xfrm>
        </p:spPr>
        <p:txBody>
          <a:bodyPr>
            <a:normAutofit/>
          </a:bodyPr>
          <a:lstStyle/>
          <a:p>
            <a:r>
              <a:rPr kumimoji="1" lang="ja-JP" altLang="en-US" sz="4000" dirty="0">
                <a:solidFill>
                  <a:srgbClr val="FFFFFF"/>
                </a:solidFill>
              </a:rPr>
              <a:t>作成にあたり意識したこと</a:t>
            </a:r>
          </a:p>
        </p:txBody>
      </p:sp>
      <p:sp>
        <p:nvSpPr>
          <p:cNvPr id="11" name="コンテンツ プレースホルダー 10">
            <a:extLst>
              <a:ext uri="{FF2B5EF4-FFF2-40B4-BE49-F238E27FC236}">
                <a16:creationId xmlns:a16="http://schemas.microsoft.com/office/drawing/2014/main" id="{2261F016-3F28-3424-4E34-882DB152DD73}"/>
              </a:ext>
            </a:extLst>
          </p:cNvPr>
          <p:cNvSpPr>
            <a:spLocks noGrp="1"/>
          </p:cNvSpPr>
          <p:nvPr>
            <p:ph idx="1"/>
          </p:nvPr>
        </p:nvSpPr>
        <p:spPr>
          <a:xfrm>
            <a:off x="1371599" y="2143431"/>
            <a:ext cx="9724031" cy="3234813"/>
          </a:xfrm>
        </p:spPr>
        <p:txBody>
          <a:bodyPr anchor="ctr">
            <a:normAutofit/>
          </a:bodyPr>
          <a:lstStyle/>
          <a:p>
            <a:r>
              <a:rPr lang="ja-JP" altLang="en-US" sz="2400" dirty="0"/>
              <a:t>レイアウトの見やすさ</a:t>
            </a:r>
            <a:endParaRPr lang="en-US" altLang="ja-JP" sz="2400" dirty="0"/>
          </a:p>
          <a:p>
            <a:pPr marL="0" indent="0">
              <a:buNone/>
            </a:pPr>
            <a:r>
              <a:rPr lang="ja-JP" altLang="en-US" sz="2000" dirty="0"/>
              <a:t>メンバー募集や募集に応募するシステムなので、見やすさを意識してシンプルなレイアウトで作成しております。</a:t>
            </a:r>
            <a:endParaRPr lang="en-US" altLang="ja-JP" sz="2000" dirty="0"/>
          </a:p>
          <a:p>
            <a:pPr marL="0" indent="0">
              <a:buNone/>
            </a:pPr>
            <a:r>
              <a:rPr lang="ja-JP" altLang="en-US" sz="2000" dirty="0"/>
              <a:t>また、投稿や応募等の複数のシステムを利用できるので、編集や削除を行う際にポップアップ表示のみで終わらせるのか、確認画面まで表示するのかページの遷移数を意識して作成しました。</a:t>
            </a:r>
            <a:endParaRPr lang="en-US" altLang="ja-JP" sz="2000" dirty="0"/>
          </a:p>
          <a:p>
            <a:pPr marL="0" indent="0">
              <a:buNone/>
            </a:pPr>
            <a:endParaRPr lang="en-US" altLang="ja-JP" sz="2000" dirty="0"/>
          </a:p>
          <a:p>
            <a:pPr marL="0" indent="0">
              <a:buNone/>
            </a:pPr>
            <a:endParaRPr lang="ja-JP" altLang="en-US" sz="2000" dirty="0"/>
          </a:p>
        </p:txBody>
      </p:sp>
    </p:spTree>
    <p:extLst>
      <p:ext uri="{BB962C8B-B14F-4D97-AF65-F5344CB8AC3E}">
        <p14:creationId xmlns:p14="http://schemas.microsoft.com/office/powerpoint/2010/main" val="416182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9DC147B-ABE2-3518-3256-B8931815285A}"/>
              </a:ext>
            </a:extLst>
          </p:cNvPr>
          <p:cNvSpPr>
            <a:spLocks noGrp="1"/>
          </p:cNvSpPr>
          <p:nvPr>
            <p:ph type="title"/>
          </p:nvPr>
        </p:nvSpPr>
        <p:spPr>
          <a:xfrm>
            <a:off x="1371599" y="294538"/>
            <a:ext cx="9895951" cy="1033669"/>
          </a:xfrm>
        </p:spPr>
        <p:txBody>
          <a:bodyPr>
            <a:normAutofit/>
          </a:bodyPr>
          <a:lstStyle/>
          <a:p>
            <a:r>
              <a:rPr kumimoji="1" lang="ja-JP" altLang="en-US" sz="4000">
                <a:solidFill>
                  <a:srgbClr val="FFFFFF"/>
                </a:solidFill>
              </a:rPr>
              <a:t>今後の展望</a:t>
            </a:r>
          </a:p>
        </p:txBody>
      </p:sp>
      <p:sp>
        <p:nvSpPr>
          <p:cNvPr id="3" name="コンテンツ プレースホルダー 2">
            <a:extLst>
              <a:ext uri="{FF2B5EF4-FFF2-40B4-BE49-F238E27FC236}">
                <a16:creationId xmlns:a16="http://schemas.microsoft.com/office/drawing/2014/main" id="{FA1529C3-3A87-6D57-5E75-EFA913A3C02B}"/>
              </a:ext>
            </a:extLst>
          </p:cNvPr>
          <p:cNvSpPr>
            <a:spLocks noGrp="1"/>
          </p:cNvSpPr>
          <p:nvPr>
            <p:ph idx="1"/>
          </p:nvPr>
        </p:nvSpPr>
        <p:spPr>
          <a:xfrm>
            <a:off x="1543519" y="1597432"/>
            <a:ext cx="9724031" cy="4109585"/>
          </a:xfrm>
        </p:spPr>
        <p:txBody>
          <a:bodyPr anchor="ctr">
            <a:normAutofit/>
          </a:bodyPr>
          <a:lstStyle/>
          <a:p>
            <a:pPr marL="0" indent="0">
              <a:buNone/>
            </a:pPr>
            <a:r>
              <a:rPr kumimoji="1" lang="ja-JP" altLang="en-US" dirty="0"/>
              <a:t>・チームやサークルの雰囲気がより伝わりやすくするために、投稿時に写真等を</a:t>
            </a:r>
            <a:r>
              <a:rPr lang="ja-JP" altLang="en-US" dirty="0"/>
              <a:t>投稿できるようにしたい</a:t>
            </a:r>
            <a:r>
              <a:rPr kumimoji="1" lang="ja-JP" altLang="en-US" dirty="0"/>
              <a:t>。</a:t>
            </a:r>
            <a:endParaRPr kumimoji="1" lang="en-US" altLang="ja-JP" dirty="0"/>
          </a:p>
          <a:p>
            <a:pPr marL="0" indent="0">
              <a:buNone/>
            </a:pPr>
            <a:endParaRPr kumimoji="1" lang="en-US" altLang="ja-JP" dirty="0"/>
          </a:p>
          <a:p>
            <a:pPr marL="0" indent="0">
              <a:buNone/>
            </a:pPr>
            <a:r>
              <a:rPr lang="ja-JP" altLang="en-US" dirty="0"/>
              <a:t>・パスワード変更の際に、メールでパスワード変更の</a:t>
            </a:r>
            <a:r>
              <a:rPr lang="en-US" altLang="ja-JP" dirty="0"/>
              <a:t>URL</a:t>
            </a:r>
            <a:r>
              <a:rPr lang="ja-JP" altLang="en-US" dirty="0"/>
              <a:t>等が送付されてくるシステムにしたい。</a:t>
            </a:r>
            <a:endParaRPr kumimoji="1" lang="ja-JP" altLang="en-US" dirty="0"/>
          </a:p>
        </p:txBody>
      </p:sp>
    </p:spTree>
    <p:extLst>
      <p:ext uri="{BB962C8B-B14F-4D97-AF65-F5344CB8AC3E}">
        <p14:creationId xmlns:p14="http://schemas.microsoft.com/office/powerpoint/2010/main" val="292483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FB4254C-464A-6780-85C5-607348BA332E}"/>
              </a:ext>
            </a:extLst>
          </p:cNvPr>
          <p:cNvSpPr>
            <a:spLocks noGrp="1"/>
          </p:cNvSpPr>
          <p:nvPr>
            <p:ph type="title"/>
          </p:nvPr>
        </p:nvSpPr>
        <p:spPr>
          <a:xfrm>
            <a:off x="1371599" y="294538"/>
            <a:ext cx="9895951" cy="1033669"/>
          </a:xfrm>
        </p:spPr>
        <p:txBody>
          <a:bodyPr>
            <a:normAutofit/>
          </a:bodyPr>
          <a:lstStyle/>
          <a:p>
            <a:r>
              <a:rPr kumimoji="1" lang="ja-JP" altLang="en-US" sz="4000">
                <a:solidFill>
                  <a:srgbClr val="FFFFFF"/>
                </a:solidFill>
              </a:rPr>
              <a:t>感想</a:t>
            </a:r>
          </a:p>
        </p:txBody>
      </p:sp>
      <p:sp>
        <p:nvSpPr>
          <p:cNvPr id="3" name="コンテンツ プレースホルダー 2">
            <a:extLst>
              <a:ext uri="{FF2B5EF4-FFF2-40B4-BE49-F238E27FC236}">
                <a16:creationId xmlns:a16="http://schemas.microsoft.com/office/drawing/2014/main" id="{F9AC322A-21D3-9272-3136-9523B47667CF}"/>
              </a:ext>
            </a:extLst>
          </p:cNvPr>
          <p:cNvSpPr>
            <a:spLocks noGrp="1"/>
          </p:cNvSpPr>
          <p:nvPr>
            <p:ph idx="1"/>
          </p:nvPr>
        </p:nvSpPr>
        <p:spPr>
          <a:xfrm>
            <a:off x="1371599" y="2556387"/>
            <a:ext cx="9724031" cy="2635045"/>
          </a:xfrm>
        </p:spPr>
        <p:txBody>
          <a:bodyPr anchor="ctr">
            <a:noAutofit/>
          </a:bodyPr>
          <a:lstStyle/>
          <a:p>
            <a:pPr marL="0" indent="0">
              <a:buNone/>
            </a:pPr>
            <a:r>
              <a:rPr kumimoji="1" lang="ja-JP" altLang="en-US" sz="2400" dirty="0"/>
              <a:t>全体像</a:t>
            </a:r>
            <a:r>
              <a:rPr lang="ja-JP" altLang="en-US" sz="2400" dirty="0"/>
              <a:t>をイメージしながら、</a:t>
            </a:r>
            <a:r>
              <a:rPr kumimoji="1" lang="ja-JP" altLang="en-US" sz="2400" dirty="0"/>
              <a:t>一つ一つの機能を自分で考え実装していくことが楽しくやりがいを感じた。</a:t>
            </a:r>
            <a:endParaRPr kumimoji="1" lang="en-US" altLang="ja-JP" sz="2400" dirty="0"/>
          </a:p>
          <a:p>
            <a:pPr marL="0" indent="0">
              <a:buNone/>
            </a:pPr>
            <a:r>
              <a:rPr lang="ja-JP" altLang="en-US" sz="2400" dirty="0"/>
              <a:t>利用するユーザが欲しい機能や、使いづらさを客観的に考えることが難しく感じた。</a:t>
            </a:r>
            <a:endParaRPr lang="en-US" altLang="ja-JP" sz="2400" dirty="0"/>
          </a:p>
          <a:p>
            <a:pPr marL="0" indent="0">
              <a:buNone/>
            </a:pPr>
            <a:r>
              <a:rPr kumimoji="1" lang="ja-JP" altLang="en-US" sz="2400" dirty="0"/>
              <a:t>現場に出た際は、全てを一人</a:t>
            </a:r>
            <a:r>
              <a:rPr lang="ja-JP" altLang="en-US" sz="2400" dirty="0"/>
              <a:t>で制作する</a:t>
            </a:r>
            <a:r>
              <a:rPr kumimoji="1" lang="ja-JP" altLang="en-US" sz="2400" dirty="0"/>
              <a:t>より難しく感じることが多くあると思うが、今回学んだ自分で</a:t>
            </a:r>
            <a:r>
              <a:rPr lang="ja-JP" altLang="en-US" sz="2400" dirty="0"/>
              <a:t>考え抜く</a:t>
            </a:r>
            <a:r>
              <a:rPr kumimoji="1" lang="ja-JP" altLang="en-US" sz="2400" dirty="0"/>
              <a:t>ということを意識して取り組んでいきたい。</a:t>
            </a:r>
          </a:p>
        </p:txBody>
      </p:sp>
    </p:spTree>
    <p:extLst>
      <p:ext uri="{BB962C8B-B14F-4D97-AF65-F5344CB8AC3E}">
        <p14:creationId xmlns:p14="http://schemas.microsoft.com/office/powerpoint/2010/main" val="23988985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219</TotalTime>
  <Words>432</Words>
  <Application>Microsoft Office PowerPoint</Application>
  <PresentationFormat>ワイド画面</PresentationFormat>
  <Paragraphs>39</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Play　With</vt:lpstr>
      <vt:lpstr>背景・ターゲット層</vt:lpstr>
      <vt:lpstr>システム</vt:lpstr>
      <vt:lpstr>システムの特徴</vt:lpstr>
      <vt:lpstr>画面共有</vt:lpstr>
      <vt:lpstr>作成にあたり意識したこと</vt:lpstr>
      <vt:lpstr>今後の展望</vt:lpstr>
      <vt:lpstr>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度見 馬場</dc:creator>
  <cp:lastModifiedBy>度見 馬場</cp:lastModifiedBy>
  <cp:revision>7</cp:revision>
  <dcterms:created xsi:type="dcterms:W3CDTF">2024-07-01T13:51:44Z</dcterms:created>
  <dcterms:modified xsi:type="dcterms:W3CDTF">2024-07-02T15:01:17Z</dcterms:modified>
</cp:coreProperties>
</file>