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8" r:id="rId3"/>
    <p:sldId id="257" r:id="rId4"/>
    <p:sldId id="259" r:id="rId5"/>
    <p:sldId id="260" r:id="rId6"/>
    <p:sldId id="261" r:id="rId7"/>
    <p:sldId id="265" r:id="rId8"/>
    <p:sldId id="262" r:id="rId9"/>
    <p:sldId id="264" r:id="rId10"/>
    <p:sldId id="266" r:id="rId11"/>
    <p:sldId id="267"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p:cViewPr varScale="1">
        <p:scale>
          <a:sx n="87" d="100"/>
          <a:sy n="87" d="100"/>
        </p:scale>
        <p:origin x="-146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Methods and Percentage</c:v>
                </c:pt>
              </c:strCache>
            </c:strRef>
          </c:tx>
          <c:invertIfNegative val="0"/>
          <c:cat>
            <c:strRef>
              <c:f>Sheet1!$A$2:$A$5</c:f>
              <c:strCache>
                <c:ptCount val="4"/>
                <c:pt idx="0">
                  <c:v>burning waste</c:v>
                </c:pt>
                <c:pt idx="1">
                  <c:v>composing</c:v>
                </c:pt>
                <c:pt idx="2">
                  <c:v>own landlift</c:v>
                </c:pt>
                <c:pt idx="3">
                  <c:v>selling waste</c:v>
                </c:pt>
              </c:strCache>
            </c:strRef>
          </c:cat>
          <c:val>
            <c:numRef>
              <c:f>Sheet1!$B$2:$B$5</c:f>
              <c:numCache>
                <c:formatCode>General</c:formatCode>
                <c:ptCount val="4"/>
                <c:pt idx="0">
                  <c:v>2.1</c:v>
                </c:pt>
                <c:pt idx="1">
                  <c:v>1.3</c:v>
                </c:pt>
                <c:pt idx="2">
                  <c:v>3.2</c:v>
                </c:pt>
                <c:pt idx="3">
                  <c:v>1.2</c:v>
                </c:pt>
              </c:numCache>
            </c:numRef>
          </c:val>
          <c:extLst>
            <c:ext xmlns:c16="http://schemas.microsoft.com/office/drawing/2014/chart" uri="{C3380CC4-5D6E-409C-BE32-E72D297353CC}">
              <c16:uniqueId val="{00000000-2CF1-EA4E-B880-42F7126C9907}"/>
            </c:ext>
          </c:extLst>
        </c:ser>
        <c:dLbls>
          <c:showLegendKey val="0"/>
          <c:showVal val="0"/>
          <c:showCatName val="0"/>
          <c:showSerName val="0"/>
          <c:showPercent val="0"/>
          <c:showBubbleSize val="0"/>
        </c:dLbls>
        <c:gapWidth val="100"/>
        <c:shape val="cylinder"/>
        <c:axId val="164784384"/>
        <c:axId val="164818304"/>
        <c:axId val="0"/>
      </c:bar3DChart>
      <c:catAx>
        <c:axId val="164784384"/>
        <c:scaling>
          <c:orientation val="minMax"/>
        </c:scaling>
        <c:delete val="0"/>
        <c:axPos val="b"/>
        <c:numFmt formatCode="General" sourceLinked="0"/>
        <c:majorTickMark val="out"/>
        <c:minorTickMark val="none"/>
        <c:tickLblPos val="nextTo"/>
        <c:crossAx val="164818304"/>
        <c:crosses val="autoZero"/>
        <c:auto val="1"/>
        <c:lblAlgn val="ctr"/>
        <c:lblOffset val="100"/>
        <c:noMultiLvlLbl val="0"/>
      </c:catAx>
      <c:valAx>
        <c:axId val="164818304"/>
        <c:scaling>
          <c:orientation val="minMax"/>
        </c:scaling>
        <c:delete val="0"/>
        <c:axPos val="l"/>
        <c:majorGridlines/>
        <c:numFmt formatCode="General" sourceLinked="1"/>
        <c:majorTickMark val="out"/>
        <c:minorTickMark val="none"/>
        <c:tickLblPos val="nextTo"/>
        <c:crossAx val="16478438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_rels/data2.xml.rels><?xml version="1.0" encoding="UTF-8" standalone="yes"?>
<Relationships xmlns="http://schemas.openxmlformats.org/package/2006/relationships"><Relationship Id="rId1" Type="http://schemas.openxmlformats.org/officeDocument/2006/relationships/slide" Target="../slides/slide5.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56201-6A4B-418E-BD8A-6513BEC810CE}" type="doc">
      <dgm:prSet loTypeId="urn:microsoft.com/office/officeart/2005/8/layout/radial1" loCatId="relationship" qsTypeId="urn:microsoft.com/office/officeart/2005/8/quickstyle/3d2" qsCatId="3D" csTypeId="urn:microsoft.com/office/officeart/2005/8/colors/accent1_2" csCatId="accent1"/>
      <dgm:spPr/>
      <dgm:t>
        <a:bodyPr/>
        <a:lstStyle/>
        <a:p>
          <a:endParaRPr lang="en-US"/>
        </a:p>
      </dgm:t>
    </dgm:pt>
    <dgm:pt modelId="{1A3AEF8E-F57E-475C-9009-D583C8C090BE}">
      <dgm:prSet/>
      <dgm:spPr/>
      <dgm:t>
        <a:bodyPr/>
        <a:lstStyle/>
        <a:p>
          <a:pPr rtl="0"/>
          <a:r>
            <a:rPr lang="en-US" dirty="0"/>
            <a:t>Objectives</a:t>
          </a:r>
        </a:p>
      </dgm:t>
    </dgm:pt>
    <dgm:pt modelId="{F2B5B223-160C-412E-B08B-EBDA2892D22C}" type="parTrans" cxnId="{D8DA282C-22F6-4266-9C6E-6C31849F7BE4}">
      <dgm:prSet/>
      <dgm:spPr/>
      <dgm:t>
        <a:bodyPr/>
        <a:lstStyle/>
        <a:p>
          <a:endParaRPr lang="en-US"/>
        </a:p>
      </dgm:t>
    </dgm:pt>
    <dgm:pt modelId="{B8E293BE-572C-4952-8F2F-9F76A9A024A7}" type="sibTrans" cxnId="{D8DA282C-22F6-4266-9C6E-6C31849F7BE4}">
      <dgm:prSet/>
      <dgm:spPr/>
      <dgm:t>
        <a:bodyPr/>
        <a:lstStyle/>
        <a:p>
          <a:endParaRPr lang="en-US"/>
        </a:p>
      </dgm:t>
    </dgm:pt>
    <dgm:pt modelId="{DB7F0DA7-6699-4CB6-A67D-89514D6FA6EA}" type="pres">
      <dgm:prSet presAssocID="{DF756201-6A4B-418E-BD8A-6513BEC810CE}" presName="cycle" presStyleCnt="0">
        <dgm:presLayoutVars>
          <dgm:chMax val="1"/>
          <dgm:dir/>
          <dgm:animLvl val="ctr"/>
          <dgm:resizeHandles val="exact"/>
        </dgm:presLayoutVars>
      </dgm:prSet>
      <dgm:spPr/>
    </dgm:pt>
    <dgm:pt modelId="{23B2C0DE-BE2A-46E8-9AD7-0AC642AEC193}" type="pres">
      <dgm:prSet presAssocID="{1A3AEF8E-F57E-475C-9009-D583C8C090BE}" presName="centerShape" presStyleLbl="node0" presStyleIdx="0" presStyleCnt="1" custLinFactNeighborX="1614" custLinFactNeighborY="1772"/>
      <dgm:spPr/>
    </dgm:pt>
  </dgm:ptLst>
  <dgm:cxnLst>
    <dgm:cxn modelId="{D8DA282C-22F6-4266-9C6E-6C31849F7BE4}" srcId="{DF756201-6A4B-418E-BD8A-6513BEC810CE}" destId="{1A3AEF8E-F57E-475C-9009-D583C8C090BE}" srcOrd="0" destOrd="0" parTransId="{F2B5B223-160C-412E-B08B-EBDA2892D22C}" sibTransId="{B8E293BE-572C-4952-8F2F-9F76A9A024A7}"/>
    <dgm:cxn modelId="{AE43AB84-E569-47AC-A4E7-3689509612AD}" type="presOf" srcId="{DF756201-6A4B-418E-BD8A-6513BEC810CE}" destId="{DB7F0DA7-6699-4CB6-A67D-89514D6FA6EA}" srcOrd="0" destOrd="0" presId="urn:microsoft.com/office/officeart/2005/8/layout/radial1"/>
    <dgm:cxn modelId="{676883DF-D157-4719-A817-346A775E7C18}" type="presOf" srcId="{1A3AEF8E-F57E-475C-9009-D583C8C090BE}" destId="{23B2C0DE-BE2A-46E8-9AD7-0AC642AEC193}" srcOrd="0" destOrd="0" presId="urn:microsoft.com/office/officeart/2005/8/layout/radial1"/>
    <dgm:cxn modelId="{6839DE03-E3ED-405C-A34D-DBCE5DF02241}" type="presParOf" srcId="{DB7F0DA7-6699-4CB6-A67D-89514D6FA6EA}" destId="{23B2C0DE-BE2A-46E8-9AD7-0AC642AEC193}" srcOrd="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31722-86BC-4822-842E-1E5E15B5E9CA}"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44D642FF-33E0-4B65-9254-CC15E449C6C5}">
      <dgm:prSet/>
      <dgm:spPr/>
      <dgm:t>
        <a:bodyPr/>
        <a:lstStyle/>
        <a:p>
          <a:pPr rtl="0"/>
          <a:r>
            <a:rPr lang="en-US" dirty="0">
              <a:solidFill>
                <a:schemeClr val="tx1"/>
              </a:solidFill>
            </a:rPr>
            <a:t>Identifying the Issue</a:t>
          </a:r>
        </a:p>
      </dgm:t>
    </dgm:pt>
    <dgm:pt modelId="{5610D7E9-B6CE-4C03-AFCC-07D453B535E5}" type="parTrans" cxnId="{0007B6FA-271E-464D-970C-720D4632D60E}">
      <dgm:prSet/>
      <dgm:spPr/>
      <dgm:t>
        <a:bodyPr/>
        <a:lstStyle/>
        <a:p>
          <a:endParaRPr lang="en-US"/>
        </a:p>
      </dgm:t>
    </dgm:pt>
    <dgm:pt modelId="{1EDFC526-D763-4D69-A2AA-8C8E430F723B}" type="sibTrans" cxnId="{0007B6FA-271E-464D-970C-720D4632D60E}">
      <dgm:prSet/>
      <dgm:spPr/>
      <dgm:t>
        <a:bodyPr/>
        <a:lstStyle/>
        <a:p>
          <a:endParaRPr lang="en-US"/>
        </a:p>
      </dgm:t>
    </dgm:pt>
    <dgm:pt modelId="{F0604380-EE0A-4C0C-BC4C-1EEBACA23219}">
      <dgm:prSet/>
      <dgm:spPr/>
      <dgm:t>
        <a:bodyPr/>
        <a:lstStyle/>
        <a:p>
          <a:pPr rtl="0"/>
          <a:r>
            <a:rPr lang="en-US" dirty="0">
              <a:solidFill>
                <a:schemeClr val="tx1"/>
              </a:solidFill>
              <a:hlinkClick xmlns:r="http://schemas.openxmlformats.org/officeDocument/2006/relationships" r:id="rId1" action="ppaction://hlinksldjump"/>
            </a:rPr>
            <a:t>Community Engagement</a:t>
          </a:r>
          <a:endParaRPr lang="en-US" dirty="0">
            <a:solidFill>
              <a:schemeClr val="tx1"/>
            </a:solidFill>
          </a:endParaRPr>
        </a:p>
      </dgm:t>
    </dgm:pt>
    <dgm:pt modelId="{C0480303-D300-4C34-B4EF-D6F1BA935EB9}" type="parTrans" cxnId="{8C73AF89-651B-4F7B-AB7C-FE98C3C7A96A}">
      <dgm:prSet/>
      <dgm:spPr/>
      <dgm:t>
        <a:bodyPr/>
        <a:lstStyle/>
        <a:p>
          <a:endParaRPr lang="en-US"/>
        </a:p>
      </dgm:t>
    </dgm:pt>
    <dgm:pt modelId="{EF2265DB-3D6D-47D3-836E-358469E485D2}" type="sibTrans" cxnId="{8C73AF89-651B-4F7B-AB7C-FE98C3C7A96A}">
      <dgm:prSet/>
      <dgm:spPr/>
      <dgm:t>
        <a:bodyPr/>
        <a:lstStyle/>
        <a:p>
          <a:endParaRPr lang="en-US"/>
        </a:p>
      </dgm:t>
    </dgm:pt>
    <dgm:pt modelId="{01EB953D-D587-4214-AFDC-A64E71850CAC}">
      <dgm:prSet/>
      <dgm:spPr/>
      <dgm:t>
        <a:bodyPr/>
        <a:lstStyle/>
        <a:p>
          <a:pPr rtl="0"/>
          <a:r>
            <a:rPr lang="en-US" dirty="0">
              <a:solidFill>
                <a:schemeClr val="tx1"/>
              </a:solidFill>
            </a:rPr>
            <a:t>Intervention Design</a:t>
          </a:r>
        </a:p>
      </dgm:t>
    </dgm:pt>
    <dgm:pt modelId="{283BED83-3DF1-4E06-BB67-DC214D29CCE4}" type="parTrans" cxnId="{303D87EA-27DA-4055-83F9-73D228AF3034}">
      <dgm:prSet/>
      <dgm:spPr/>
      <dgm:t>
        <a:bodyPr/>
        <a:lstStyle/>
        <a:p>
          <a:endParaRPr lang="en-US"/>
        </a:p>
      </dgm:t>
    </dgm:pt>
    <dgm:pt modelId="{923434AB-3352-4C08-A545-BA24F5D86D4B}" type="sibTrans" cxnId="{303D87EA-27DA-4055-83F9-73D228AF3034}">
      <dgm:prSet/>
      <dgm:spPr/>
      <dgm:t>
        <a:bodyPr/>
        <a:lstStyle/>
        <a:p>
          <a:endParaRPr lang="en-US"/>
        </a:p>
      </dgm:t>
    </dgm:pt>
    <dgm:pt modelId="{78193291-FA90-457F-B483-96578ED2576A}">
      <dgm:prSet/>
      <dgm:spPr/>
      <dgm:t>
        <a:bodyPr/>
        <a:lstStyle/>
        <a:p>
          <a:pPr rtl="0"/>
          <a:r>
            <a:rPr lang="en-US" dirty="0">
              <a:solidFill>
                <a:schemeClr val="tx1"/>
              </a:solidFill>
            </a:rPr>
            <a:t>Evaluation and Sustainability</a:t>
          </a:r>
        </a:p>
      </dgm:t>
    </dgm:pt>
    <dgm:pt modelId="{25CB011F-F9BD-4EA0-B8FA-551FA54EEAFF}" type="parTrans" cxnId="{97638175-9C6B-4B8B-8E2A-33B8FD799DF7}">
      <dgm:prSet/>
      <dgm:spPr/>
      <dgm:t>
        <a:bodyPr/>
        <a:lstStyle/>
        <a:p>
          <a:endParaRPr lang="en-US"/>
        </a:p>
      </dgm:t>
    </dgm:pt>
    <dgm:pt modelId="{DC226CDC-2C7A-4D5B-8600-297081E21D28}" type="sibTrans" cxnId="{97638175-9C6B-4B8B-8E2A-33B8FD799DF7}">
      <dgm:prSet/>
      <dgm:spPr/>
      <dgm:t>
        <a:bodyPr/>
        <a:lstStyle/>
        <a:p>
          <a:endParaRPr lang="en-US"/>
        </a:p>
      </dgm:t>
    </dgm:pt>
    <dgm:pt modelId="{309D72CE-A66A-4468-8978-FDE2DC84DD37}">
      <dgm:prSet/>
      <dgm:spPr/>
      <dgm:t>
        <a:bodyPr/>
        <a:lstStyle/>
        <a:p>
          <a:pPr rtl="0"/>
          <a:r>
            <a:rPr lang="en-US" dirty="0">
              <a:solidFill>
                <a:schemeClr val="tx1"/>
              </a:solidFill>
            </a:rPr>
            <a:t>Ethical Considerations</a:t>
          </a:r>
        </a:p>
      </dgm:t>
    </dgm:pt>
    <dgm:pt modelId="{A1F16FA0-EA8D-4D66-BDA7-15D035CAA7D2}" type="parTrans" cxnId="{3582C0DB-0C75-483E-AB67-5C6F763C07DA}">
      <dgm:prSet/>
      <dgm:spPr/>
      <dgm:t>
        <a:bodyPr/>
        <a:lstStyle/>
        <a:p>
          <a:endParaRPr lang="en-US"/>
        </a:p>
      </dgm:t>
    </dgm:pt>
    <dgm:pt modelId="{171F6F39-C349-4BA2-83A0-0C8AF664D6EE}" type="sibTrans" cxnId="{3582C0DB-0C75-483E-AB67-5C6F763C07DA}">
      <dgm:prSet/>
      <dgm:spPr/>
      <dgm:t>
        <a:bodyPr/>
        <a:lstStyle/>
        <a:p>
          <a:endParaRPr lang="en-US"/>
        </a:p>
      </dgm:t>
    </dgm:pt>
    <dgm:pt modelId="{5198E5E5-604A-4C6D-8533-C4A936BBF81E}" type="pres">
      <dgm:prSet presAssocID="{B7731722-86BC-4822-842E-1E5E15B5E9CA}" presName="linearFlow" presStyleCnt="0">
        <dgm:presLayoutVars>
          <dgm:dir/>
          <dgm:resizeHandles val="exact"/>
        </dgm:presLayoutVars>
      </dgm:prSet>
      <dgm:spPr/>
    </dgm:pt>
    <dgm:pt modelId="{6AABF594-4DB7-47C1-9CA7-9A2C3B2C7994}" type="pres">
      <dgm:prSet presAssocID="{44D642FF-33E0-4B65-9254-CC15E449C6C5}" presName="composite" presStyleCnt="0"/>
      <dgm:spPr/>
    </dgm:pt>
    <dgm:pt modelId="{27F05EFF-7C3C-430E-9F48-F8B787A85B1A}" type="pres">
      <dgm:prSet presAssocID="{44D642FF-33E0-4B65-9254-CC15E449C6C5}" presName="imgShp" presStyleLbl="fgImgPlace1" presStyleIdx="0" presStyleCnt="5"/>
      <dgm:spPr/>
    </dgm:pt>
    <dgm:pt modelId="{5A143B46-BCA6-4DB6-AA27-DDB0924EB6E7}" type="pres">
      <dgm:prSet presAssocID="{44D642FF-33E0-4B65-9254-CC15E449C6C5}" presName="txShp" presStyleLbl="node1" presStyleIdx="0" presStyleCnt="5">
        <dgm:presLayoutVars>
          <dgm:bulletEnabled val="1"/>
        </dgm:presLayoutVars>
      </dgm:prSet>
      <dgm:spPr/>
    </dgm:pt>
    <dgm:pt modelId="{EE319239-30F1-403E-BE69-3E07E0B9CD22}" type="pres">
      <dgm:prSet presAssocID="{1EDFC526-D763-4D69-A2AA-8C8E430F723B}" presName="spacing" presStyleCnt="0"/>
      <dgm:spPr/>
    </dgm:pt>
    <dgm:pt modelId="{1EC5B85B-DD67-4DCB-8278-A73EA180E8C2}" type="pres">
      <dgm:prSet presAssocID="{F0604380-EE0A-4C0C-BC4C-1EEBACA23219}" presName="composite" presStyleCnt="0"/>
      <dgm:spPr/>
    </dgm:pt>
    <dgm:pt modelId="{8005CCAD-736C-441C-86E3-397042AB296E}" type="pres">
      <dgm:prSet presAssocID="{F0604380-EE0A-4C0C-BC4C-1EEBACA23219}" presName="imgShp" presStyleLbl="fgImgPlace1" presStyleIdx="1" presStyleCnt="5"/>
      <dgm:spPr/>
    </dgm:pt>
    <dgm:pt modelId="{D4C5834D-A53C-4E51-8340-4F934D36EA18}" type="pres">
      <dgm:prSet presAssocID="{F0604380-EE0A-4C0C-BC4C-1EEBACA23219}" presName="txShp" presStyleLbl="node1" presStyleIdx="1" presStyleCnt="5">
        <dgm:presLayoutVars>
          <dgm:bulletEnabled val="1"/>
        </dgm:presLayoutVars>
      </dgm:prSet>
      <dgm:spPr/>
    </dgm:pt>
    <dgm:pt modelId="{085808FB-6E6F-49F2-A711-A9A729FD8E19}" type="pres">
      <dgm:prSet presAssocID="{EF2265DB-3D6D-47D3-836E-358469E485D2}" presName="spacing" presStyleCnt="0"/>
      <dgm:spPr/>
    </dgm:pt>
    <dgm:pt modelId="{9F789AD5-857A-4B79-A196-91555DF390EF}" type="pres">
      <dgm:prSet presAssocID="{01EB953D-D587-4214-AFDC-A64E71850CAC}" presName="composite" presStyleCnt="0"/>
      <dgm:spPr/>
    </dgm:pt>
    <dgm:pt modelId="{E2AB9FD0-FD1B-4CEA-82CD-801AF933A436}" type="pres">
      <dgm:prSet presAssocID="{01EB953D-D587-4214-AFDC-A64E71850CAC}" presName="imgShp" presStyleLbl="fgImgPlace1" presStyleIdx="2" presStyleCnt="5"/>
      <dgm:spPr/>
    </dgm:pt>
    <dgm:pt modelId="{26BEEE3B-FFEE-4CC4-A538-D9FD2B3819E5}" type="pres">
      <dgm:prSet presAssocID="{01EB953D-D587-4214-AFDC-A64E71850CAC}" presName="txShp" presStyleLbl="node1" presStyleIdx="2" presStyleCnt="5">
        <dgm:presLayoutVars>
          <dgm:bulletEnabled val="1"/>
        </dgm:presLayoutVars>
      </dgm:prSet>
      <dgm:spPr/>
    </dgm:pt>
    <dgm:pt modelId="{7E3F76F9-39B9-4FEA-9D6D-2F896C064A60}" type="pres">
      <dgm:prSet presAssocID="{923434AB-3352-4C08-A545-BA24F5D86D4B}" presName="spacing" presStyleCnt="0"/>
      <dgm:spPr/>
    </dgm:pt>
    <dgm:pt modelId="{478B9447-EA4E-4A51-80DE-3F3948414737}" type="pres">
      <dgm:prSet presAssocID="{78193291-FA90-457F-B483-96578ED2576A}" presName="composite" presStyleCnt="0"/>
      <dgm:spPr/>
    </dgm:pt>
    <dgm:pt modelId="{5781130C-6186-48CF-ABCD-3E9BF36798A2}" type="pres">
      <dgm:prSet presAssocID="{78193291-FA90-457F-B483-96578ED2576A}" presName="imgShp" presStyleLbl="fgImgPlace1" presStyleIdx="3" presStyleCnt="5"/>
      <dgm:spPr/>
    </dgm:pt>
    <dgm:pt modelId="{6C0F7F7B-B722-49DA-B438-27DD63640DF9}" type="pres">
      <dgm:prSet presAssocID="{78193291-FA90-457F-B483-96578ED2576A}" presName="txShp" presStyleLbl="node1" presStyleIdx="3" presStyleCnt="5">
        <dgm:presLayoutVars>
          <dgm:bulletEnabled val="1"/>
        </dgm:presLayoutVars>
      </dgm:prSet>
      <dgm:spPr/>
    </dgm:pt>
    <dgm:pt modelId="{4164ADAD-3BAE-4E0E-9EF2-9129F356E7DE}" type="pres">
      <dgm:prSet presAssocID="{DC226CDC-2C7A-4D5B-8600-297081E21D28}" presName="spacing" presStyleCnt="0"/>
      <dgm:spPr/>
    </dgm:pt>
    <dgm:pt modelId="{88E7CB95-8B09-4830-A73E-64E0371C8002}" type="pres">
      <dgm:prSet presAssocID="{309D72CE-A66A-4468-8978-FDE2DC84DD37}" presName="composite" presStyleCnt="0"/>
      <dgm:spPr/>
    </dgm:pt>
    <dgm:pt modelId="{59901227-8670-4092-95EE-9386BBAAB794}" type="pres">
      <dgm:prSet presAssocID="{309D72CE-A66A-4468-8978-FDE2DC84DD37}" presName="imgShp" presStyleLbl="fgImgPlace1" presStyleIdx="4" presStyleCnt="5"/>
      <dgm:spPr/>
    </dgm:pt>
    <dgm:pt modelId="{3FC83B5E-2F57-4D03-94DF-90B998A78100}" type="pres">
      <dgm:prSet presAssocID="{309D72CE-A66A-4468-8978-FDE2DC84DD37}" presName="txShp" presStyleLbl="node1" presStyleIdx="4" presStyleCnt="5">
        <dgm:presLayoutVars>
          <dgm:bulletEnabled val="1"/>
        </dgm:presLayoutVars>
      </dgm:prSet>
      <dgm:spPr/>
    </dgm:pt>
  </dgm:ptLst>
  <dgm:cxnLst>
    <dgm:cxn modelId="{E2597108-7438-46B2-936F-1A24FBF3B9DD}" type="presOf" srcId="{309D72CE-A66A-4468-8978-FDE2DC84DD37}" destId="{3FC83B5E-2F57-4D03-94DF-90B998A78100}" srcOrd="0" destOrd="0" presId="urn:microsoft.com/office/officeart/2005/8/layout/vList3"/>
    <dgm:cxn modelId="{CD501718-0351-48A0-A91B-BC2CB88D4DBD}" type="presOf" srcId="{B7731722-86BC-4822-842E-1E5E15B5E9CA}" destId="{5198E5E5-604A-4C6D-8533-C4A936BBF81E}" srcOrd="0" destOrd="0" presId="urn:microsoft.com/office/officeart/2005/8/layout/vList3"/>
    <dgm:cxn modelId="{9737A438-4BE8-4A2B-85B3-970D603052D6}" type="presOf" srcId="{78193291-FA90-457F-B483-96578ED2576A}" destId="{6C0F7F7B-B722-49DA-B438-27DD63640DF9}" srcOrd="0" destOrd="0" presId="urn:microsoft.com/office/officeart/2005/8/layout/vList3"/>
    <dgm:cxn modelId="{CA24FD6E-CD30-4908-BEC9-7405C0F9F536}" type="presOf" srcId="{44D642FF-33E0-4B65-9254-CC15E449C6C5}" destId="{5A143B46-BCA6-4DB6-AA27-DDB0924EB6E7}" srcOrd="0" destOrd="0" presId="urn:microsoft.com/office/officeart/2005/8/layout/vList3"/>
    <dgm:cxn modelId="{97638175-9C6B-4B8B-8E2A-33B8FD799DF7}" srcId="{B7731722-86BC-4822-842E-1E5E15B5E9CA}" destId="{78193291-FA90-457F-B483-96578ED2576A}" srcOrd="3" destOrd="0" parTransId="{25CB011F-F9BD-4EA0-B8FA-551FA54EEAFF}" sibTransId="{DC226CDC-2C7A-4D5B-8600-297081E21D28}"/>
    <dgm:cxn modelId="{8C73AF89-651B-4F7B-AB7C-FE98C3C7A96A}" srcId="{B7731722-86BC-4822-842E-1E5E15B5E9CA}" destId="{F0604380-EE0A-4C0C-BC4C-1EEBACA23219}" srcOrd="1" destOrd="0" parTransId="{C0480303-D300-4C34-B4EF-D6F1BA935EB9}" sibTransId="{EF2265DB-3D6D-47D3-836E-358469E485D2}"/>
    <dgm:cxn modelId="{0BF42D91-BD55-4128-97FC-2AFC2A566FC3}" type="presOf" srcId="{F0604380-EE0A-4C0C-BC4C-1EEBACA23219}" destId="{D4C5834D-A53C-4E51-8340-4F934D36EA18}" srcOrd="0" destOrd="0" presId="urn:microsoft.com/office/officeart/2005/8/layout/vList3"/>
    <dgm:cxn modelId="{3582C0DB-0C75-483E-AB67-5C6F763C07DA}" srcId="{B7731722-86BC-4822-842E-1E5E15B5E9CA}" destId="{309D72CE-A66A-4468-8978-FDE2DC84DD37}" srcOrd="4" destOrd="0" parTransId="{A1F16FA0-EA8D-4D66-BDA7-15D035CAA7D2}" sibTransId="{171F6F39-C349-4BA2-83A0-0C8AF664D6EE}"/>
    <dgm:cxn modelId="{EB13CDE7-5E09-41F1-9CF0-D400F329E10F}" type="presOf" srcId="{01EB953D-D587-4214-AFDC-A64E71850CAC}" destId="{26BEEE3B-FFEE-4CC4-A538-D9FD2B3819E5}" srcOrd="0" destOrd="0" presId="urn:microsoft.com/office/officeart/2005/8/layout/vList3"/>
    <dgm:cxn modelId="{303D87EA-27DA-4055-83F9-73D228AF3034}" srcId="{B7731722-86BC-4822-842E-1E5E15B5E9CA}" destId="{01EB953D-D587-4214-AFDC-A64E71850CAC}" srcOrd="2" destOrd="0" parTransId="{283BED83-3DF1-4E06-BB67-DC214D29CCE4}" sibTransId="{923434AB-3352-4C08-A545-BA24F5D86D4B}"/>
    <dgm:cxn modelId="{0007B6FA-271E-464D-970C-720D4632D60E}" srcId="{B7731722-86BC-4822-842E-1E5E15B5E9CA}" destId="{44D642FF-33E0-4B65-9254-CC15E449C6C5}" srcOrd="0" destOrd="0" parTransId="{5610D7E9-B6CE-4C03-AFCC-07D453B535E5}" sibTransId="{1EDFC526-D763-4D69-A2AA-8C8E430F723B}"/>
    <dgm:cxn modelId="{C272961D-C841-473E-B956-459FBCD87257}" type="presParOf" srcId="{5198E5E5-604A-4C6D-8533-C4A936BBF81E}" destId="{6AABF594-4DB7-47C1-9CA7-9A2C3B2C7994}" srcOrd="0" destOrd="0" presId="urn:microsoft.com/office/officeart/2005/8/layout/vList3"/>
    <dgm:cxn modelId="{DA47FC63-6860-4E32-9DDE-274CAF400FAB}" type="presParOf" srcId="{6AABF594-4DB7-47C1-9CA7-9A2C3B2C7994}" destId="{27F05EFF-7C3C-430E-9F48-F8B787A85B1A}" srcOrd="0" destOrd="0" presId="urn:microsoft.com/office/officeart/2005/8/layout/vList3"/>
    <dgm:cxn modelId="{D8118398-264D-44C3-AE5F-936D1DBBBDB6}" type="presParOf" srcId="{6AABF594-4DB7-47C1-9CA7-9A2C3B2C7994}" destId="{5A143B46-BCA6-4DB6-AA27-DDB0924EB6E7}" srcOrd="1" destOrd="0" presId="urn:microsoft.com/office/officeart/2005/8/layout/vList3"/>
    <dgm:cxn modelId="{F0108358-4A59-4C3A-A49E-C60E0DA0FC72}" type="presParOf" srcId="{5198E5E5-604A-4C6D-8533-C4A936BBF81E}" destId="{EE319239-30F1-403E-BE69-3E07E0B9CD22}" srcOrd="1" destOrd="0" presId="urn:microsoft.com/office/officeart/2005/8/layout/vList3"/>
    <dgm:cxn modelId="{C66FE0AB-7365-4A34-B76E-75C1873FD00D}" type="presParOf" srcId="{5198E5E5-604A-4C6D-8533-C4A936BBF81E}" destId="{1EC5B85B-DD67-4DCB-8278-A73EA180E8C2}" srcOrd="2" destOrd="0" presId="urn:microsoft.com/office/officeart/2005/8/layout/vList3"/>
    <dgm:cxn modelId="{8647C8F9-F716-4E19-BBB5-655FF9DC7525}" type="presParOf" srcId="{1EC5B85B-DD67-4DCB-8278-A73EA180E8C2}" destId="{8005CCAD-736C-441C-86E3-397042AB296E}" srcOrd="0" destOrd="0" presId="urn:microsoft.com/office/officeart/2005/8/layout/vList3"/>
    <dgm:cxn modelId="{A8D5E16D-1F47-4273-9472-117440775AEF}" type="presParOf" srcId="{1EC5B85B-DD67-4DCB-8278-A73EA180E8C2}" destId="{D4C5834D-A53C-4E51-8340-4F934D36EA18}" srcOrd="1" destOrd="0" presId="urn:microsoft.com/office/officeart/2005/8/layout/vList3"/>
    <dgm:cxn modelId="{F508D0DA-570B-41E8-AC92-776FB3BDB880}" type="presParOf" srcId="{5198E5E5-604A-4C6D-8533-C4A936BBF81E}" destId="{085808FB-6E6F-49F2-A711-A9A729FD8E19}" srcOrd="3" destOrd="0" presId="urn:microsoft.com/office/officeart/2005/8/layout/vList3"/>
    <dgm:cxn modelId="{C915DB9A-F3C4-409A-ACDF-CAC5F9F33787}" type="presParOf" srcId="{5198E5E5-604A-4C6D-8533-C4A936BBF81E}" destId="{9F789AD5-857A-4B79-A196-91555DF390EF}" srcOrd="4" destOrd="0" presId="urn:microsoft.com/office/officeart/2005/8/layout/vList3"/>
    <dgm:cxn modelId="{97840898-3ED4-47AE-99A9-D404C617B894}" type="presParOf" srcId="{9F789AD5-857A-4B79-A196-91555DF390EF}" destId="{E2AB9FD0-FD1B-4CEA-82CD-801AF933A436}" srcOrd="0" destOrd="0" presId="urn:microsoft.com/office/officeart/2005/8/layout/vList3"/>
    <dgm:cxn modelId="{5D7ADFDD-9171-4A25-8F86-AA72349F5D4A}" type="presParOf" srcId="{9F789AD5-857A-4B79-A196-91555DF390EF}" destId="{26BEEE3B-FFEE-4CC4-A538-D9FD2B3819E5}" srcOrd="1" destOrd="0" presId="urn:microsoft.com/office/officeart/2005/8/layout/vList3"/>
    <dgm:cxn modelId="{BDE7095B-0BE1-4838-A30F-B4D67922B217}" type="presParOf" srcId="{5198E5E5-604A-4C6D-8533-C4A936BBF81E}" destId="{7E3F76F9-39B9-4FEA-9D6D-2F896C064A60}" srcOrd="5" destOrd="0" presId="urn:microsoft.com/office/officeart/2005/8/layout/vList3"/>
    <dgm:cxn modelId="{6146BB63-A2F4-46F0-882B-BA7084E06C00}" type="presParOf" srcId="{5198E5E5-604A-4C6D-8533-C4A936BBF81E}" destId="{478B9447-EA4E-4A51-80DE-3F3948414737}" srcOrd="6" destOrd="0" presId="urn:microsoft.com/office/officeart/2005/8/layout/vList3"/>
    <dgm:cxn modelId="{CAF2DA81-46B8-4E9E-91E8-ED71BC2D0C18}" type="presParOf" srcId="{478B9447-EA4E-4A51-80DE-3F3948414737}" destId="{5781130C-6186-48CF-ABCD-3E9BF36798A2}" srcOrd="0" destOrd="0" presId="urn:microsoft.com/office/officeart/2005/8/layout/vList3"/>
    <dgm:cxn modelId="{320EDEA2-CABF-4F9C-86D8-2B8F15D9C784}" type="presParOf" srcId="{478B9447-EA4E-4A51-80DE-3F3948414737}" destId="{6C0F7F7B-B722-49DA-B438-27DD63640DF9}" srcOrd="1" destOrd="0" presId="urn:microsoft.com/office/officeart/2005/8/layout/vList3"/>
    <dgm:cxn modelId="{CFE0E45E-291B-4D70-88B7-78AFC9EB9A68}" type="presParOf" srcId="{5198E5E5-604A-4C6D-8533-C4A936BBF81E}" destId="{4164ADAD-3BAE-4E0E-9EF2-9129F356E7DE}" srcOrd="7" destOrd="0" presId="urn:microsoft.com/office/officeart/2005/8/layout/vList3"/>
    <dgm:cxn modelId="{ECE5C029-A972-4623-9376-351344E819C7}" type="presParOf" srcId="{5198E5E5-604A-4C6D-8533-C4A936BBF81E}" destId="{88E7CB95-8B09-4830-A73E-64E0371C8002}" srcOrd="8" destOrd="0" presId="urn:microsoft.com/office/officeart/2005/8/layout/vList3"/>
    <dgm:cxn modelId="{16C14F11-4408-4FCA-AD6F-6AC2AA5F9E39}" type="presParOf" srcId="{88E7CB95-8B09-4830-A73E-64E0371C8002}" destId="{59901227-8670-4092-95EE-9386BBAAB794}" srcOrd="0" destOrd="0" presId="urn:microsoft.com/office/officeart/2005/8/layout/vList3"/>
    <dgm:cxn modelId="{38B8530B-D37B-4953-8155-FF0CD2FB7C49}" type="presParOf" srcId="{88E7CB95-8B09-4830-A73E-64E0371C8002}" destId="{3FC83B5E-2F57-4D03-94DF-90B998A7810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DB67B7-0503-46F2-AD52-35A040FD2D3F}" type="doc">
      <dgm:prSet loTypeId="urn:microsoft.com/office/officeart/2005/8/layout/venn1" loCatId="relationship" qsTypeId="urn:microsoft.com/office/officeart/2005/8/quickstyle/simple5" qsCatId="simple" csTypeId="urn:microsoft.com/office/officeart/2005/8/colors/accent1_2" csCatId="accent1"/>
      <dgm:spPr/>
      <dgm:t>
        <a:bodyPr/>
        <a:lstStyle/>
        <a:p>
          <a:endParaRPr lang="en-US"/>
        </a:p>
      </dgm:t>
    </dgm:pt>
    <dgm:pt modelId="{21A7F33A-F2DA-4338-BBB9-72CF96AD23A1}">
      <dgm:prSet/>
      <dgm:spPr/>
      <dgm:t>
        <a:bodyPr/>
        <a:lstStyle/>
        <a:p>
          <a:pPr rtl="0"/>
          <a:r>
            <a:rPr lang="en-US" b="1"/>
            <a:t>Media Campaign</a:t>
          </a:r>
          <a:endParaRPr lang="en-US"/>
        </a:p>
      </dgm:t>
    </dgm:pt>
    <dgm:pt modelId="{2587F7E6-8A00-4084-AC64-3691C262BD48}" type="parTrans" cxnId="{BF4147C1-136A-488A-A2AB-2DCE02C7FCB5}">
      <dgm:prSet/>
      <dgm:spPr/>
      <dgm:t>
        <a:bodyPr/>
        <a:lstStyle/>
        <a:p>
          <a:endParaRPr lang="en-US"/>
        </a:p>
      </dgm:t>
    </dgm:pt>
    <dgm:pt modelId="{F21B2EBB-678D-420B-9F1E-B69D0B507836}" type="sibTrans" cxnId="{BF4147C1-136A-488A-A2AB-2DCE02C7FCB5}">
      <dgm:prSet/>
      <dgm:spPr/>
      <dgm:t>
        <a:bodyPr/>
        <a:lstStyle/>
        <a:p>
          <a:endParaRPr lang="en-US"/>
        </a:p>
      </dgm:t>
    </dgm:pt>
    <dgm:pt modelId="{4D65DA8C-0636-4E9A-8D2A-D13869A41268}">
      <dgm:prSet/>
      <dgm:spPr/>
      <dgm:t>
        <a:bodyPr/>
        <a:lstStyle/>
        <a:p>
          <a:pPr rtl="0"/>
          <a:r>
            <a:rPr lang="en-US" b="1" dirty="0"/>
            <a:t>Focus Group and Community Meeting</a:t>
          </a:r>
          <a:endParaRPr lang="en-US" dirty="0"/>
        </a:p>
      </dgm:t>
    </dgm:pt>
    <dgm:pt modelId="{EF5B54E0-89BC-4C96-B4E3-3A9B804282D0}" type="parTrans" cxnId="{626575E9-8C25-46CE-9855-65D933CBA93B}">
      <dgm:prSet/>
      <dgm:spPr/>
      <dgm:t>
        <a:bodyPr/>
        <a:lstStyle/>
        <a:p>
          <a:endParaRPr lang="en-US"/>
        </a:p>
      </dgm:t>
    </dgm:pt>
    <dgm:pt modelId="{960DF328-E3DF-405F-8F6F-01A532D6A6A8}" type="sibTrans" cxnId="{626575E9-8C25-46CE-9855-65D933CBA93B}">
      <dgm:prSet/>
      <dgm:spPr/>
      <dgm:t>
        <a:bodyPr/>
        <a:lstStyle/>
        <a:p>
          <a:endParaRPr lang="en-US"/>
        </a:p>
      </dgm:t>
    </dgm:pt>
    <dgm:pt modelId="{C9901C4A-5870-45C1-901D-653F1BF7E928}">
      <dgm:prSet/>
      <dgm:spPr/>
      <dgm:t>
        <a:bodyPr/>
        <a:lstStyle/>
        <a:p>
          <a:pPr rtl="0"/>
          <a:r>
            <a:rPr lang="en-US" b="1"/>
            <a:t>Door to Door Initiatives</a:t>
          </a:r>
          <a:endParaRPr lang="en-US"/>
        </a:p>
      </dgm:t>
    </dgm:pt>
    <dgm:pt modelId="{8253B698-263B-4167-BEFA-B7ECA631F904}" type="parTrans" cxnId="{55A52D95-A7A5-4D08-B944-955E9F61F1B9}">
      <dgm:prSet/>
      <dgm:spPr/>
      <dgm:t>
        <a:bodyPr/>
        <a:lstStyle/>
        <a:p>
          <a:endParaRPr lang="en-US"/>
        </a:p>
      </dgm:t>
    </dgm:pt>
    <dgm:pt modelId="{2342DD20-65E5-423D-9FF1-1B455B3C78A5}" type="sibTrans" cxnId="{55A52D95-A7A5-4D08-B944-955E9F61F1B9}">
      <dgm:prSet/>
      <dgm:spPr/>
      <dgm:t>
        <a:bodyPr/>
        <a:lstStyle/>
        <a:p>
          <a:endParaRPr lang="en-US"/>
        </a:p>
      </dgm:t>
    </dgm:pt>
    <dgm:pt modelId="{5E5E2D1E-149A-4788-8C1C-D48656BC7182}">
      <dgm:prSet/>
      <dgm:spPr/>
      <dgm:t>
        <a:bodyPr/>
        <a:lstStyle/>
        <a:p>
          <a:pPr rtl="0"/>
          <a:r>
            <a:rPr lang="en-US" b="1" dirty="0"/>
            <a:t>Educational Institution and Youth Group</a:t>
          </a:r>
          <a:endParaRPr lang="en-US" dirty="0"/>
        </a:p>
      </dgm:t>
    </dgm:pt>
    <dgm:pt modelId="{D3CF047D-C4B1-4BE8-BCA7-E4ED7BC4596A}" type="parTrans" cxnId="{177FD145-332A-4A77-85EA-CB6AA0EE5619}">
      <dgm:prSet/>
      <dgm:spPr/>
      <dgm:t>
        <a:bodyPr/>
        <a:lstStyle/>
        <a:p>
          <a:endParaRPr lang="en-US"/>
        </a:p>
      </dgm:t>
    </dgm:pt>
    <dgm:pt modelId="{79A876E1-3BAF-4D9D-AEB7-CE25F7D645B6}" type="sibTrans" cxnId="{177FD145-332A-4A77-85EA-CB6AA0EE5619}">
      <dgm:prSet/>
      <dgm:spPr/>
      <dgm:t>
        <a:bodyPr/>
        <a:lstStyle/>
        <a:p>
          <a:endParaRPr lang="en-US"/>
        </a:p>
      </dgm:t>
    </dgm:pt>
    <dgm:pt modelId="{716DA35B-0E37-456B-8BF3-838DB7498EFA}" type="pres">
      <dgm:prSet presAssocID="{20DB67B7-0503-46F2-AD52-35A040FD2D3F}" presName="compositeShape" presStyleCnt="0">
        <dgm:presLayoutVars>
          <dgm:chMax val="7"/>
          <dgm:dir/>
          <dgm:resizeHandles val="exact"/>
        </dgm:presLayoutVars>
      </dgm:prSet>
      <dgm:spPr/>
    </dgm:pt>
    <dgm:pt modelId="{8DCDA0B1-4BFA-440D-B9BA-9AC775BC334A}" type="pres">
      <dgm:prSet presAssocID="{21A7F33A-F2DA-4338-BBB9-72CF96AD23A1}" presName="circ1" presStyleLbl="vennNode1" presStyleIdx="0" presStyleCnt="4"/>
      <dgm:spPr/>
    </dgm:pt>
    <dgm:pt modelId="{DC2629E5-BADA-44F2-9570-CEDA254C1535}" type="pres">
      <dgm:prSet presAssocID="{21A7F33A-F2DA-4338-BBB9-72CF96AD23A1}" presName="circ1Tx" presStyleLbl="revTx" presStyleIdx="0" presStyleCnt="0">
        <dgm:presLayoutVars>
          <dgm:chMax val="0"/>
          <dgm:chPref val="0"/>
          <dgm:bulletEnabled val="1"/>
        </dgm:presLayoutVars>
      </dgm:prSet>
      <dgm:spPr/>
    </dgm:pt>
    <dgm:pt modelId="{8507047D-3E1D-467A-8F98-F1117289CA3D}" type="pres">
      <dgm:prSet presAssocID="{4D65DA8C-0636-4E9A-8D2A-D13869A41268}" presName="circ2" presStyleLbl="vennNode1" presStyleIdx="1" presStyleCnt="4" custLinFactNeighborX="2273" custLinFactNeighborY="-699"/>
      <dgm:spPr/>
    </dgm:pt>
    <dgm:pt modelId="{39CB88CC-1C7C-42AF-8041-F30440CDA2C9}" type="pres">
      <dgm:prSet presAssocID="{4D65DA8C-0636-4E9A-8D2A-D13869A41268}" presName="circ2Tx" presStyleLbl="revTx" presStyleIdx="0" presStyleCnt="0">
        <dgm:presLayoutVars>
          <dgm:chMax val="0"/>
          <dgm:chPref val="0"/>
          <dgm:bulletEnabled val="1"/>
        </dgm:presLayoutVars>
      </dgm:prSet>
      <dgm:spPr/>
    </dgm:pt>
    <dgm:pt modelId="{E4366E1D-A40D-47FA-899D-52DAC59711BC}" type="pres">
      <dgm:prSet presAssocID="{C9901C4A-5870-45C1-901D-653F1BF7E928}" presName="circ3" presStyleLbl="vennNode1" presStyleIdx="2" presStyleCnt="4"/>
      <dgm:spPr/>
    </dgm:pt>
    <dgm:pt modelId="{B65A07BF-5D9D-4AC0-A51C-6201D82DAA7F}" type="pres">
      <dgm:prSet presAssocID="{C9901C4A-5870-45C1-901D-653F1BF7E928}" presName="circ3Tx" presStyleLbl="revTx" presStyleIdx="0" presStyleCnt="0">
        <dgm:presLayoutVars>
          <dgm:chMax val="0"/>
          <dgm:chPref val="0"/>
          <dgm:bulletEnabled val="1"/>
        </dgm:presLayoutVars>
      </dgm:prSet>
      <dgm:spPr/>
    </dgm:pt>
    <dgm:pt modelId="{FCD710C1-2273-46E7-A4CB-90C2A3825E5A}" type="pres">
      <dgm:prSet presAssocID="{5E5E2D1E-149A-4788-8C1C-D48656BC7182}" presName="circ4" presStyleLbl="vennNode1" presStyleIdx="3" presStyleCnt="4"/>
      <dgm:spPr/>
    </dgm:pt>
    <dgm:pt modelId="{69B74F94-92E0-43BC-A9A5-331843101B15}" type="pres">
      <dgm:prSet presAssocID="{5E5E2D1E-149A-4788-8C1C-D48656BC7182}" presName="circ4Tx" presStyleLbl="revTx" presStyleIdx="0" presStyleCnt="0">
        <dgm:presLayoutVars>
          <dgm:chMax val="0"/>
          <dgm:chPref val="0"/>
          <dgm:bulletEnabled val="1"/>
        </dgm:presLayoutVars>
      </dgm:prSet>
      <dgm:spPr/>
    </dgm:pt>
  </dgm:ptLst>
  <dgm:cxnLst>
    <dgm:cxn modelId="{A3F4420D-A60D-47EE-9C9E-14D208A84853}" type="presOf" srcId="{C9901C4A-5870-45C1-901D-653F1BF7E928}" destId="{E4366E1D-A40D-47FA-899D-52DAC59711BC}" srcOrd="0" destOrd="0" presId="urn:microsoft.com/office/officeart/2005/8/layout/venn1"/>
    <dgm:cxn modelId="{6A8FAD15-ED6A-426A-9CC0-32CC94B2F8E1}" type="presOf" srcId="{C9901C4A-5870-45C1-901D-653F1BF7E928}" destId="{B65A07BF-5D9D-4AC0-A51C-6201D82DAA7F}" srcOrd="1" destOrd="0" presId="urn:microsoft.com/office/officeart/2005/8/layout/venn1"/>
    <dgm:cxn modelId="{5FB0E23D-C695-4101-82F4-EFC7385C473A}" type="presOf" srcId="{4D65DA8C-0636-4E9A-8D2A-D13869A41268}" destId="{39CB88CC-1C7C-42AF-8041-F30440CDA2C9}" srcOrd="1" destOrd="0" presId="urn:microsoft.com/office/officeart/2005/8/layout/venn1"/>
    <dgm:cxn modelId="{177FD145-332A-4A77-85EA-CB6AA0EE5619}" srcId="{20DB67B7-0503-46F2-AD52-35A040FD2D3F}" destId="{5E5E2D1E-149A-4788-8C1C-D48656BC7182}" srcOrd="3" destOrd="0" parTransId="{D3CF047D-C4B1-4BE8-BCA7-E4ED7BC4596A}" sibTransId="{79A876E1-3BAF-4D9D-AEB7-CE25F7D645B6}"/>
    <dgm:cxn modelId="{CAD3EB59-AE97-4CCD-B5A7-07C87FEE65E6}" type="presOf" srcId="{4D65DA8C-0636-4E9A-8D2A-D13869A41268}" destId="{8507047D-3E1D-467A-8F98-F1117289CA3D}" srcOrd="0" destOrd="0" presId="urn:microsoft.com/office/officeart/2005/8/layout/venn1"/>
    <dgm:cxn modelId="{7A22A981-6BFE-43F0-9D33-26D32F5502CC}" type="presOf" srcId="{5E5E2D1E-149A-4788-8C1C-D48656BC7182}" destId="{69B74F94-92E0-43BC-A9A5-331843101B15}" srcOrd="1" destOrd="0" presId="urn:microsoft.com/office/officeart/2005/8/layout/venn1"/>
    <dgm:cxn modelId="{55A52D95-A7A5-4D08-B944-955E9F61F1B9}" srcId="{20DB67B7-0503-46F2-AD52-35A040FD2D3F}" destId="{C9901C4A-5870-45C1-901D-653F1BF7E928}" srcOrd="2" destOrd="0" parTransId="{8253B698-263B-4167-BEFA-B7ECA631F904}" sibTransId="{2342DD20-65E5-423D-9FF1-1B455B3C78A5}"/>
    <dgm:cxn modelId="{B26175AF-11C8-409D-84FE-1898B1F7E278}" type="presOf" srcId="{5E5E2D1E-149A-4788-8C1C-D48656BC7182}" destId="{FCD710C1-2273-46E7-A4CB-90C2A3825E5A}" srcOrd="0" destOrd="0" presId="urn:microsoft.com/office/officeart/2005/8/layout/venn1"/>
    <dgm:cxn modelId="{BF4147C1-136A-488A-A2AB-2DCE02C7FCB5}" srcId="{20DB67B7-0503-46F2-AD52-35A040FD2D3F}" destId="{21A7F33A-F2DA-4338-BBB9-72CF96AD23A1}" srcOrd="0" destOrd="0" parTransId="{2587F7E6-8A00-4084-AC64-3691C262BD48}" sibTransId="{F21B2EBB-678D-420B-9F1E-B69D0B507836}"/>
    <dgm:cxn modelId="{C65073C1-6A22-4B53-B556-1B0B25E6D0E5}" type="presOf" srcId="{21A7F33A-F2DA-4338-BBB9-72CF96AD23A1}" destId="{DC2629E5-BADA-44F2-9570-CEDA254C1535}" srcOrd="1" destOrd="0" presId="urn:microsoft.com/office/officeart/2005/8/layout/venn1"/>
    <dgm:cxn modelId="{573FBAD1-BBF3-4D23-A685-7BDBBDAAE109}" type="presOf" srcId="{21A7F33A-F2DA-4338-BBB9-72CF96AD23A1}" destId="{8DCDA0B1-4BFA-440D-B9BA-9AC775BC334A}" srcOrd="0" destOrd="0" presId="urn:microsoft.com/office/officeart/2005/8/layout/venn1"/>
    <dgm:cxn modelId="{D6BC64D6-5007-4BE5-B7AD-35B1B288627F}" type="presOf" srcId="{20DB67B7-0503-46F2-AD52-35A040FD2D3F}" destId="{716DA35B-0E37-456B-8BF3-838DB7498EFA}" srcOrd="0" destOrd="0" presId="urn:microsoft.com/office/officeart/2005/8/layout/venn1"/>
    <dgm:cxn modelId="{626575E9-8C25-46CE-9855-65D933CBA93B}" srcId="{20DB67B7-0503-46F2-AD52-35A040FD2D3F}" destId="{4D65DA8C-0636-4E9A-8D2A-D13869A41268}" srcOrd="1" destOrd="0" parTransId="{EF5B54E0-89BC-4C96-B4E3-3A9B804282D0}" sibTransId="{960DF328-E3DF-405F-8F6F-01A532D6A6A8}"/>
    <dgm:cxn modelId="{9B530B0E-2C8D-457A-B10E-9DCD02F3331C}" type="presParOf" srcId="{716DA35B-0E37-456B-8BF3-838DB7498EFA}" destId="{8DCDA0B1-4BFA-440D-B9BA-9AC775BC334A}" srcOrd="0" destOrd="0" presId="urn:microsoft.com/office/officeart/2005/8/layout/venn1"/>
    <dgm:cxn modelId="{AEA8E3F3-5320-4B95-8322-F21FA9EB4D43}" type="presParOf" srcId="{716DA35B-0E37-456B-8BF3-838DB7498EFA}" destId="{DC2629E5-BADA-44F2-9570-CEDA254C1535}" srcOrd="1" destOrd="0" presId="urn:microsoft.com/office/officeart/2005/8/layout/venn1"/>
    <dgm:cxn modelId="{F1AD2713-4945-4986-9F1F-14D72724592F}" type="presParOf" srcId="{716DA35B-0E37-456B-8BF3-838DB7498EFA}" destId="{8507047D-3E1D-467A-8F98-F1117289CA3D}" srcOrd="2" destOrd="0" presId="urn:microsoft.com/office/officeart/2005/8/layout/venn1"/>
    <dgm:cxn modelId="{28784BD7-40CD-401F-AF04-E6B1B3AF6463}" type="presParOf" srcId="{716DA35B-0E37-456B-8BF3-838DB7498EFA}" destId="{39CB88CC-1C7C-42AF-8041-F30440CDA2C9}" srcOrd="3" destOrd="0" presId="urn:microsoft.com/office/officeart/2005/8/layout/venn1"/>
    <dgm:cxn modelId="{49461359-97DB-46A5-9074-F1D89671C463}" type="presParOf" srcId="{716DA35B-0E37-456B-8BF3-838DB7498EFA}" destId="{E4366E1D-A40D-47FA-899D-52DAC59711BC}" srcOrd="4" destOrd="0" presId="urn:microsoft.com/office/officeart/2005/8/layout/venn1"/>
    <dgm:cxn modelId="{1D16964B-D0A2-44F6-A8E5-44406DEC3CA8}" type="presParOf" srcId="{716DA35B-0E37-456B-8BF3-838DB7498EFA}" destId="{B65A07BF-5D9D-4AC0-A51C-6201D82DAA7F}" srcOrd="5" destOrd="0" presId="urn:microsoft.com/office/officeart/2005/8/layout/venn1"/>
    <dgm:cxn modelId="{B955B601-B46A-4F2F-AC81-D62799BA8DD1}" type="presParOf" srcId="{716DA35B-0E37-456B-8BF3-838DB7498EFA}" destId="{FCD710C1-2273-46E7-A4CB-90C2A3825E5A}" srcOrd="6" destOrd="0" presId="urn:microsoft.com/office/officeart/2005/8/layout/venn1"/>
    <dgm:cxn modelId="{09B99057-812E-461F-A661-E935617FCC74}" type="presParOf" srcId="{716DA35B-0E37-456B-8BF3-838DB7498EFA}" destId="{69B74F94-92E0-43BC-A9A5-331843101B15}"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2C0DE-BE2A-46E8-9AD7-0AC642AEC193}">
      <dsp:nvSpPr>
        <dsp:cNvPr id="0" name=""/>
        <dsp:cNvSpPr/>
      </dsp:nvSpPr>
      <dsp:spPr>
        <a:xfrm>
          <a:off x="1541727" y="744"/>
          <a:ext cx="1904255" cy="1904255"/>
        </a:xfrm>
        <a:prstGeom prst="ellips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t>Objectives</a:t>
          </a:r>
        </a:p>
      </dsp:txBody>
      <dsp:txXfrm>
        <a:off x="1820599" y="279616"/>
        <a:ext cx="1346511" cy="1346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43B46-BCA6-4DB6-AA27-DDB0924EB6E7}">
      <dsp:nvSpPr>
        <dsp:cNvPr id="0" name=""/>
        <dsp:cNvSpPr/>
      </dsp:nvSpPr>
      <dsp:spPr>
        <a:xfrm rot="10800000">
          <a:off x="1277390" y="441"/>
          <a:ext cx="4509897" cy="565757"/>
        </a:xfrm>
        <a:prstGeom prst="homePlat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9483"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rPr>
            <a:t>Identifying the Issue</a:t>
          </a:r>
        </a:p>
      </dsp:txBody>
      <dsp:txXfrm rot="10800000">
        <a:off x="1418829" y="441"/>
        <a:ext cx="4368458" cy="565757"/>
      </dsp:txXfrm>
    </dsp:sp>
    <dsp:sp modelId="{27F05EFF-7C3C-430E-9F48-F8B787A85B1A}">
      <dsp:nvSpPr>
        <dsp:cNvPr id="0" name=""/>
        <dsp:cNvSpPr/>
      </dsp:nvSpPr>
      <dsp:spPr>
        <a:xfrm>
          <a:off x="994512" y="441"/>
          <a:ext cx="565757" cy="5657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4C5834D-A53C-4E51-8340-4F934D36EA18}">
      <dsp:nvSpPr>
        <dsp:cNvPr id="0" name=""/>
        <dsp:cNvSpPr/>
      </dsp:nvSpPr>
      <dsp:spPr>
        <a:xfrm rot="10800000">
          <a:off x="1277390" y="735081"/>
          <a:ext cx="4509897" cy="565757"/>
        </a:xfrm>
        <a:prstGeom prst="homePlat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9483"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hlinkClick xmlns:r="http://schemas.openxmlformats.org/officeDocument/2006/relationships" r:id="" action="ppaction://hlinksldjump"/>
            </a:rPr>
            <a:t>Community Engagement</a:t>
          </a:r>
          <a:endParaRPr lang="en-US" sz="2400" kern="1200" dirty="0">
            <a:solidFill>
              <a:schemeClr val="tx1"/>
            </a:solidFill>
          </a:endParaRPr>
        </a:p>
      </dsp:txBody>
      <dsp:txXfrm rot="10800000">
        <a:off x="1418829" y="735081"/>
        <a:ext cx="4368458" cy="565757"/>
      </dsp:txXfrm>
    </dsp:sp>
    <dsp:sp modelId="{8005CCAD-736C-441C-86E3-397042AB296E}">
      <dsp:nvSpPr>
        <dsp:cNvPr id="0" name=""/>
        <dsp:cNvSpPr/>
      </dsp:nvSpPr>
      <dsp:spPr>
        <a:xfrm>
          <a:off x="994512" y="735081"/>
          <a:ext cx="565757" cy="5657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6BEEE3B-FFEE-4CC4-A538-D9FD2B3819E5}">
      <dsp:nvSpPr>
        <dsp:cNvPr id="0" name=""/>
        <dsp:cNvSpPr/>
      </dsp:nvSpPr>
      <dsp:spPr>
        <a:xfrm rot="10800000">
          <a:off x="1277390" y="1469721"/>
          <a:ext cx="4509897" cy="565757"/>
        </a:xfrm>
        <a:prstGeom prst="homePlat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9483"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rPr>
            <a:t>Intervention Design</a:t>
          </a:r>
        </a:p>
      </dsp:txBody>
      <dsp:txXfrm rot="10800000">
        <a:off x="1418829" y="1469721"/>
        <a:ext cx="4368458" cy="565757"/>
      </dsp:txXfrm>
    </dsp:sp>
    <dsp:sp modelId="{E2AB9FD0-FD1B-4CEA-82CD-801AF933A436}">
      <dsp:nvSpPr>
        <dsp:cNvPr id="0" name=""/>
        <dsp:cNvSpPr/>
      </dsp:nvSpPr>
      <dsp:spPr>
        <a:xfrm>
          <a:off x="994512" y="1469721"/>
          <a:ext cx="565757" cy="5657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C0F7F7B-B722-49DA-B438-27DD63640DF9}">
      <dsp:nvSpPr>
        <dsp:cNvPr id="0" name=""/>
        <dsp:cNvSpPr/>
      </dsp:nvSpPr>
      <dsp:spPr>
        <a:xfrm rot="10800000">
          <a:off x="1277390" y="2204361"/>
          <a:ext cx="4509897" cy="565757"/>
        </a:xfrm>
        <a:prstGeom prst="homePlat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9483"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rPr>
            <a:t>Evaluation and Sustainability</a:t>
          </a:r>
        </a:p>
      </dsp:txBody>
      <dsp:txXfrm rot="10800000">
        <a:off x="1418829" y="2204361"/>
        <a:ext cx="4368458" cy="565757"/>
      </dsp:txXfrm>
    </dsp:sp>
    <dsp:sp modelId="{5781130C-6186-48CF-ABCD-3E9BF36798A2}">
      <dsp:nvSpPr>
        <dsp:cNvPr id="0" name=""/>
        <dsp:cNvSpPr/>
      </dsp:nvSpPr>
      <dsp:spPr>
        <a:xfrm>
          <a:off x="994512" y="2204361"/>
          <a:ext cx="565757" cy="5657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FC83B5E-2F57-4D03-94DF-90B998A78100}">
      <dsp:nvSpPr>
        <dsp:cNvPr id="0" name=""/>
        <dsp:cNvSpPr/>
      </dsp:nvSpPr>
      <dsp:spPr>
        <a:xfrm rot="10800000">
          <a:off x="1277390" y="2939001"/>
          <a:ext cx="4509897" cy="565757"/>
        </a:xfrm>
        <a:prstGeom prst="homePlate">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9483" tIns="91440" rIns="170688"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rPr>
            <a:t>Ethical Considerations</a:t>
          </a:r>
        </a:p>
      </dsp:txBody>
      <dsp:txXfrm rot="10800000">
        <a:off x="1418829" y="2939001"/>
        <a:ext cx="4368458" cy="565757"/>
      </dsp:txXfrm>
    </dsp:sp>
    <dsp:sp modelId="{59901227-8670-4092-95EE-9386BBAAB794}">
      <dsp:nvSpPr>
        <dsp:cNvPr id="0" name=""/>
        <dsp:cNvSpPr/>
      </dsp:nvSpPr>
      <dsp:spPr>
        <a:xfrm>
          <a:off x="994512" y="2939001"/>
          <a:ext cx="565757" cy="5657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DA0B1-4BFA-440D-B9BA-9AC775BC334A}">
      <dsp:nvSpPr>
        <dsp:cNvPr id="0" name=""/>
        <dsp:cNvSpPr/>
      </dsp:nvSpPr>
      <dsp:spPr>
        <a:xfrm>
          <a:off x="2493263" y="40385"/>
          <a:ext cx="2100072" cy="2100072"/>
        </a:xfrm>
        <a:prstGeom prst="ellipse">
          <a:avLst/>
        </a:prstGeom>
        <a:gradFill rotWithShape="0">
          <a:gsLst>
            <a:gs pos="0">
              <a:schemeClr val="accent1">
                <a:alpha val="50000"/>
                <a:hueOff val="0"/>
                <a:satOff val="0"/>
                <a:lumOff val="0"/>
                <a:alphaOff val="0"/>
                <a:tint val="73000"/>
                <a:satMod val="150000"/>
              </a:schemeClr>
            </a:gs>
            <a:gs pos="25000">
              <a:schemeClr val="accent1">
                <a:alpha val="50000"/>
                <a:hueOff val="0"/>
                <a:satOff val="0"/>
                <a:lumOff val="0"/>
                <a:alphaOff val="0"/>
                <a:tint val="96000"/>
                <a:shade val="80000"/>
                <a:satMod val="105000"/>
              </a:schemeClr>
            </a:gs>
            <a:gs pos="38000">
              <a:schemeClr val="accent1">
                <a:alpha val="50000"/>
                <a:hueOff val="0"/>
                <a:satOff val="0"/>
                <a:lumOff val="0"/>
                <a:alphaOff val="0"/>
                <a:tint val="96000"/>
                <a:shade val="59000"/>
                <a:satMod val="120000"/>
              </a:schemeClr>
            </a:gs>
            <a:gs pos="55000">
              <a:schemeClr val="accent1">
                <a:alpha val="50000"/>
                <a:hueOff val="0"/>
                <a:satOff val="0"/>
                <a:lumOff val="0"/>
                <a:alphaOff val="0"/>
                <a:shade val="57000"/>
                <a:satMod val="120000"/>
              </a:schemeClr>
            </a:gs>
            <a:gs pos="80000">
              <a:schemeClr val="accent1">
                <a:alpha val="50000"/>
                <a:hueOff val="0"/>
                <a:satOff val="0"/>
                <a:lumOff val="0"/>
                <a:alphaOff val="0"/>
                <a:shade val="56000"/>
                <a:satMod val="145000"/>
              </a:schemeClr>
            </a:gs>
            <a:gs pos="88000">
              <a:schemeClr val="accent1">
                <a:alpha val="50000"/>
                <a:hueOff val="0"/>
                <a:satOff val="0"/>
                <a:lumOff val="0"/>
                <a:alphaOff val="0"/>
                <a:shade val="63000"/>
                <a:satMod val="160000"/>
              </a:schemeClr>
            </a:gs>
            <a:gs pos="100000">
              <a:schemeClr val="accent1">
                <a:alpha val="50000"/>
                <a:hueOff val="0"/>
                <a:satOff val="0"/>
                <a:lumOff val="0"/>
                <a:alphaOff val="0"/>
                <a:tint val="99555"/>
                <a:satMod val="155000"/>
              </a:schemeClr>
            </a:gs>
          </a:gsLst>
          <a:lin ang="5400000" scaled="1"/>
        </a:gradFill>
        <a:ln>
          <a:noFill/>
        </a:ln>
        <a:effectLst>
          <a:glow rad="76200">
            <a:schemeClr val="accent1">
              <a:alpha val="50000"/>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1">
              <a:alpha val="50000"/>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a:t>Media Campaign</a:t>
          </a:r>
          <a:endParaRPr lang="en-US" sz="1100" kern="1200"/>
        </a:p>
      </dsp:txBody>
      <dsp:txXfrm>
        <a:off x="2735580" y="323087"/>
        <a:ext cx="1615440" cy="666369"/>
      </dsp:txXfrm>
    </dsp:sp>
    <dsp:sp modelId="{8507047D-3E1D-467A-8F98-F1117289CA3D}">
      <dsp:nvSpPr>
        <dsp:cNvPr id="0" name=""/>
        <dsp:cNvSpPr/>
      </dsp:nvSpPr>
      <dsp:spPr>
        <a:xfrm>
          <a:off x="3469876" y="954584"/>
          <a:ext cx="2100072" cy="2100072"/>
        </a:xfrm>
        <a:prstGeom prst="ellipse">
          <a:avLst/>
        </a:prstGeom>
        <a:gradFill rotWithShape="0">
          <a:gsLst>
            <a:gs pos="0">
              <a:schemeClr val="accent1">
                <a:alpha val="50000"/>
                <a:hueOff val="0"/>
                <a:satOff val="0"/>
                <a:lumOff val="0"/>
                <a:alphaOff val="0"/>
                <a:tint val="73000"/>
                <a:satMod val="150000"/>
              </a:schemeClr>
            </a:gs>
            <a:gs pos="25000">
              <a:schemeClr val="accent1">
                <a:alpha val="50000"/>
                <a:hueOff val="0"/>
                <a:satOff val="0"/>
                <a:lumOff val="0"/>
                <a:alphaOff val="0"/>
                <a:tint val="96000"/>
                <a:shade val="80000"/>
                <a:satMod val="105000"/>
              </a:schemeClr>
            </a:gs>
            <a:gs pos="38000">
              <a:schemeClr val="accent1">
                <a:alpha val="50000"/>
                <a:hueOff val="0"/>
                <a:satOff val="0"/>
                <a:lumOff val="0"/>
                <a:alphaOff val="0"/>
                <a:tint val="96000"/>
                <a:shade val="59000"/>
                <a:satMod val="120000"/>
              </a:schemeClr>
            </a:gs>
            <a:gs pos="55000">
              <a:schemeClr val="accent1">
                <a:alpha val="50000"/>
                <a:hueOff val="0"/>
                <a:satOff val="0"/>
                <a:lumOff val="0"/>
                <a:alphaOff val="0"/>
                <a:shade val="57000"/>
                <a:satMod val="120000"/>
              </a:schemeClr>
            </a:gs>
            <a:gs pos="80000">
              <a:schemeClr val="accent1">
                <a:alpha val="50000"/>
                <a:hueOff val="0"/>
                <a:satOff val="0"/>
                <a:lumOff val="0"/>
                <a:alphaOff val="0"/>
                <a:shade val="56000"/>
                <a:satMod val="145000"/>
              </a:schemeClr>
            </a:gs>
            <a:gs pos="88000">
              <a:schemeClr val="accent1">
                <a:alpha val="50000"/>
                <a:hueOff val="0"/>
                <a:satOff val="0"/>
                <a:lumOff val="0"/>
                <a:alphaOff val="0"/>
                <a:shade val="63000"/>
                <a:satMod val="160000"/>
              </a:schemeClr>
            </a:gs>
            <a:gs pos="100000">
              <a:schemeClr val="accent1">
                <a:alpha val="50000"/>
                <a:hueOff val="0"/>
                <a:satOff val="0"/>
                <a:lumOff val="0"/>
                <a:alphaOff val="0"/>
                <a:tint val="99555"/>
                <a:satMod val="155000"/>
              </a:schemeClr>
            </a:gs>
          </a:gsLst>
          <a:lin ang="5400000" scaled="1"/>
        </a:gradFill>
        <a:ln>
          <a:noFill/>
        </a:ln>
        <a:effectLst>
          <a:glow rad="76200">
            <a:schemeClr val="accent1">
              <a:alpha val="50000"/>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1">
              <a:alpha val="50000"/>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dirty="0"/>
            <a:t>Focus Group and Community Meeting</a:t>
          </a:r>
          <a:endParaRPr lang="en-US" sz="1100" kern="1200" dirty="0"/>
        </a:p>
      </dsp:txBody>
      <dsp:txXfrm>
        <a:off x="4600684" y="1196900"/>
        <a:ext cx="807720" cy="1615440"/>
      </dsp:txXfrm>
    </dsp:sp>
    <dsp:sp modelId="{E4366E1D-A40D-47FA-899D-52DAC59711BC}">
      <dsp:nvSpPr>
        <dsp:cNvPr id="0" name=""/>
        <dsp:cNvSpPr/>
      </dsp:nvSpPr>
      <dsp:spPr>
        <a:xfrm>
          <a:off x="2493263" y="1898142"/>
          <a:ext cx="2100072" cy="2100072"/>
        </a:xfrm>
        <a:prstGeom prst="ellipse">
          <a:avLst/>
        </a:prstGeom>
        <a:gradFill rotWithShape="0">
          <a:gsLst>
            <a:gs pos="0">
              <a:schemeClr val="accent1">
                <a:alpha val="50000"/>
                <a:hueOff val="0"/>
                <a:satOff val="0"/>
                <a:lumOff val="0"/>
                <a:alphaOff val="0"/>
                <a:tint val="73000"/>
                <a:satMod val="150000"/>
              </a:schemeClr>
            </a:gs>
            <a:gs pos="25000">
              <a:schemeClr val="accent1">
                <a:alpha val="50000"/>
                <a:hueOff val="0"/>
                <a:satOff val="0"/>
                <a:lumOff val="0"/>
                <a:alphaOff val="0"/>
                <a:tint val="96000"/>
                <a:shade val="80000"/>
                <a:satMod val="105000"/>
              </a:schemeClr>
            </a:gs>
            <a:gs pos="38000">
              <a:schemeClr val="accent1">
                <a:alpha val="50000"/>
                <a:hueOff val="0"/>
                <a:satOff val="0"/>
                <a:lumOff val="0"/>
                <a:alphaOff val="0"/>
                <a:tint val="96000"/>
                <a:shade val="59000"/>
                <a:satMod val="120000"/>
              </a:schemeClr>
            </a:gs>
            <a:gs pos="55000">
              <a:schemeClr val="accent1">
                <a:alpha val="50000"/>
                <a:hueOff val="0"/>
                <a:satOff val="0"/>
                <a:lumOff val="0"/>
                <a:alphaOff val="0"/>
                <a:shade val="57000"/>
                <a:satMod val="120000"/>
              </a:schemeClr>
            </a:gs>
            <a:gs pos="80000">
              <a:schemeClr val="accent1">
                <a:alpha val="50000"/>
                <a:hueOff val="0"/>
                <a:satOff val="0"/>
                <a:lumOff val="0"/>
                <a:alphaOff val="0"/>
                <a:shade val="56000"/>
                <a:satMod val="145000"/>
              </a:schemeClr>
            </a:gs>
            <a:gs pos="88000">
              <a:schemeClr val="accent1">
                <a:alpha val="50000"/>
                <a:hueOff val="0"/>
                <a:satOff val="0"/>
                <a:lumOff val="0"/>
                <a:alphaOff val="0"/>
                <a:shade val="63000"/>
                <a:satMod val="160000"/>
              </a:schemeClr>
            </a:gs>
            <a:gs pos="100000">
              <a:schemeClr val="accent1">
                <a:alpha val="50000"/>
                <a:hueOff val="0"/>
                <a:satOff val="0"/>
                <a:lumOff val="0"/>
                <a:alphaOff val="0"/>
                <a:tint val="99555"/>
                <a:satMod val="155000"/>
              </a:schemeClr>
            </a:gs>
          </a:gsLst>
          <a:lin ang="5400000" scaled="1"/>
        </a:gradFill>
        <a:ln>
          <a:noFill/>
        </a:ln>
        <a:effectLst>
          <a:glow rad="76200">
            <a:schemeClr val="accent1">
              <a:alpha val="50000"/>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1">
              <a:alpha val="50000"/>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a:t>Door to Door Initiatives</a:t>
          </a:r>
          <a:endParaRPr lang="en-US" sz="1100" kern="1200"/>
        </a:p>
      </dsp:txBody>
      <dsp:txXfrm>
        <a:off x="2735580" y="3049143"/>
        <a:ext cx="1615440" cy="666369"/>
      </dsp:txXfrm>
    </dsp:sp>
    <dsp:sp modelId="{FCD710C1-2273-46E7-A4CB-90C2A3825E5A}">
      <dsp:nvSpPr>
        <dsp:cNvPr id="0" name=""/>
        <dsp:cNvSpPr/>
      </dsp:nvSpPr>
      <dsp:spPr>
        <a:xfrm>
          <a:off x="1564385" y="969263"/>
          <a:ext cx="2100072" cy="2100072"/>
        </a:xfrm>
        <a:prstGeom prst="ellipse">
          <a:avLst/>
        </a:prstGeom>
        <a:gradFill rotWithShape="0">
          <a:gsLst>
            <a:gs pos="0">
              <a:schemeClr val="accent1">
                <a:alpha val="50000"/>
                <a:hueOff val="0"/>
                <a:satOff val="0"/>
                <a:lumOff val="0"/>
                <a:alphaOff val="0"/>
                <a:tint val="73000"/>
                <a:satMod val="150000"/>
              </a:schemeClr>
            </a:gs>
            <a:gs pos="25000">
              <a:schemeClr val="accent1">
                <a:alpha val="50000"/>
                <a:hueOff val="0"/>
                <a:satOff val="0"/>
                <a:lumOff val="0"/>
                <a:alphaOff val="0"/>
                <a:tint val="96000"/>
                <a:shade val="80000"/>
                <a:satMod val="105000"/>
              </a:schemeClr>
            </a:gs>
            <a:gs pos="38000">
              <a:schemeClr val="accent1">
                <a:alpha val="50000"/>
                <a:hueOff val="0"/>
                <a:satOff val="0"/>
                <a:lumOff val="0"/>
                <a:alphaOff val="0"/>
                <a:tint val="96000"/>
                <a:shade val="59000"/>
                <a:satMod val="120000"/>
              </a:schemeClr>
            </a:gs>
            <a:gs pos="55000">
              <a:schemeClr val="accent1">
                <a:alpha val="50000"/>
                <a:hueOff val="0"/>
                <a:satOff val="0"/>
                <a:lumOff val="0"/>
                <a:alphaOff val="0"/>
                <a:shade val="57000"/>
                <a:satMod val="120000"/>
              </a:schemeClr>
            </a:gs>
            <a:gs pos="80000">
              <a:schemeClr val="accent1">
                <a:alpha val="50000"/>
                <a:hueOff val="0"/>
                <a:satOff val="0"/>
                <a:lumOff val="0"/>
                <a:alphaOff val="0"/>
                <a:shade val="56000"/>
                <a:satMod val="145000"/>
              </a:schemeClr>
            </a:gs>
            <a:gs pos="88000">
              <a:schemeClr val="accent1">
                <a:alpha val="50000"/>
                <a:hueOff val="0"/>
                <a:satOff val="0"/>
                <a:lumOff val="0"/>
                <a:alphaOff val="0"/>
                <a:shade val="63000"/>
                <a:satMod val="160000"/>
              </a:schemeClr>
            </a:gs>
            <a:gs pos="100000">
              <a:schemeClr val="accent1">
                <a:alpha val="50000"/>
                <a:hueOff val="0"/>
                <a:satOff val="0"/>
                <a:lumOff val="0"/>
                <a:alphaOff val="0"/>
                <a:tint val="99555"/>
                <a:satMod val="155000"/>
              </a:schemeClr>
            </a:gs>
          </a:gsLst>
          <a:lin ang="5400000" scaled="1"/>
        </a:gradFill>
        <a:ln>
          <a:noFill/>
        </a:ln>
        <a:effectLst>
          <a:glow rad="76200">
            <a:schemeClr val="accent1">
              <a:alpha val="50000"/>
              <a:hueOff val="0"/>
              <a:satOff val="0"/>
              <a:lumOff val="0"/>
              <a:alphaOff val="0"/>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accent1">
              <a:alpha val="50000"/>
              <a:hueOff val="0"/>
              <a:satOff val="0"/>
              <a:lumOff val="0"/>
              <a:alphaOff val="0"/>
              <a:shade val="30000"/>
              <a:satMod val="2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dirty="0"/>
            <a:t>Educational Institution and Youth Group</a:t>
          </a:r>
          <a:endParaRPr lang="en-US" sz="1100" kern="1200" dirty="0"/>
        </a:p>
      </dsp:txBody>
      <dsp:txXfrm>
        <a:off x="1725929" y="1211580"/>
        <a:ext cx="807720" cy="161544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108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103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F8F61F6-8F6A-4720-8038-0828B4957450}" type="datetimeFigureOut">
              <a:rPr lang="en-US" smtClean="0"/>
              <a:t>10/23/2024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751AD1-F91A-45BB-A4F4-42F8C9D919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8F61F6-8F6A-4720-8038-0828B495745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8F61F6-8F6A-4720-8038-0828B495745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8F61F6-8F6A-4720-8038-0828B495745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8F61F6-8F6A-4720-8038-0828B495745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51AD1-F91A-45BB-A4F4-42F8C9D919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8F61F6-8F6A-4720-8038-0828B495745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8F61F6-8F6A-4720-8038-0828B4957450}"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F8F61F6-8F6A-4720-8038-0828B4957450}" type="datetimeFigureOut">
              <a:rPr lang="en-US" smtClean="0"/>
              <a:t>10/23/2024</a:t>
            </a:fld>
            <a:endParaRPr lang="en-US"/>
          </a:p>
        </p:txBody>
      </p:sp>
      <p:sp>
        <p:nvSpPr>
          <p:cNvPr id="8" name="Slide Number Placeholder 7"/>
          <p:cNvSpPr>
            <a:spLocks noGrp="1"/>
          </p:cNvSpPr>
          <p:nvPr>
            <p:ph type="sldNum" sz="quarter" idx="11"/>
          </p:nvPr>
        </p:nvSpPr>
        <p:spPr/>
        <p:txBody>
          <a:bodyPr/>
          <a:lstStyle/>
          <a:p>
            <a:fld id="{BA751AD1-F91A-45BB-A4F4-42F8C9D919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F61F6-8F6A-4720-8038-0828B4957450}"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8F61F6-8F6A-4720-8038-0828B495745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A751AD1-F91A-45BB-A4F4-42F8C9D919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F8F61F6-8F6A-4720-8038-0828B495745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51AD1-F91A-45BB-A4F4-42F8C9D919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F8F61F6-8F6A-4720-8038-0828B4957450}" type="datetimeFigureOut">
              <a:rPr lang="en-US" smtClean="0"/>
              <a:t>10/23/2024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A751AD1-F91A-45BB-A4F4-42F8C9D919E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g" /><Relationship Id="rId1" Type="http://schemas.openxmlformats.org/officeDocument/2006/relationships/slideLayout" Target="../slideLayouts/slideLayout1.xml" /><Relationship Id="rId4" Type="http://schemas.microsoft.com/office/2007/relationships/hdphoto" Target="../media/hdphoto1.wdp"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8" Type="http://schemas.microsoft.com/office/2007/relationships/hdphoto" Target="../media/hdphoto2.wdp" /><Relationship Id="rId3" Type="http://schemas.openxmlformats.org/officeDocument/2006/relationships/diagramLayout" Target="../diagrams/layout3.xml" /><Relationship Id="rId7" Type="http://schemas.openxmlformats.org/officeDocument/2006/relationships/image" Target="../media/image5.jpeg"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219200"/>
          </a:xfrm>
        </p:spPr>
        <p:txBody>
          <a:bodyPr>
            <a:noAutofit/>
          </a:bodyPr>
          <a:lstStyle/>
          <a:p>
            <a:pPr algn="ctr"/>
            <a:r>
              <a:rPr lang="en-US" sz="2000" b="1" dirty="0">
                <a:solidFill>
                  <a:schemeClr val="accent1"/>
                </a:solidFill>
                <a:latin typeface="Times New Roman"/>
                <a:cs typeface="Times New Roman"/>
              </a:rPr>
              <a:t>Designing a Community Based Intervention to Address a Social Determinant of Health in My Local Area</a:t>
            </a:r>
            <a:br>
              <a:rPr lang="en-US" sz="2000" b="1" dirty="0">
                <a:solidFill>
                  <a:schemeClr val="accent1"/>
                </a:solidFill>
                <a:latin typeface="Times New Roman"/>
                <a:cs typeface="Times New Roman"/>
              </a:rPr>
            </a:br>
            <a:endParaRPr lang="en-US" sz="2000" dirty="0">
              <a:solidFill>
                <a:schemeClr val="accent1"/>
              </a:solidFill>
            </a:endParaRPr>
          </a:p>
        </p:txBody>
      </p:sp>
      <p:grpSp>
        <p:nvGrpSpPr>
          <p:cNvPr id="9" name="Group 8"/>
          <p:cNvGrpSpPr/>
          <p:nvPr/>
        </p:nvGrpSpPr>
        <p:grpSpPr>
          <a:xfrm>
            <a:off x="381000" y="2209800"/>
            <a:ext cx="4419600" cy="2743200"/>
            <a:chOff x="381000" y="2514600"/>
            <a:chExt cx="4419600" cy="2475571"/>
          </a:xfrm>
        </p:grpSpPr>
        <p:sp>
          <p:nvSpPr>
            <p:cNvPr id="4" name="Rectangle 3"/>
            <p:cNvSpPr/>
            <p:nvPr/>
          </p:nvSpPr>
          <p:spPr>
            <a:xfrm>
              <a:off x="381000" y="2677495"/>
              <a:ext cx="4419600" cy="231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66800" y="2514600"/>
              <a:ext cx="2971800" cy="369332"/>
            </a:xfrm>
            <a:prstGeom prst="rect">
              <a:avLst/>
            </a:prstGeom>
            <a:noFill/>
          </p:spPr>
          <p:txBody>
            <a:bodyPr wrap="square" rtlCol="0">
              <a:spAutoFit/>
            </a:bodyPr>
            <a:lstStyle/>
            <a:p>
              <a:endParaRPr lang="en-US" dirty="0"/>
            </a:p>
          </p:txBody>
        </p:sp>
        <p:sp>
          <p:nvSpPr>
            <p:cNvPr id="6" name="TextBox 5"/>
            <p:cNvSpPr txBox="1"/>
            <p:nvPr/>
          </p:nvSpPr>
          <p:spPr>
            <a:xfrm>
              <a:off x="381000" y="3048000"/>
              <a:ext cx="4343400" cy="1583172"/>
            </a:xfrm>
            <a:prstGeom prst="rect">
              <a:avLst/>
            </a:prstGeom>
            <a:noFill/>
          </p:spPr>
          <p:txBody>
            <a:bodyPr wrap="square" rtlCol="0">
              <a:spAutoFit/>
            </a:bodyPr>
            <a:lstStyle/>
            <a:p>
              <a:pPr algn="ctr"/>
              <a:r>
                <a:rPr lang="en-US" b="1" dirty="0">
                  <a:latin typeface="Times New Roman"/>
                  <a:cs typeface="Times New Roman"/>
                </a:rPr>
                <a:t>Presented by:</a:t>
              </a:r>
            </a:p>
            <a:p>
              <a:pPr algn="ctr"/>
              <a:r>
                <a:rPr lang="en-US" b="1" dirty="0" err="1">
                  <a:latin typeface="Times New Roman"/>
                  <a:cs typeface="Times New Roman"/>
                </a:rPr>
                <a:t>Badon</a:t>
              </a:r>
              <a:r>
                <a:rPr lang="en-US" b="1" dirty="0">
                  <a:latin typeface="Times New Roman"/>
                  <a:cs typeface="Times New Roman"/>
                </a:rPr>
                <a:t> </a:t>
              </a:r>
              <a:r>
                <a:rPr lang="en-US" b="1" dirty="0" err="1">
                  <a:latin typeface="Times New Roman"/>
                  <a:cs typeface="Times New Roman"/>
                </a:rPr>
                <a:t>Akter</a:t>
              </a:r>
              <a:r>
                <a:rPr lang="en-US" b="1" dirty="0">
                  <a:latin typeface="Times New Roman"/>
                  <a:cs typeface="Times New Roman"/>
                </a:rPr>
                <a:t> Suma</a:t>
              </a:r>
            </a:p>
            <a:p>
              <a:pPr algn="ctr"/>
              <a:r>
                <a:rPr lang="en-US" b="1" dirty="0">
                  <a:latin typeface="Times New Roman"/>
                  <a:cs typeface="Times New Roman"/>
                </a:rPr>
                <a:t>Roll:MOP00008</a:t>
              </a:r>
              <a:br>
                <a:rPr lang="en-US" b="1" dirty="0">
                  <a:latin typeface="Times New Roman"/>
                  <a:cs typeface="Times New Roman"/>
                </a:rPr>
              </a:br>
              <a:r>
                <a:rPr lang="en-US" b="1" dirty="0">
                  <a:latin typeface="Times New Roman"/>
                  <a:cs typeface="Times New Roman"/>
                </a:rPr>
                <a:t>Batch:02</a:t>
              </a:r>
            </a:p>
            <a:p>
              <a:pPr algn="ctr"/>
              <a:r>
                <a:rPr lang="en-US" b="1" dirty="0" err="1">
                  <a:latin typeface="Times New Roman"/>
                  <a:cs typeface="Times New Roman"/>
                </a:rPr>
                <a:t>Jatiya</a:t>
              </a:r>
              <a:r>
                <a:rPr lang="en-US" b="1" dirty="0">
                  <a:latin typeface="Times New Roman"/>
                  <a:cs typeface="Times New Roman"/>
                </a:rPr>
                <a:t> </a:t>
              </a:r>
              <a:r>
                <a:rPr lang="en-US" b="1" dirty="0" err="1">
                  <a:latin typeface="Times New Roman"/>
                  <a:cs typeface="Times New Roman"/>
                </a:rPr>
                <a:t>Kabi</a:t>
              </a:r>
              <a:r>
                <a:rPr lang="en-US" b="1" dirty="0">
                  <a:latin typeface="Times New Roman"/>
                  <a:cs typeface="Times New Roman"/>
                </a:rPr>
                <a:t> </a:t>
              </a:r>
              <a:r>
                <a:rPr lang="en-US" b="1" dirty="0" err="1">
                  <a:latin typeface="Times New Roman"/>
                  <a:cs typeface="Times New Roman"/>
                </a:rPr>
                <a:t>Kazi</a:t>
              </a:r>
              <a:r>
                <a:rPr lang="en-US" b="1" dirty="0">
                  <a:latin typeface="Times New Roman"/>
                  <a:cs typeface="Times New Roman"/>
                </a:rPr>
                <a:t> </a:t>
              </a:r>
              <a:r>
                <a:rPr lang="en-US" b="1" dirty="0" err="1">
                  <a:latin typeface="Times New Roman"/>
                  <a:cs typeface="Times New Roman"/>
                </a:rPr>
                <a:t>Nazrul</a:t>
              </a:r>
              <a:r>
                <a:rPr lang="en-US" b="1" dirty="0">
                  <a:latin typeface="Times New Roman"/>
                  <a:cs typeface="Times New Roman"/>
                </a:rPr>
                <a:t> Islam University</a:t>
              </a:r>
              <a:endParaRPr lang="en-US" dirty="0"/>
            </a:p>
            <a:p>
              <a:pPr algn="ctr"/>
              <a:endParaRPr lang="en-US"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438" y="2390305"/>
            <a:ext cx="3898950" cy="2562695"/>
          </a:xfrm>
          <a:prstGeom prst="rect">
            <a:avLst/>
          </a:prstGeom>
        </p:spPr>
      </p:pic>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381000" y="5029200"/>
            <a:ext cx="8434386" cy="1600200"/>
          </a:xfrm>
          <a:prstGeom prst="rect">
            <a:avLst/>
          </a:prstGeom>
        </p:spPr>
      </p:pic>
    </p:spTree>
    <p:extLst>
      <p:ext uri="{BB962C8B-B14F-4D97-AF65-F5344CB8AC3E}">
        <p14:creationId xmlns:p14="http://schemas.microsoft.com/office/powerpoint/2010/main" val="14236852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5800" y="304800"/>
            <a:ext cx="3657600" cy="838200"/>
            <a:chOff x="685800" y="304800"/>
            <a:chExt cx="3657600" cy="838200"/>
          </a:xfrm>
        </p:grpSpPr>
        <p:sp>
          <p:nvSpPr>
            <p:cNvPr id="4" name="Right Arrow 3"/>
            <p:cNvSpPr/>
            <p:nvPr/>
          </p:nvSpPr>
          <p:spPr>
            <a:xfrm>
              <a:off x="685800" y="304800"/>
              <a:ext cx="3657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539234"/>
              <a:ext cx="3124200" cy="369332"/>
            </a:xfrm>
            <a:prstGeom prst="rect">
              <a:avLst/>
            </a:prstGeom>
            <a:noFill/>
          </p:spPr>
          <p:txBody>
            <a:bodyPr wrap="square" rtlCol="0">
              <a:spAutoFit/>
            </a:bodyPr>
            <a:lstStyle/>
            <a:p>
              <a:pPr algn="ctr"/>
              <a:r>
                <a:rPr lang="en-US" b="1" dirty="0">
                  <a:latin typeface="Times New Roman"/>
                  <a:cs typeface="Times New Roman"/>
                </a:rPr>
                <a:t>Evaluation and Sustainability</a:t>
              </a:r>
              <a:endParaRPr lang="en-US" dirty="0"/>
            </a:p>
          </p:txBody>
        </p:sp>
      </p:gr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08466"/>
            <a:ext cx="4267200" cy="1263134"/>
          </a:xfrm>
          <a:prstGeom prst="rect">
            <a:avLst/>
          </a:prstGeom>
        </p:spPr>
      </p:pic>
      <p:grpSp>
        <p:nvGrpSpPr>
          <p:cNvPr id="11" name="Group 10"/>
          <p:cNvGrpSpPr/>
          <p:nvPr/>
        </p:nvGrpSpPr>
        <p:grpSpPr>
          <a:xfrm>
            <a:off x="685800" y="1524000"/>
            <a:ext cx="8077200" cy="4953000"/>
            <a:chOff x="685800" y="1524000"/>
            <a:chExt cx="8077200" cy="4953000"/>
          </a:xfrm>
        </p:grpSpPr>
        <p:sp>
          <p:nvSpPr>
            <p:cNvPr id="8" name="Rectangle 7"/>
            <p:cNvSpPr/>
            <p:nvPr/>
          </p:nvSpPr>
          <p:spPr>
            <a:xfrm>
              <a:off x="685800" y="1524000"/>
              <a:ext cx="8077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1905000"/>
              <a:ext cx="7239000" cy="4386329"/>
            </a:xfrm>
            <a:prstGeom prst="rect">
              <a:avLst/>
            </a:prstGeom>
            <a:noFill/>
          </p:spPr>
          <p:txBody>
            <a:bodyPr wrap="square" rtlCol="0">
              <a:spAutoFit/>
            </a:bodyPr>
            <a:lstStyle/>
            <a:p>
              <a:pPr marL="342900" marR="0" lvl="0" indent="-342900" algn="just">
                <a:lnSpc>
                  <a:spcPct val="115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It is necessary to keep a close eye on the process of implementation to make sure that the intervention’s timeline and activities are followed.</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It is crucial to analyze changes waste to waste segregation, closing of open dumping locations, and involvement of the community in cleanup efforts</a:t>
              </a:r>
            </a:p>
            <a:p>
              <a:pPr marL="342900" marR="0" lvl="0" indent="-342900" algn="just">
                <a:lnSpc>
                  <a:spcPct val="115000"/>
                </a:lnSpc>
                <a:spcBef>
                  <a:spcPts val="0"/>
                </a:spcBef>
                <a:spcAft>
                  <a:spcPts val="80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Level of community involvement, level of satisfaction with intervention efforts and areas needing improvement should be assessed</a:t>
              </a:r>
            </a:p>
            <a:p>
              <a:pPr marL="342900" marR="0" lvl="0" indent="-342900" algn="just">
                <a:lnSpc>
                  <a:spcPct val="115000"/>
                </a:lnSpc>
                <a:spcBef>
                  <a:spcPts val="0"/>
                </a:spcBef>
                <a:spcAft>
                  <a:spcPts val="8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Community members need to be provided with the necessary tools to lead sustainable practices and take responsibility for waste management</a:t>
              </a:r>
            </a:p>
            <a:p>
              <a:pPr marL="342900" marR="0" lvl="0" indent="-342900" algn="just">
                <a:lnSpc>
                  <a:spcPct val="115000"/>
                </a:lnSpc>
                <a:spcBef>
                  <a:spcPts val="0"/>
                </a:spcBef>
                <a:spcAft>
                  <a:spcPts val="8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Work together to develop recycling and waste collection programs that are sustainable with recycling centers and waste management agencies.</a:t>
              </a:r>
            </a:p>
            <a:p>
              <a:endParaRPr lang="en-US" dirty="0"/>
            </a:p>
          </p:txBody>
        </p:sp>
      </p:grpSp>
    </p:spTree>
    <p:extLst>
      <p:ext uri="{BB962C8B-B14F-4D97-AF65-F5344CB8AC3E}">
        <p14:creationId xmlns:p14="http://schemas.microsoft.com/office/powerpoint/2010/main" val="27905441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5800" y="457200"/>
            <a:ext cx="3429000" cy="838200"/>
            <a:chOff x="685800" y="457200"/>
            <a:chExt cx="3429000" cy="838200"/>
          </a:xfrm>
        </p:grpSpPr>
        <p:sp>
          <p:nvSpPr>
            <p:cNvPr id="4" name="Right Arrow 3"/>
            <p:cNvSpPr/>
            <p:nvPr/>
          </p:nvSpPr>
          <p:spPr>
            <a:xfrm>
              <a:off x="685800" y="457200"/>
              <a:ext cx="3429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91634"/>
              <a:ext cx="2514600" cy="369332"/>
            </a:xfrm>
            <a:prstGeom prst="rect">
              <a:avLst/>
            </a:prstGeom>
            <a:noFill/>
          </p:spPr>
          <p:txBody>
            <a:bodyPr wrap="square" rtlCol="0">
              <a:spAutoFit/>
            </a:bodyPr>
            <a:lstStyle/>
            <a:p>
              <a:pPr algn="ctr"/>
              <a:r>
                <a:rPr lang="en-US" b="1" dirty="0">
                  <a:latin typeface="Times New Roman"/>
                  <a:cs typeface="Times New Roman"/>
                </a:rPr>
                <a:t>Ethical Considerations</a:t>
              </a:r>
              <a:endParaRPr lang="en-US"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8600"/>
            <a:ext cx="4495800" cy="1295399"/>
          </a:xfrm>
          <a:prstGeom prst="rect">
            <a:avLst/>
          </a:prstGeom>
        </p:spPr>
      </p:pic>
      <p:grpSp>
        <p:nvGrpSpPr>
          <p:cNvPr id="10" name="Group 9"/>
          <p:cNvGrpSpPr/>
          <p:nvPr/>
        </p:nvGrpSpPr>
        <p:grpSpPr>
          <a:xfrm>
            <a:off x="685800" y="1905000"/>
            <a:ext cx="8153400" cy="4572000"/>
            <a:chOff x="685800" y="1905000"/>
            <a:chExt cx="8153400" cy="4572000"/>
          </a:xfrm>
        </p:grpSpPr>
        <p:sp>
          <p:nvSpPr>
            <p:cNvPr id="8" name="Rectangle 7"/>
            <p:cNvSpPr/>
            <p:nvPr/>
          </p:nvSpPr>
          <p:spPr>
            <a:xfrm>
              <a:off x="685800" y="1905000"/>
              <a:ext cx="81534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14400" y="2286000"/>
              <a:ext cx="7696200" cy="3970318"/>
            </a:xfrm>
            <a:prstGeom prst="rect">
              <a:avLst/>
            </a:prstGeom>
            <a:noFill/>
          </p:spPr>
          <p:txBody>
            <a:bodyPr wrap="square" rtlCol="0">
              <a:spAutoFit/>
            </a:bodyPr>
            <a:lstStyle/>
            <a:p>
              <a:pPr marL="342900" indent="-342900" algn="just">
                <a:buAutoNum type="arabicPeriod"/>
              </a:pPr>
              <a:r>
                <a:rPr lang="en-US" dirty="0">
                  <a:latin typeface="Times New Roman"/>
                  <a:ea typeface="Calibri"/>
                  <a:cs typeface="Calibri"/>
                </a:rPr>
                <a:t>Ensuring that every person in the community has equal access to the information, resources, and advantage of the intervention, irrespective of their socioeconomic background, gender, age or other factor.</a:t>
              </a:r>
              <a:endParaRPr lang="en-US" dirty="0"/>
            </a:p>
            <a:p>
              <a:pPr marL="342900" indent="-342900" algn="just">
                <a:buAutoNum type="arabicPeriod"/>
              </a:pPr>
              <a:r>
                <a:rPr lang="en-US" dirty="0">
                  <a:latin typeface="Times New Roman"/>
                  <a:ea typeface="Calibri"/>
                  <a:cs typeface="Calibri"/>
                </a:rPr>
                <a:t>Maintaining community members’ right to privacy and ensure the privacy of any personal data collected during the intervention</a:t>
              </a:r>
            </a:p>
            <a:p>
              <a:pPr marL="342900" indent="-342900" algn="just">
                <a:buAutoNum type="arabicPeriod"/>
              </a:pPr>
              <a:r>
                <a:rPr lang="en-US" dirty="0">
                  <a:latin typeface="Times New Roman"/>
                  <a:ea typeface="Calibri"/>
                  <a:cs typeface="Calibri"/>
                </a:rPr>
                <a:t>Preventing cultural imposition or intensively, the intervention design should respect and incorporate local cultural norms and practices.</a:t>
              </a:r>
            </a:p>
            <a:p>
              <a:pPr marL="342900" indent="-342900" algn="just">
                <a:buAutoNum type="arabicPeriod"/>
              </a:pPr>
              <a:r>
                <a:rPr lang="en-US" dirty="0">
                  <a:latin typeface="Times New Roman"/>
                  <a:ea typeface="Calibri"/>
                  <a:cs typeface="Calibri"/>
                </a:rPr>
                <a:t>Ensuring that the intervention’s objectives, funding source, and processes for making decisions are all transparent.</a:t>
              </a:r>
            </a:p>
            <a:p>
              <a:pPr marL="342900" indent="-342900" algn="just">
                <a:buAutoNum type="arabicPeriod"/>
              </a:pPr>
              <a:r>
                <a:rPr lang="en-US" dirty="0">
                  <a:latin typeface="Times New Roman"/>
                  <a:ea typeface="Calibri"/>
                  <a:cs typeface="Calibri"/>
                </a:rPr>
                <a:t>Avoiding letting the community, environment, or the people taking part in the intervention experience unnecessary harm by being engaged.</a:t>
              </a:r>
            </a:p>
            <a:p>
              <a:pPr marL="342900" indent="-342900" algn="just">
                <a:buAutoNum type="arabicPeriod"/>
              </a:pPr>
              <a:r>
                <a:rPr lang="en-US" dirty="0">
                  <a:latin typeface="Times New Roman"/>
                  <a:ea typeface="Calibri"/>
                  <a:cs typeface="Calibri"/>
                </a:rPr>
                <a:t>It is essential that intervention’s benefits are shared equitably while contributing toward the community’s wellbeing.</a:t>
              </a:r>
            </a:p>
            <a:p>
              <a:endParaRPr lang="en-US" b="1" dirty="0"/>
            </a:p>
          </p:txBody>
        </p:sp>
      </p:grpSp>
    </p:spTree>
    <p:extLst>
      <p:ext uri="{BB962C8B-B14F-4D97-AF65-F5344CB8AC3E}">
        <p14:creationId xmlns:p14="http://schemas.microsoft.com/office/powerpoint/2010/main" val="4015443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057400" y="2133600"/>
            <a:ext cx="4724400" cy="2743200"/>
            <a:chOff x="2209800" y="2875064"/>
            <a:chExt cx="3886200" cy="2362200"/>
          </a:xfrm>
        </p:grpSpPr>
        <p:sp>
          <p:nvSpPr>
            <p:cNvPr id="4" name="Horizontal Scroll 3"/>
            <p:cNvSpPr/>
            <p:nvPr/>
          </p:nvSpPr>
          <p:spPr>
            <a:xfrm>
              <a:off x="2209800" y="2875064"/>
              <a:ext cx="3886200" cy="2362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45229" y="3640665"/>
              <a:ext cx="3200400" cy="830997"/>
            </a:xfrm>
            <a:prstGeom prst="rect">
              <a:avLst/>
            </a:prstGeom>
            <a:noFill/>
          </p:spPr>
          <p:txBody>
            <a:bodyPr wrap="square" rtlCol="0">
              <a:spAutoFit/>
            </a:bodyPr>
            <a:lstStyle/>
            <a:p>
              <a:pPr algn="ctr"/>
              <a:r>
                <a:rPr lang="en-US" sz="4800" dirty="0"/>
                <a:t>THANK YOU</a:t>
              </a:r>
            </a:p>
          </p:txBody>
        </p:sp>
      </p:grpSp>
    </p:spTree>
    <p:extLst>
      <p:ext uri="{BB962C8B-B14F-4D97-AF65-F5344CB8AC3E}">
        <p14:creationId xmlns:p14="http://schemas.microsoft.com/office/powerpoint/2010/main" val="698898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2000" fill="hold"/>
                                        <p:tgtEl>
                                          <p:spTgt spid="6"/>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24512471"/>
              </p:ext>
            </p:extLst>
          </p:nvPr>
        </p:nvGraphicFramePr>
        <p:xfrm>
          <a:off x="-93890" y="762000"/>
          <a:ext cx="45720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1787977" y="3048000"/>
            <a:ext cx="5638800" cy="677886"/>
            <a:chOff x="1817914" y="2819400"/>
            <a:chExt cx="5638800" cy="838200"/>
          </a:xfrm>
        </p:grpSpPr>
        <p:sp>
          <p:nvSpPr>
            <p:cNvPr id="6" name="Rectangle 5"/>
            <p:cNvSpPr/>
            <p:nvPr/>
          </p:nvSpPr>
          <p:spPr>
            <a:xfrm>
              <a:off x="1817914" y="2819400"/>
              <a:ext cx="563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3048000"/>
              <a:ext cx="5410200" cy="381000"/>
            </a:xfrm>
            <a:prstGeom prst="rect">
              <a:avLst/>
            </a:prstGeom>
            <a:noFill/>
          </p:spPr>
          <p:txBody>
            <a:bodyPr wrap="square" rtlCol="0">
              <a:spAutoFit/>
            </a:bodyPr>
            <a:lstStyle/>
            <a:p>
              <a:r>
                <a:rPr lang="en-US" dirty="0"/>
                <a:t>To know the health issues in my area</a:t>
              </a:r>
            </a:p>
          </p:txBody>
        </p:sp>
      </p:grpSp>
      <p:grpSp>
        <p:nvGrpSpPr>
          <p:cNvPr id="13" name="Group 12"/>
          <p:cNvGrpSpPr/>
          <p:nvPr/>
        </p:nvGrpSpPr>
        <p:grpSpPr>
          <a:xfrm>
            <a:off x="1811110" y="4521200"/>
            <a:ext cx="5638800" cy="736600"/>
            <a:chOff x="1828800" y="4495800"/>
            <a:chExt cx="5638800" cy="1104900"/>
          </a:xfrm>
        </p:grpSpPr>
        <p:sp>
          <p:nvSpPr>
            <p:cNvPr id="8" name="Rectangle 7"/>
            <p:cNvSpPr/>
            <p:nvPr/>
          </p:nvSpPr>
          <p:spPr>
            <a:xfrm>
              <a:off x="1828800" y="4495800"/>
              <a:ext cx="56388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2971" y="4762500"/>
              <a:ext cx="5029200" cy="381000"/>
            </a:xfrm>
            <a:prstGeom prst="rect">
              <a:avLst/>
            </a:prstGeom>
            <a:noFill/>
          </p:spPr>
          <p:txBody>
            <a:bodyPr wrap="square" rtlCol="0">
              <a:spAutoFit/>
            </a:bodyPr>
            <a:lstStyle/>
            <a:p>
              <a:r>
                <a:rPr lang="en-US" dirty="0"/>
                <a:t>To design a community based intervention</a:t>
              </a:r>
            </a:p>
          </p:txBody>
        </p:sp>
      </p:grpSp>
      <p:sp>
        <p:nvSpPr>
          <p:cNvPr id="10" name="Down Arrow 9"/>
          <p:cNvSpPr/>
          <p:nvPr/>
        </p:nvSpPr>
        <p:spPr>
          <a:xfrm>
            <a:off x="4381500" y="3733800"/>
            <a:ext cx="498021"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327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1811812809"/>
              </p:ext>
            </p:extLst>
          </p:nvPr>
        </p:nvGraphicFramePr>
        <p:xfrm>
          <a:off x="762000" y="2133600"/>
          <a:ext cx="6781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p:cNvGrpSpPr/>
          <p:nvPr/>
        </p:nvGrpSpPr>
        <p:grpSpPr>
          <a:xfrm>
            <a:off x="3048000" y="533400"/>
            <a:ext cx="2362200" cy="1371600"/>
            <a:chOff x="3048000" y="533400"/>
            <a:chExt cx="2362200" cy="1371600"/>
          </a:xfrm>
        </p:grpSpPr>
        <p:sp>
          <p:nvSpPr>
            <p:cNvPr id="17" name="Oval 16"/>
            <p:cNvSpPr/>
            <p:nvPr/>
          </p:nvSpPr>
          <p:spPr>
            <a:xfrm>
              <a:off x="3048000" y="5334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429000" y="990600"/>
              <a:ext cx="1676400" cy="523220"/>
            </a:xfrm>
            <a:prstGeom prst="rect">
              <a:avLst/>
            </a:prstGeom>
            <a:noFill/>
          </p:spPr>
          <p:txBody>
            <a:bodyPr wrap="square" rtlCol="0">
              <a:spAutoFit/>
            </a:bodyPr>
            <a:lstStyle/>
            <a:p>
              <a:pPr algn="ctr"/>
              <a:r>
                <a:rPr lang="en-US" sz="2800" dirty="0">
                  <a:latin typeface="Times New Roman" pitchFamily="18" charset="0"/>
                  <a:cs typeface="Times New Roman" pitchFamily="18" charset="0"/>
                </a:rPr>
                <a:t>Outlines</a:t>
              </a:r>
            </a:p>
          </p:txBody>
        </p:sp>
      </p:grpSp>
    </p:spTree>
    <p:extLst>
      <p:ext uri="{BB962C8B-B14F-4D97-AF65-F5344CB8AC3E}">
        <p14:creationId xmlns:p14="http://schemas.microsoft.com/office/powerpoint/2010/main" val="3009974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7200" y="533400"/>
            <a:ext cx="4724400" cy="990600"/>
            <a:chOff x="457200" y="533400"/>
            <a:chExt cx="4724400" cy="990600"/>
          </a:xfrm>
        </p:grpSpPr>
        <p:sp>
          <p:nvSpPr>
            <p:cNvPr id="4" name="Right Arrow 3"/>
            <p:cNvSpPr/>
            <p:nvPr/>
          </p:nvSpPr>
          <p:spPr>
            <a:xfrm>
              <a:off x="457200" y="533400"/>
              <a:ext cx="47244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816819"/>
              <a:ext cx="4648200" cy="369332"/>
            </a:xfrm>
            <a:prstGeom prst="rect">
              <a:avLst/>
            </a:prstGeom>
            <a:noFill/>
          </p:spPr>
          <p:txBody>
            <a:bodyPr wrap="square" rtlCol="0">
              <a:spAutoFit/>
            </a:bodyPr>
            <a:lstStyle/>
            <a:p>
              <a:r>
                <a:rPr lang="en-US" b="1" dirty="0">
                  <a:latin typeface="Times New Roman"/>
                  <a:cs typeface="Times New Roman"/>
                </a:rPr>
                <a:t>Identifying an Issue in My Local Area</a:t>
              </a:r>
              <a:endParaRPr lang="en-US" dirty="0"/>
            </a:p>
          </p:txBody>
        </p:sp>
      </p:grpSp>
      <p:pic>
        <p:nvPicPr>
          <p:cNvPr id="1026" name="Picture 2" descr="Improper Waste Disposal Photos and Images &amp; Pictur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86696"/>
            <a:ext cx="3124200" cy="185333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533400" y="2438400"/>
            <a:ext cx="8077200" cy="3962401"/>
            <a:chOff x="533400" y="2438400"/>
            <a:chExt cx="8077200" cy="3962401"/>
          </a:xfrm>
        </p:grpSpPr>
        <p:grpSp>
          <p:nvGrpSpPr>
            <p:cNvPr id="10" name="Group 9"/>
            <p:cNvGrpSpPr/>
            <p:nvPr/>
          </p:nvGrpSpPr>
          <p:grpSpPr>
            <a:xfrm>
              <a:off x="533400" y="2438400"/>
              <a:ext cx="8077200" cy="1524000"/>
              <a:chOff x="533400" y="2438400"/>
              <a:chExt cx="8077200" cy="1524000"/>
            </a:xfrm>
          </p:grpSpPr>
          <p:sp>
            <p:nvSpPr>
              <p:cNvPr id="6" name="Rectangle 5"/>
              <p:cNvSpPr/>
              <p:nvPr/>
            </p:nvSpPr>
            <p:spPr>
              <a:xfrm>
                <a:off x="533400" y="2438400"/>
                <a:ext cx="8077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2600235"/>
                <a:ext cx="7772400" cy="1200329"/>
              </a:xfrm>
              <a:prstGeom prst="rect">
                <a:avLst/>
              </a:prstGeom>
              <a:noFill/>
            </p:spPr>
            <p:txBody>
              <a:bodyPr wrap="square" rtlCol="0">
                <a:spAutoFit/>
              </a:bodyPr>
              <a:lstStyle/>
              <a:p>
                <a:pPr algn="just"/>
                <a:r>
                  <a:rPr lang="en-US" dirty="0">
                    <a:latin typeface="Times New Roman"/>
                    <a:cs typeface="Times New Roman"/>
                  </a:rPr>
                  <a:t>My local area is </a:t>
                </a:r>
                <a:r>
                  <a:rPr lang="en-US" dirty="0" err="1">
                    <a:latin typeface="Times New Roman"/>
                    <a:cs typeface="Times New Roman"/>
                  </a:rPr>
                  <a:t>Alohori</a:t>
                </a:r>
                <a:r>
                  <a:rPr lang="en-US" dirty="0">
                    <a:latin typeface="Times New Roman"/>
                    <a:cs typeface="Times New Roman"/>
                  </a:rPr>
                  <a:t> Durgapur which is under </a:t>
                </a:r>
                <a:r>
                  <a:rPr lang="en-US" dirty="0" err="1">
                    <a:latin typeface="Times New Roman"/>
                    <a:cs typeface="Times New Roman"/>
                  </a:rPr>
                  <a:t>Trishal</a:t>
                </a:r>
                <a:r>
                  <a:rPr lang="en-US" dirty="0">
                    <a:latin typeface="Times New Roman"/>
                    <a:cs typeface="Times New Roman"/>
                  </a:rPr>
                  <a:t> </a:t>
                </a:r>
                <a:r>
                  <a:rPr lang="en-US" dirty="0" err="1">
                    <a:latin typeface="Times New Roman"/>
                    <a:cs typeface="Times New Roman"/>
                  </a:rPr>
                  <a:t>Upazila</a:t>
                </a:r>
                <a:r>
                  <a:rPr lang="en-US" dirty="0">
                    <a:latin typeface="Times New Roman"/>
                    <a:cs typeface="Times New Roman"/>
                  </a:rPr>
                  <a:t> in </a:t>
                </a:r>
                <a:r>
                  <a:rPr lang="en-US" dirty="0" err="1">
                    <a:latin typeface="Times New Roman"/>
                    <a:cs typeface="Times New Roman"/>
                  </a:rPr>
                  <a:t>Mymensingh</a:t>
                </a:r>
                <a:r>
                  <a:rPr lang="en-US" dirty="0">
                    <a:latin typeface="Times New Roman"/>
                    <a:cs typeface="Times New Roman"/>
                  </a:rPr>
                  <a:t> District. The issue in my local area is “improper disposal of waste.” Improper disposal of waste refers to the inappropriate and negligent handling, dumpling, or eliminating of trash in a way that harms the environment, human health, and safety</a:t>
                </a:r>
              </a:p>
            </p:txBody>
          </p:sp>
        </p:grpSp>
        <p:grpSp>
          <p:nvGrpSpPr>
            <p:cNvPr id="11" name="Group 10"/>
            <p:cNvGrpSpPr/>
            <p:nvPr/>
          </p:nvGrpSpPr>
          <p:grpSpPr>
            <a:xfrm>
              <a:off x="533400" y="4114800"/>
              <a:ext cx="4495800" cy="2286000"/>
              <a:chOff x="533400" y="4114800"/>
              <a:chExt cx="4495800" cy="2286000"/>
            </a:xfrm>
          </p:grpSpPr>
          <p:sp>
            <p:nvSpPr>
              <p:cNvPr id="8" name="Rectangle 7"/>
              <p:cNvSpPr/>
              <p:nvPr/>
            </p:nvSpPr>
            <p:spPr>
              <a:xfrm>
                <a:off x="533400" y="4114800"/>
                <a:ext cx="44958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2129" y="4114800"/>
                <a:ext cx="4191000" cy="2031325"/>
              </a:xfrm>
              <a:prstGeom prst="rect">
                <a:avLst/>
              </a:prstGeom>
              <a:noFill/>
            </p:spPr>
            <p:txBody>
              <a:bodyPr wrap="square" rtlCol="0">
                <a:spAutoFit/>
              </a:bodyPr>
              <a:lstStyle/>
              <a:p>
                <a:pPr algn="just"/>
                <a:r>
                  <a:rPr lang="en-US" dirty="0">
                    <a:latin typeface="Times New Roman"/>
                    <a:cs typeface="Times New Roman"/>
                  </a:rPr>
                  <a:t>Improper disposal of waste can cause many serious health problems and harm the environment. When solid waste is handled and transported improperly it can contaminate the air, water and soil, have a negative impact on the environment and pose danger to people’s health. </a:t>
                </a:r>
                <a:endParaRPr lang="en-US" dirty="0"/>
              </a:p>
            </p:txBody>
          </p:sp>
        </p:grpSp>
        <p:pic>
          <p:nvPicPr>
            <p:cNvPr id="1028" name="Picture 4" descr="The Effects of Improper Waste Disposal – ERG Environmental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114801"/>
              <a:ext cx="2647950" cy="2286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096552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5170" y="381000"/>
            <a:ext cx="4702630" cy="914400"/>
            <a:chOff x="555170" y="381000"/>
            <a:chExt cx="4702630" cy="914400"/>
          </a:xfrm>
        </p:grpSpPr>
        <p:sp>
          <p:nvSpPr>
            <p:cNvPr id="4" name="Right Arrow 3"/>
            <p:cNvSpPr/>
            <p:nvPr/>
          </p:nvSpPr>
          <p:spPr>
            <a:xfrm>
              <a:off x="555170" y="381000"/>
              <a:ext cx="470263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5170" y="653534"/>
              <a:ext cx="4093029" cy="369332"/>
            </a:xfrm>
            <a:prstGeom prst="rect">
              <a:avLst/>
            </a:prstGeom>
            <a:noFill/>
          </p:spPr>
          <p:txBody>
            <a:bodyPr wrap="square" rtlCol="0">
              <a:spAutoFit/>
            </a:bodyPr>
            <a:lstStyle/>
            <a:p>
              <a:r>
                <a:rPr lang="en-US" b="1" dirty="0">
                  <a:latin typeface="Times New Roman"/>
                  <a:cs typeface="Times New Roman"/>
                </a:rPr>
                <a:t>Community Engagement Strategies</a:t>
              </a:r>
              <a:endParaRPr lang="en-US" dirty="0"/>
            </a:p>
          </p:txBody>
        </p:sp>
      </p:grpSp>
      <p:graphicFrame>
        <p:nvGraphicFramePr>
          <p:cNvPr id="13" name="Diagram 12"/>
          <p:cNvGraphicFramePr/>
          <p:nvPr>
            <p:extLst>
              <p:ext uri="{D42A27DB-BD31-4B8C-83A1-F6EECF244321}">
                <p14:modId xmlns:p14="http://schemas.microsoft.com/office/powerpoint/2010/main" val="1319949446"/>
              </p:ext>
            </p:extLst>
          </p:nvPr>
        </p:nvGraphicFramePr>
        <p:xfrm>
          <a:off x="1143000" y="1905000"/>
          <a:ext cx="70866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562600" y="312794"/>
            <a:ext cx="3048000" cy="1050812"/>
          </a:xfrm>
          <a:prstGeom prst="rect">
            <a:avLst/>
          </a:prstGeom>
        </p:spPr>
      </p:pic>
    </p:spTree>
    <p:extLst>
      <p:ext uri="{BB962C8B-B14F-4D97-AF65-F5344CB8AC3E}">
        <p14:creationId xmlns:p14="http://schemas.microsoft.com/office/powerpoint/2010/main" val="2414825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9100" y="533400"/>
            <a:ext cx="4533900" cy="853551"/>
            <a:chOff x="419100" y="533400"/>
            <a:chExt cx="4533900" cy="853551"/>
          </a:xfrm>
        </p:grpSpPr>
        <p:sp>
          <p:nvSpPr>
            <p:cNvPr id="4" name="Right Arrow 3"/>
            <p:cNvSpPr/>
            <p:nvPr/>
          </p:nvSpPr>
          <p:spPr>
            <a:xfrm>
              <a:off x="609600" y="533400"/>
              <a:ext cx="434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19100" y="740620"/>
              <a:ext cx="3962400" cy="646331"/>
            </a:xfrm>
            <a:prstGeom prst="rect">
              <a:avLst/>
            </a:prstGeom>
            <a:noFill/>
          </p:spPr>
          <p:txBody>
            <a:bodyPr wrap="square" rtlCol="0">
              <a:spAutoFit/>
            </a:bodyPr>
            <a:lstStyle/>
            <a:p>
              <a:pPr algn="ctr"/>
              <a:r>
                <a:rPr lang="en-US" b="1" dirty="0">
                  <a:latin typeface="Times New Roman"/>
                  <a:cs typeface="Times New Roman"/>
                </a:rPr>
                <a:t>Intervention Design</a:t>
              </a:r>
              <a:br>
                <a:rPr lang="en-US" sz="2000" b="1" dirty="0">
                  <a:latin typeface="Times New Roman"/>
                  <a:cs typeface="Times New Roman"/>
                </a:rPr>
              </a:br>
              <a:endParaRPr lang="en-US" dirty="0"/>
            </a:p>
          </p:txBody>
        </p:sp>
      </p:grpSp>
      <p:pic>
        <p:nvPicPr>
          <p:cNvPr id="2050" name="Picture 2" descr="Intervention Icon Photos and Images &amp; Pictur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544" y="222181"/>
            <a:ext cx="2717539" cy="137159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81000" y="1822215"/>
            <a:ext cx="5638800" cy="2183725"/>
            <a:chOff x="381000" y="1822215"/>
            <a:chExt cx="5638800" cy="2183725"/>
          </a:xfrm>
        </p:grpSpPr>
        <p:sp>
          <p:nvSpPr>
            <p:cNvPr id="6" name="Rectangle 5"/>
            <p:cNvSpPr/>
            <p:nvPr/>
          </p:nvSpPr>
          <p:spPr>
            <a:xfrm>
              <a:off x="419100" y="1822215"/>
              <a:ext cx="5562600" cy="218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1967022"/>
              <a:ext cx="5638800" cy="2031325"/>
            </a:xfrm>
            <a:prstGeom prst="rect">
              <a:avLst/>
            </a:prstGeom>
            <a:noFill/>
          </p:spPr>
          <p:txBody>
            <a:bodyPr wrap="square" rtlCol="0">
              <a:spAutoFit/>
            </a:bodyPr>
            <a:lstStyle/>
            <a:p>
              <a:pPr algn="just">
                <a:buFont typeface="Wingdings" panose="020B0604020202020204" pitchFamily="34" charset="0"/>
                <a:buChar char="Ø"/>
              </a:pPr>
              <a:r>
                <a:rPr lang="en-US" b="1" dirty="0">
                  <a:latin typeface="Times New Roman"/>
                  <a:cs typeface="Times New Roman"/>
                </a:rPr>
                <a:t>Creation of Points for the Collection of Community Waste</a:t>
              </a:r>
              <a:endParaRPr lang="en-US" dirty="0">
                <a:latin typeface="Times New Roman"/>
                <a:cs typeface="Times New Roman"/>
              </a:endParaRPr>
            </a:p>
            <a:p>
              <a:pPr algn="just"/>
              <a:r>
                <a:rPr lang="en-US" dirty="0">
                  <a:latin typeface="Times New Roman"/>
                  <a:ea typeface="Calibri"/>
                  <a:cs typeface="Calibri"/>
                </a:rPr>
                <a:t>Work together with the local government to set up particular places for the collection of waste that can be easily accessed to everyone. Provide different types of garbage such as recyclables, organic waste and non-recyclables marked containers</a:t>
              </a:r>
              <a:endParaRPr lang="en-US" dirty="0"/>
            </a:p>
          </p:txBody>
        </p:sp>
      </p:grpSp>
      <p:pic>
        <p:nvPicPr>
          <p:cNvPr id="2052" name="Picture 4" descr="Popular Methods for Plastic Wastes Collection | EcoME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14622"/>
            <a:ext cx="2466975" cy="21837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200400" y="4267200"/>
            <a:ext cx="5514974" cy="2514599"/>
            <a:chOff x="3200400" y="4267200"/>
            <a:chExt cx="5514974" cy="2514600"/>
          </a:xfrm>
        </p:grpSpPr>
        <p:sp>
          <p:nvSpPr>
            <p:cNvPr id="9" name="Rectangle 8"/>
            <p:cNvSpPr/>
            <p:nvPr/>
          </p:nvSpPr>
          <p:spPr>
            <a:xfrm>
              <a:off x="3200400" y="4267200"/>
              <a:ext cx="5514974"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00400" y="4310743"/>
              <a:ext cx="5514974" cy="2308324"/>
            </a:xfrm>
            <a:prstGeom prst="rect">
              <a:avLst/>
            </a:prstGeom>
            <a:noFill/>
          </p:spPr>
          <p:txBody>
            <a:bodyPr wrap="square" rtlCol="0">
              <a:spAutoFit/>
            </a:bodyPr>
            <a:lstStyle/>
            <a:p>
              <a:pPr algn="just">
                <a:buFont typeface="Wingdings" panose="020B0604020202020204" pitchFamily="34" charset="0"/>
                <a:buChar char="Ø"/>
              </a:pPr>
              <a:r>
                <a:rPr lang="en-US" b="1" dirty="0">
                  <a:latin typeface="Times New Roman"/>
                  <a:cs typeface="Times New Roman"/>
                </a:rPr>
                <a:t>Knowledge and Awareness in the Community</a:t>
              </a:r>
              <a:endParaRPr lang="en-US" dirty="0">
                <a:latin typeface="Times New Roman"/>
                <a:cs typeface="Times New Roman"/>
              </a:endParaRPr>
            </a:p>
            <a:p>
              <a:pPr algn="just"/>
              <a:r>
                <a:rPr lang="en-US" dirty="0">
                  <a:latin typeface="Times New Roman"/>
                  <a:cs typeface="Times New Roman"/>
                </a:rPr>
                <a:t>Collaboration with the nearby educational institutions, community centers, and religious organization to conduct workshops and awareness session provide a crucial chance of educate the general population about the negative effects improper waste disposal has on the environment and human health</a:t>
              </a:r>
            </a:p>
            <a:p>
              <a:endParaRPr lang="en-US" dirty="0"/>
            </a:p>
          </p:txBody>
        </p:sp>
      </p:grpSp>
      <p:pic>
        <p:nvPicPr>
          <p:cNvPr id="2054" name="Picture 6" descr="Awareness and Knowledge, the combination of strength. | by Bidita Rahma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19" y="4299856"/>
            <a:ext cx="2691581" cy="248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353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07571" y="304800"/>
            <a:ext cx="4267200" cy="914400"/>
            <a:chOff x="707571" y="304800"/>
            <a:chExt cx="4267200" cy="914400"/>
          </a:xfrm>
        </p:grpSpPr>
        <p:sp>
          <p:nvSpPr>
            <p:cNvPr id="4" name="Right Arrow 3"/>
            <p:cNvSpPr/>
            <p:nvPr/>
          </p:nvSpPr>
          <p:spPr>
            <a:xfrm>
              <a:off x="707571" y="304800"/>
              <a:ext cx="4267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0" y="609600"/>
              <a:ext cx="3581400" cy="369332"/>
            </a:xfrm>
            <a:prstGeom prst="rect">
              <a:avLst/>
            </a:prstGeom>
            <a:noFill/>
          </p:spPr>
          <p:txBody>
            <a:bodyPr wrap="square" rtlCol="0">
              <a:spAutoFit/>
            </a:bodyPr>
            <a:lstStyle/>
            <a:p>
              <a:pPr algn="ctr"/>
              <a:r>
                <a:rPr lang="en-US" b="1" dirty="0">
                  <a:latin typeface="Times New Roman"/>
                  <a:cs typeface="Times New Roman"/>
                </a:rPr>
                <a:t>Intervention Design</a:t>
              </a:r>
              <a:endParaRPr lang="en-US" dirty="0"/>
            </a:p>
          </p:txBody>
        </p:sp>
      </p:grpSp>
      <p:sp>
        <p:nvSpPr>
          <p:cNvPr id="6" name="Rectangle 5"/>
          <p:cNvSpPr/>
          <p:nvPr/>
        </p:nvSpPr>
        <p:spPr>
          <a:xfrm>
            <a:off x="609600" y="1523999"/>
            <a:ext cx="5334000" cy="2286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0" y="1828800"/>
            <a:ext cx="5105400" cy="1754326"/>
          </a:xfrm>
          <a:prstGeom prst="rect">
            <a:avLst/>
          </a:prstGeom>
          <a:noFill/>
        </p:spPr>
        <p:txBody>
          <a:bodyPr wrap="square" rtlCol="0">
            <a:spAutoFit/>
          </a:bodyPr>
          <a:lstStyle/>
          <a:p>
            <a:pPr algn="just">
              <a:buFont typeface="Wingdings" panose="020B0604020202020204" pitchFamily="34" charset="0"/>
              <a:buChar char="Ø"/>
            </a:pPr>
            <a:r>
              <a:rPr lang="en-US" b="1" dirty="0">
                <a:latin typeface="Times New Roman"/>
                <a:cs typeface="Times New Roman"/>
              </a:rPr>
              <a:t>Purchase Environmentally Friendly Goods</a:t>
            </a:r>
            <a:endParaRPr lang="en-US" dirty="0">
              <a:latin typeface="Times New Roman"/>
              <a:cs typeface="Times New Roman"/>
            </a:endParaRPr>
          </a:p>
          <a:p>
            <a:pPr algn="just"/>
            <a:r>
              <a:rPr lang="en-US" dirty="0">
                <a:latin typeface="Times New Roman"/>
                <a:cs typeface="Times New Roman"/>
              </a:rPr>
              <a:t>Search for an opportunity to purchase more environmentally friendly products so that one can get rid of those plastic pop bottles. Amongst them are coloring books, calendars, bottle openers, and many more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524000"/>
            <a:ext cx="2667000" cy="2286000"/>
          </a:xfrm>
          <a:prstGeom prst="rect">
            <a:avLst/>
          </a:prstGeom>
        </p:spPr>
      </p:pic>
      <p:sp>
        <p:nvSpPr>
          <p:cNvPr id="9" name="Rectangle 8"/>
          <p:cNvSpPr/>
          <p:nvPr/>
        </p:nvSpPr>
        <p:spPr>
          <a:xfrm>
            <a:off x="664028" y="4191000"/>
            <a:ext cx="5431972"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4400" y="4419600"/>
            <a:ext cx="5029200" cy="1754326"/>
          </a:xfrm>
          <a:prstGeom prst="rect">
            <a:avLst/>
          </a:prstGeom>
          <a:noFill/>
        </p:spPr>
        <p:txBody>
          <a:bodyPr wrap="square" rtlCol="0">
            <a:spAutoFit/>
          </a:bodyPr>
          <a:lstStyle/>
          <a:p>
            <a:pPr algn="just">
              <a:buFont typeface="Wingdings" panose="020B0604020202020204" pitchFamily="34" charset="0"/>
              <a:buChar char="Ø"/>
            </a:pPr>
            <a:r>
              <a:rPr lang="en-US" b="1" dirty="0">
                <a:latin typeface="Times New Roman" panose="02020603050405020304" pitchFamily="18" charset="0"/>
                <a:cs typeface="Times New Roman" panose="02020603050405020304" pitchFamily="18" charset="0"/>
              </a:rPr>
              <a:t>Recycling</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Recycling is the process that generates new goods and materials from existing waste. Recycling materials include paper, tin, aluminum, plastic and many other things.</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198848"/>
            <a:ext cx="2667000" cy="2125752"/>
          </a:xfrm>
          <a:prstGeom prst="rect">
            <a:avLst/>
          </a:prstGeom>
        </p:spPr>
      </p:pic>
    </p:spTree>
    <p:extLst>
      <p:ext uri="{BB962C8B-B14F-4D97-AF65-F5344CB8AC3E}">
        <p14:creationId xmlns:p14="http://schemas.microsoft.com/office/powerpoint/2010/main" val="39365775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94114" y="572869"/>
            <a:ext cx="5181600" cy="805543"/>
            <a:chOff x="1883228" y="566057"/>
            <a:chExt cx="5181600" cy="805543"/>
          </a:xfrm>
        </p:grpSpPr>
        <p:sp>
          <p:nvSpPr>
            <p:cNvPr id="4" name="Oval 3"/>
            <p:cNvSpPr/>
            <p:nvPr/>
          </p:nvSpPr>
          <p:spPr>
            <a:xfrm>
              <a:off x="1883228" y="566057"/>
              <a:ext cx="5181600"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 name="TextBox 4"/>
            <p:cNvSpPr txBox="1"/>
            <p:nvPr/>
          </p:nvSpPr>
          <p:spPr>
            <a:xfrm>
              <a:off x="2345871" y="649069"/>
              <a:ext cx="4038600" cy="646331"/>
            </a:xfrm>
            <a:prstGeom prst="rect">
              <a:avLst/>
            </a:prstGeom>
            <a:noFill/>
          </p:spPr>
          <p:txBody>
            <a:bodyPr wrap="square" rtlCol="0">
              <a:spAutoFit/>
            </a:bodyPr>
            <a:lstStyle/>
            <a:p>
              <a:pPr algn="ctr"/>
              <a:r>
                <a:rPr lang="en-US" dirty="0"/>
                <a:t>Waste disposal methods use and percentage</a:t>
              </a:r>
            </a:p>
          </p:txBody>
        </p:sp>
      </p:grpSp>
      <p:graphicFrame>
        <p:nvGraphicFramePr>
          <p:cNvPr id="6" name="Table 5"/>
          <p:cNvGraphicFramePr>
            <a:graphicFrameLocks noGrp="1"/>
          </p:cNvGraphicFramePr>
          <p:nvPr>
            <p:extLst>
              <p:ext uri="{D42A27DB-BD31-4B8C-83A1-F6EECF244321}">
                <p14:modId xmlns:p14="http://schemas.microsoft.com/office/powerpoint/2010/main" val="2509035171"/>
              </p:ext>
            </p:extLst>
          </p:nvPr>
        </p:nvGraphicFramePr>
        <p:xfrm>
          <a:off x="838199" y="1676400"/>
          <a:ext cx="6609444" cy="4572000"/>
        </p:xfrm>
        <a:graphic>
          <a:graphicData uri="http://schemas.openxmlformats.org/drawingml/2006/table">
            <a:tbl>
              <a:tblPr firstRow="1" bandRow="1">
                <a:tableStyleId>{5C22544A-7EE6-4342-B048-85BDC9FD1C3A}</a:tableStyleId>
              </a:tblPr>
              <a:tblGrid>
                <a:gridCol w="3304722">
                  <a:extLst>
                    <a:ext uri="{9D8B030D-6E8A-4147-A177-3AD203B41FA5}">
                      <a16:colId xmlns:a16="http://schemas.microsoft.com/office/drawing/2014/main" val="20000"/>
                    </a:ext>
                  </a:extLst>
                </a:gridCol>
                <a:gridCol w="3304722">
                  <a:extLst>
                    <a:ext uri="{9D8B030D-6E8A-4147-A177-3AD203B41FA5}">
                      <a16:colId xmlns:a16="http://schemas.microsoft.com/office/drawing/2014/main" val="20001"/>
                    </a:ext>
                  </a:extLst>
                </a:gridCol>
              </a:tblGrid>
              <a:tr h="914400">
                <a:tc>
                  <a:txBody>
                    <a:bodyPr/>
                    <a:lstStyle/>
                    <a:p>
                      <a:r>
                        <a:rPr lang="en-US" dirty="0"/>
                        <a:t>Methods</a:t>
                      </a:r>
                    </a:p>
                  </a:txBody>
                  <a:tcPr/>
                </a:tc>
                <a:tc>
                  <a:txBody>
                    <a:bodyPr/>
                    <a:lstStyle/>
                    <a:p>
                      <a:r>
                        <a:rPr lang="en-US" dirty="0"/>
                        <a:t>Percentage</a:t>
                      </a:r>
                    </a:p>
                  </a:txBody>
                  <a:tcPr/>
                </a:tc>
                <a:extLst>
                  <a:ext uri="{0D108BD9-81ED-4DB2-BD59-A6C34878D82A}">
                    <a16:rowId xmlns:a16="http://schemas.microsoft.com/office/drawing/2014/main" val="10000"/>
                  </a:ext>
                </a:extLst>
              </a:tr>
              <a:tr h="914400">
                <a:tc>
                  <a:txBody>
                    <a:bodyPr/>
                    <a:lstStyle/>
                    <a:p>
                      <a:r>
                        <a:rPr lang="en-US" dirty="0"/>
                        <a:t>Burning</a:t>
                      </a:r>
                      <a:r>
                        <a:rPr lang="en-US" baseline="0" dirty="0"/>
                        <a:t> waste</a:t>
                      </a:r>
                      <a:endParaRPr lang="en-US" dirty="0"/>
                    </a:p>
                  </a:txBody>
                  <a:tcPr/>
                </a:tc>
                <a:tc>
                  <a:txBody>
                    <a:bodyPr/>
                    <a:lstStyle/>
                    <a:p>
                      <a:r>
                        <a:rPr lang="en-US" dirty="0"/>
                        <a:t>2.1%</a:t>
                      </a:r>
                    </a:p>
                  </a:txBody>
                  <a:tcPr/>
                </a:tc>
                <a:extLst>
                  <a:ext uri="{0D108BD9-81ED-4DB2-BD59-A6C34878D82A}">
                    <a16:rowId xmlns:a16="http://schemas.microsoft.com/office/drawing/2014/main" val="10001"/>
                  </a:ext>
                </a:extLst>
              </a:tr>
              <a:tr h="914400">
                <a:tc>
                  <a:txBody>
                    <a:bodyPr/>
                    <a:lstStyle/>
                    <a:p>
                      <a:r>
                        <a:rPr lang="en-US" dirty="0"/>
                        <a:t>composing</a:t>
                      </a:r>
                    </a:p>
                  </a:txBody>
                  <a:tcPr/>
                </a:tc>
                <a:tc>
                  <a:txBody>
                    <a:bodyPr/>
                    <a:lstStyle/>
                    <a:p>
                      <a:r>
                        <a:rPr lang="en-US" dirty="0"/>
                        <a:t>1.3%</a:t>
                      </a:r>
                    </a:p>
                  </a:txBody>
                  <a:tcPr/>
                </a:tc>
                <a:extLst>
                  <a:ext uri="{0D108BD9-81ED-4DB2-BD59-A6C34878D82A}">
                    <a16:rowId xmlns:a16="http://schemas.microsoft.com/office/drawing/2014/main" val="10002"/>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Own</a:t>
                      </a:r>
                      <a:r>
                        <a:rPr lang="en-US" baseline="0" dirty="0"/>
                        <a:t> land lift</a:t>
                      </a:r>
                      <a:endParaRPr lang="en-US" dirty="0"/>
                    </a:p>
                  </a:txBody>
                  <a:tcPr/>
                </a:tc>
                <a:tc>
                  <a:txBody>
                    <a:bodyPr/>
                    <a:lstStyle/>
                    <a:p>
                      <a:r>
                        <a:rPr lang="en-US" dirty="0"/>
                        <a:t>3.2%</a:t>
                      </a:r>
                    </a:p>
                  </a:txBody>
                  <a:tcPr/>
                </a:tc>
                <a:extLst>
                  <a:ext uri="{0D108BD9-81ED-4DB2-BD59-A6C34878D82A}">
                    <a16:rowId xmlns:a16="http://schemas.microsoft.com/office/drawing/2014/main" val="10003"/>
                  </a:ext>
                </a:extLst>
              </a:tr>
              <a:tr h="914400">
                <a:tc>
                  <a:txBody>
                    <a:bodyPr/>
                    <a:lstStyle/>
                    <a:p>
                      <a:r>
                        <a:rPr lang="en-US" dirty="0"/>
                        <a:t>Selling</a:t>
                      </a:r>
                      <a:r>
                        <a:rPr lang="en-US" baseline="0" dirty="0"/>
                        <a:t> waste</a:t>
                      </a:r>
                      <a:endParaRPr lang="en-US" dirty="0"/>
                    </a:p>
                  </a:txBody>
                  <a:tcPr/>
                </a:tc>
                <a:tc>
                  <a:txBody>
                    <a:bodyPr/>
                    <a:lstStyle/>
                    <a:p>
                      <a:r>
                        <a:rPr lang="en-US" dirty="0"/>
                        <a:t>1.7%</a:t>
                      </a:r>
                    </a:p>
                  </a:txBody>
                  <a:tcPr/>
                </a:tc>
                <a:extLst>
                  <a:ext uri="{0D108BD9-81ED-4DB2-BD59-A6C34878D82A}">
                    <a16:rowId xmlns:a16="http://schemas.microsoft.com/office/drawing/2014/main" val="10004"/>
                  </a:ext>
                </a:extLst>
              </a:tr>
            </a:tbl>
          </a:graphicData>
        </a:graphic>
      </p:graphicFrame>
      <p:grpSp>
        <p:nvGrpSpPr>
          <p:cNvPr id="9" name="Group 8"/>
          <p:cNvGrpSpPr/>
          <p:nvPr/>
        </p:nvGrpSpPr>
        <p:grpSpPr>
          <a:xfrm>
            <a:off x="7658100" y="566057"/>
            <a:ext cx="1219200" cy="1110343"/>
            <a:chOff x="7658100" y="566057"/>
            <a:chExt cx="1219200" cy="1110343"/>
          </a:xfrm>
        </p:grpSpPr>
        <p:sp>
          <p:nvSpPr>
            <p:cNvPr id="8" name="6-Point Star 7">
              <a:hlinkClick r:id="" action="ppaction://hlinkshowjump?jump=firstslide"/>
            </p:cNvPr>
            <p:cNvSpPr/>
            <p:nvPr/>
          </p:nvSpPr>
          <p:spPr>
            <a:xfrm>
              <a:off x="7658100" y="566057"/>
              <a:ext cx="1219200" cy="111034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848600" y="975640"/>
              <a:ext cx="838200" cy="369332"/>
            </a:xfrm>
            <a:prstGeom prst="rect">
              <a:avLst/>
            </a:prstGeom>
            <a:noFill/>
          </p:spPr>
          <p:txBody>
            <a:bodyPr wrap="square" rtlCol="0">
              <a:spAutoFit/>
            </a:bodyPr>
            <a:lstStyle/>
            <a:p>
              <a:r>
                <a:rPr lang="en-US" dirty="0"/>
                <a:t>Action</a:t>
              </a:r>
            </a:p>
          </p:txBody>
        </p:sp>
      </p:grpSp>
    </p:spTree>
    <p:extLst>
      <p:ext uri="{BB962C8B-B14F-4D97-AF65-F5344CB8AC3E}">
        <p14:creationId xmlns:p14="http://schemas.microsoft.com/office/powerpoint/2010/main" val="789535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486106516"/>
              </p:ext>
            </p:extLst>
          </p:nvPr>
        </p:nvGraphicFramePr>
        <p:xfrm>
          <a:off x="685800" y="685800"/>
          <a:ext cx="76200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182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Tech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9157</TotalTime>
  <Words>596</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Designing a Community Based Intervention to Address a Social Determinant of Health in My Local Area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Community Based Intervention to Address a Social Determinant of Health in My Trishal Upazila</dc:title>
  <dc:creator>ismail - [2010]</dc:creator>
  <cp:lastModifiedBy>badon akter suma</cp:lastModifiedBy>
  <cp:revision>23</cp:revision>
  <dcterms:created xsi:type="dcterms:W3CDTF">2024-09-11T11:51:17Z</dcterms:created>
  <dcterms:modified xsi:type="dcterms:W3CDTF">2024-10-23T12:26:40Z</dcterms:modified>
</cp:coreProperties>
</file>