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sldIdLst>
    <p:sldId id="262" r:id="rId3"/>
    <p:sldId id="263" r:id="rId4"/>
    <p:sldId id="264" r:id="rId5"/>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showGuides="1">
      <p:cViewPr varScale="1">
        <p:scale>
          <a:sx n="85" d="100"/>
          <a:sy n="85" d="100"/>
        </p:scale>
        <p:origin x="664" y="56"/>
      </p:cViewPr>
      <p:guideLst>
        <p:guide orient="horz" pos="2160"/>
        <p:guide pos="312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0" name="フローチャート: 手操作入力 19"/>
          <p:cNvSpPr/>
          <p:nvPr/>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44" y="1925697"/>
            <a:ext cx="3294038" cy="2364950"/>
          </a:xfrm>
          <a:prstGeom prst="rect">
            <a:avLst/>
          </a:prstGeom>
        </p:spPr>
      </p:pic>
      <p:sp>
        <p:nvSpPr>
          <p:cNvPr id="8" name="スライド番号プレースホルダ 5"/>
          <p:cNvSpPr>
            <a:spLocks noGrp="1"/>
          </p:cNvSpPr>
          <p:nvPr>
            <p:ph type="sldNum" sz="quarter" idx="4"/>
          </p:nvPr>
        </p:nvSpPr>
        <p:spPr>
          <a:xfrm>
            <a:off x="9288338" y="648433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C5F1E416-1E70-4E02-A18C-66368D2A6400}" type="slidenum">
              <a:rPr lang="ja-JP" altLang="en-US" smtClean="0"/>
              <a:pPr/>
              <a:t>‹#›</a:t>
            </a:fld>
            <a:endParaRPr lang="ja-JP"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レイアウト">
    <p:bg>
      <p:bgRef idx="1001">
        <a:schemeClr val="bg1"/>
      </p:bgRef>
    </p:bg>
    <p:spTree>
      <p:nvGrpSpPr>
        <p:cNvPr id="1" name=""/>
        <p:cNvGrpSpPr/>
        <p:nvPr/>
      </p:nvGrpSpPr>
      <p:grpSpPr>
        <a:xfrm>
          <a:off x="0" y="0"/>
          <a:ext cx="0" cy="0"/>
          <a:chOff x="0" y="0"/>
          <a:chExt cx="0" cy="0"/>
        </a:xfrm>
      </p:grpSpPr>
      <p:grpSp>
        <p:nvGrpSpPr>
          <p:cNvPr id="16" name="図形グループ 15"/>
          <p:cNvGrpSpPr/>
          <p:nvPr/>
        </p:nvGrpSpPr>
        <p:grpSpPr>
          <a:xfrm>
            <a:off x="0" y="0"/>
            <a:ext cx="9905999" cy="6858000"/>
            <a:chOff x="0" y="0"/>
            <a:chExt cx="9905999" cy="6858000"/>
          </a:xfrm>
          <a:solidFill>
            <a:schemeClr val="accent1"/>
          </a:solidFill>
        </p:grpSpPr>
        <p:sp>
          <p:nvSpPr>
            <p:cNvPr id="14" name="フローチャート: 処理 13"/>
            <p:cNvSpPr/>
            <p:nvPr/>
          </p:nvSpPr>
          <p:spPr>
            <a:xfrm>
              <a:off x="1663699" y="0"/>
              <a:ext cx="8242300" cy="6858000"/>
            </a:xfrm>
            <a:custGeom>
              <a:avLst/>
              <a:gdLst/>
              <a:ahLst/>
              <a:cxnLst/>
              <a:rect l="l" t="t" r="r" b="b"/>
              <a:pathLst>
                <a:path w="8242300" h="6858000">
                  <a:moveTo>
                    <a:pt x="7642225" y="0"/>
                  </a:moveTo>
                  <a:lnTo>
                    <a:pt x="8242300" y="0"/>
                  </a:lnTo>
                  <a:lnTo>
                    <a:pt x="8242300" y="6492874"/>
                  </a:lnTo>
                  <a:lnTo>
                    <a:pt x="8242300" y="6527801"/>
                  </a:lnTo>
                  <a:lnTo>
                    <a:pt x="8242300" y="6858000"/>
                  </a:lnTo>
                  <a:lnTo>
                    <a:pt x="27101" y="6858000"/>
                  </a:lnTo>
                  <a:lnTo>
                    <a:pt x="0" y="6492874"/>
                  </a:lnTo>
                  <a:lnTo>
                    <a:pt x="7642225" y="6492874"/>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フローチャート: 処理 14"/>
            <p:cNvSpPr/>
            <p:nvPr/>
          </p:nvSpPr>
          <p:spPr>
            <a:xfrm>
              <a:off x="0" y="0"/>
              <a:ext cx="133350" cy="6858000"/>
            </a:xfrm>
            <a:prstGeom prst="flowChartProcess">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 name="タイトル 1"/>
          <p:cNvSpPr>
            <a:spLocks noGrp="1"/>
          </p:cNvSpPr>
          <p:nvPr>
            <p:ph type="title" hasCustomPrompt="1"/>
          </p:nvPr>
        </p:nvSpPr>
        <p:spPr>
          <a:xfrm>
            <a:off x="246885" y="316158"/>
            <a:ext cx="8987365"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p:ph idx="1" hasCustomPrompt="1"/>
          </p:nvPr>
        </p:nvSpPr>
        <p:spPr>
          <a:xfrm>
            <a:off x="246885" y="972853"/>
            <a:ext cx="8995063" cy="5323444"/>
          </a:xfrm>
        </p:spPr>
        <p:txBody>
          <a:bodyPr/>
          <a:lstStyle>
            <a:lvl1pPr marL="0" indent="0">
              <a:buFontTx/>
              <a:buNone/>
              <a:defRPr sz="20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テキスト（メイリオ</a:t>
            </a:r>
            <a:r>
              <a:rPr kumimoji="1" lang="en-US" altLang="ja-JP" dirty="0"/>
              <a:t> 20pt.</a:t>
            </a:r>
            <a:r>
              <a:rPr kumimoji="1" lang="ja-JP" altLang="en-US" dirty="0"/>
              <a:t>以上）</a:t>
            </a:r>
            <a:endParaRPr kumimoji="1" lang="en-US" altLang="ja-JP" dirty="0"/>
          </a:p>
        </p:txBody>
      </p:sp>
      <p:sp>
        <p:nvSpPr>
          <p:cNvPr id="8" name="フッター プレースホルダー 7"/>
          <p:cNvSpPr>
            <a:spLocks noGrp="1"/>
          </p:cNvSpPr>
          <p:nvPr>
            <p:ph type="ftr" sz="quarter" idx="11"/>
          </p:nvPr>
        </p:nvSpPr>
        <p:spPr/>
        <p:txBody>
          <a:bodyPr/>
          <a:lstStyle/>
          <a:p>
            <a:r>
              <a:rPr lang="en-US" altLang="ja-JP" dirty="0"/>
              <a:t>Copyright © PERSOL HOLDINGS CO., LTD. All Rights Reserved.</a:t>
            </a:r>
          </a:p>
        </p:txBody>
      </p:sp>
      <p:sp>
        <p:nvSpPr>
          <p:cNvPr id="9" name="スライド番号プレースホルダー 8"/>
          <p:cNvSpPr>
            <a:spLocks noGrp="1"/>
          </p:cNvSpPr>
          <p:nvPr>
            <p:ph type="sldNum" sz="quarter" idx="12"/>
          </p:nvPr>
        </p:nvSpPr>
        <p:spPr/>
        <p:txBody>
          <a:bodyPr/>
          <a:lstStyle/>
          <a:p>
            <a:fld id="{0DE500AB-5460-4E7E-9C90-EACD799BBA71}" type="slidenum">
              <a:rPr lang="ja-JP" altLang="en-US" smtClean="0"/>
              <a:pPr/>
              <a:t>‹#›</a:t>
            </a:fld>
            <a:endParaRPr lang="ja-JP" altLang="en-US" dirty="0"/>
          </a:p>
        </p:txBody>
      </p:sp>
      <p:pic>
        <p:nvPicPr>
          <p:cNvPr id="11" name="図 10" descr="PERSOL_BrandSymbol_Horizontal_Gray.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669" y="6437144"/>
            <a:ext cx="1293998" cy="377494"/>
          </a:xfrm>
          <a:prstGeom prst="rect">
            <a:avLst/>
          </a:prstGeom>
        </p:spPr>
      </p:pic>
    </p:spTree>
    <p:extLst>
      <p:ext uri="{BB962C8B-B14F-4D97-AF65-F5344CB8AC3E}">
        <p14:creationId xmlns:p14="http://schemas.microsoft.com/office/powerpoint/2010/main" val="40515250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bg1"/>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スライド番号プレースホルダ 5"/>
          <p:cNvSpPr>
            <a:spLocks noGrp="1"/>
          </p:cNvSpPr>
          <p:nvPr>
            <p:ph type="sldNum" sz="quarter" idx="4"/>
          </p:nvPr>
        </p:nvSpPr>
        <p:spPr>
          <a:xfrm>
            <a:off x="9288338" y="648433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DC108D6E-F5AF-4CA4-A160-938399E9CF4E}" type="slidenum">
              <a:rPr lang="ja-JP" altLang="en-US" smtClean="0"/>
              <a:pPr/>
              <a:t>‹#›</a:t>
            </a:fld>
            <a:endParaRPr lang="ja-JP" altLang="en-US" dirty="0"/>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スライド番号プレースホルダ 5"/>
          <p:cNvSpPr>
            <a:spLocks noGrp="1"/>
          </p:cNvSpPr>
          <p:nvPr>
            <p:ph type="sldNum" sz="quarter" idx="4"/>
          </p:nvPr>
        </p:nvSpPr>
        <p:spPr>
          <a:xfrm>
            <a:off x="9288338" y="648433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8093863C-82DC-4930-85A3-7380BDECFA0B}" type="slidenum">
              <a:rPr lang="ja-JP" altLang="en-US" smtClean="0"/>
              <a:pPr/>
              <a:t>‹#›</a:t>
            </a:fld>
            <a:endParaRPr lang="ja-JP" altLang="en-US" dirty="0"/>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大見出しとコンテンツ">
    <p:bg>
      <p:bgRef idx="1001">
        <a:schemeClr val="bg1"/>
      </p:bgRef>
    </p:bg>
    <p:spTree>
      <p:nvGrpSpPr>
        <p:cNvPr id="1" name=""/>
        <p:cNvGrpSpPr/>
        <p:nvPr/>
      </p:nvGrpSpPr>
      <p:grpSpPr>
        <a:xfrm>
          <a:off x="0" y="0"/>
          <a:ext cx="0" cy="0"/>
          <a:chOff x="0" y="0"/>
          <a:chExt cx="0" cy="0"/>
        </a:xfrm>
      </p:grpSpPr>
      <p:sp>
        <p:nvSpPr>
          <p:cNvPr id="15" name="フローチャート: 処理 14"/>
          <p:cNvSpPr/>
          <p:nvPr/>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a:xfrm>
            <a:off x="364452" y="290032"/>
            <a:ext cx="9145066"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p:ph idx="1" hasCustomPrompt="1"/>
          </p:nvPr>
        </p:nvSpPr>
        <p:spPr>
          <a:xfrm>
            <a:off x="364452" y="946727"/>
            <a:ext cx="9152899" cy="5487940"/>
          </a:xfrm>
        </p:spPr>
        <p:txBody>
          <a:bodyPr/>
          <a:lstStyle>
            <a:lvl1pPr>
              <a:defRPr sz="20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16pt.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フローチャート: 処理 11"/>
          <p:cNvSpPr/>
          <p:nvPr/>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9489" y="149225"/>
            <a:ext cx="802289" cy="860425"/>
          </a:xfrm>
          <a:prstGeom prst="rect">
            <a:avLst/>
          </a:prstGeom>
        </p:spPr>
      </p:pic>
      <p:sp>
        <p:nvSpPr>
          <p:cNvPr id="7" name="スライド番号プレースホルダ 5"/>
          <p:cNvSpPr>
            <a:spLocks noGrp="1"/>
          </p:cNvSpPr>
          <p:nvPr>
            <p:ph type="sldNum" sz="quarter" idx="4"/>
          </p:nvPr>
        </p:nvSpPr>
        <p:spPr>
          <a:xfrm>
            <a:off x="9288338" y="648433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582C8D3E-94BD-4D8A-AC06-6F9B9BC34637}" type="slidenum">
              <a:rPr lang="ja-JP" altLang="en-US" smtClean="0"/>
              <a:pPr/>
              <a:t>‹#›</a:t>
            </a:fld>
            <a:endParaRPr lang="ja-JP"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レイアウト">
    <p:bg>
      <p:bgRef idx="1001">
        <a:schemeClr val="bg1"/>
      </p:bgRef>
    </p:bg>
    <p:spTree>
      <p:nvGrpSpPr>
        <p:cNvPr id="1" name=""/>
        <p:cNvGrpSpPr/>
        <p:nvPr/>
      </p:nvGrpSpPr>
      <p:grpSpPr>
        <a:xfrm>
          <a:off x="0" y="0"/>
          <a:ext cx="0" cy="0"/>
          <a:chOff x="0" y="0"/>
          <a:chExt cx="0" cy="0"/>
        </a:xfrm>
      </p:grpSpPr>
      <p:sp>
        <p:nvSpPr>
          <p:cNvPr id="15" name="フローチャート: 処理 14"/>
          <p:cNvSpPr/>
          <p:nvPr/>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a:xfrm>
            <a:off x="364452" y="290032"/>
            <a:ext cx="9145066"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p:ph idx="1" hasCustomPrompt="1"/>
          </p:nvPr>
        </p:nvSpPr>
        <p:spPr>
          <a:xfrm>
            <a:off x="364452" y="946727"/>
            <a:ext cx="9152899" cy="5487940"/>
          </a:xfrm>
        </p:spPr>
        <p:txBody>
          <a:bodyPr/>
          <a:lstStyle>
            <a:lvl1pPr marL="0" indent="0">
              <a:buNone/>
              <a:defRPr sz="20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p:txBody>
      </p:sp>
      <p:sp>
        <p:nvSpPr>
          <p:cNvPr id="12" name="フローチャート: 処理 11"/>
          <p:cNvSpPr/>
          <p:nvPr/>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9489" y="149225"/>
            <a:ext cx="802289" cy="860425"/>
          </a:xfrm>
          <a:prstGeom prst="rect">
            <a:avLst/>
          </a:prstGeom>
        </p:spPr>
      </p:pic>
      <p:sp>
        <p:nvSpPr>
          <p:cNvPr id="7" name="スライド番号プレースホルダ 5"/>
          <p:cNvSpPr>
            <a:spLocks noGrp="1"/>
          </p:cNvSpPr>
          <p:nvPr>
            <p:ph type="sldNum" sz="quarter" idx="4"/>
          </p:nvPr>
        </p:nvSpPr>
        <p:spPr>
          <a:xfrm>
            <a:off x="9288338" y="648433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5C88B8F0-DA2A-4838-B292-037C09DFA3DC}" type="slidenum">
              <a:rPr lang="ja-JP" altLang="en-US" smtClean="0"/>
              <a:pPr/>
              <a:t>‹#›</a:t>
            </a:fld>
            <a:endParaRPr lang="ja-JP" altLang="en-US" dirty="0"/>
          </a:p>
        </p:txBody>
      </p:sp>
    </p:spTree>
    <p:extLst>
      <p:ext uri="{BB962C8B-B14F-4D97-AF65-F5344CB8AC3E}">
        <p14:creationId xmlns:p14="http://schemas.microsoft.com/office/powerpoint/2010/main" val="274403849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0" name="フローチャート: 手操作入力 19"/>
          <p:cNvSpPr/>
          <p:nvPr/>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sp>
        <p:nvSpPr>
          <p:cNvPr id="23" name="フッター プレースホルダー 22"/>
          <p:cNvSpPr>
            <a:spLocks noGrp="1"/>
          </p:cNvSpPr>
          <p:nvPr>
            <p:ph type="ftr" sz="quarter" idx="11"/>
          </p:nvPr>
        </p:nvSpPr>
        <p:spPr/>
        <p:txBody>
          <a:bodyPr/>
          <a:lstStyle/>
          <a:p>
            <a:r>
              <a:rPr lang="en-US" altLang="ja-JP" dirty="0"/>
              <a:t>Copyright © PERSOL HOLDINGS CO., LTD. All Rights Reserved.</a:t>
            </a:r>
          </a:p>
        </p:txBody>
      </p:sp>
      <p:pic>
        <p:nvPicPr>
          <p:cNvPr id="9" name="図 8" descr="PERSOL_BrandSymbol_Vertical_Gray.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32" y="1974850"/>
            <a:ext cx="2633398" cy="2827754"/>
          </a:xfrm>
          <a:prstGeom prst="rect">
            <a:avLst/>
          </a:prstGeom>
        </p:spPr>
      </p:pic>
    </p:spTree>
    <p:extLst>
      <p:ext uri="{BB962C8B-B14F-4D97-AF65-F5344CB8AC3E}">
        <p14:creationId xmlns:p14="http://schemas.microsoft.com/office/powerpoint/2010/main" val="401677174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bg1"/>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23" name="フッター プレースホルダー 22"/>
          <p:cNvSpPr>
            <a:spLocks noGrp="1"/>
          </p:cNvSpPr>
          <p:nvPr>
            <p:ph type="ftr" sz="quarter" idx="11"/>
          </p:nvPr>
        </p:nvSpPr>
        <p:spPr/>
        <p:txBody>
          <a:bodyPr/>
          <a:lstStyle/>
          <a:p>
            <a:r>
              <a:rPr lang="en-US" altLang="ja-JP" dirty="0"/>
              <a:t>Copyright © PERSOL HOLDINGS CO., LTD. All Rights Reserved.</a:t>
            </a:r>
          </a:p>
        </p:txBody>
      </p:sp>
    </p:spTree>
    <p:extLst>
      <p:ext uri="{BB962C8B-B14F-4D97-AF65-F5344CB8AC3E}">
        <p14:creationId xmlns:p14="http://schemas.microsoft.com/office/powerpoint/2010/main" val="398710578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23" name="フッター プレースホルダー 22"/>
          <p:cNvSpPr>
            <a:spLocks noGrp="1"/>
          </p:cNvSpPr>
          <p:nvPr>
            <p:ph type="ftr" sz="quarter" idx="11"/>
          </p:nvPr>
        </p:nvSpPr>
        <p:spPr/>
        <p:txBody>
          <a:bodyPr/>
          <a:lstStyle>
            <a:lvl1pPr>
              <a:defRPr>
                <a:solidFill>
                  <a:schemeClr val="bg1"/>
                </a:solidFill>
              </a:defRPr>
            </a:lvl1pPr>
          </a:lstStyle>
          <a:p>
            <a:r>
              <a:rPr lang="en-US" altLang="ja-JP" dirty="0"/>
              <a:t>Copyright © PERSOL HOLDINGS CO., LTD. All Rights Reserved.</a:t>
            </a:r>
          </a:p>
        </p:txBody>
      </p:sp>
    </p:spTree>
    <p:extLst>
      <p:ext uri="{BB962C8B-B14F-4D97-AF65-F5344CB8AC3E}">
        <p14:creationId xmlns:p14="http://schemas.microsoft.com/office/powerpoint/2010/main" val="67897811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大見出しとコンテンツ">
    <p:bg>
      <p:bgRef idx="1001">
        <a:schemeClr val="bg1"/>
      </p:bgRef>
    </p:bg>
    <p:spTree>
      <p:nvGrpSpPr>
        <p:cNvPr id="1" name=""/>
        <p:cNvGrpSpPr/>
        <p:nvPr/>
      </p:nvGrpSpPr>
      <p:grpSpPr>
        <a:xfrm>
          <a:off x="0" y="0"/>
          <a:ext cx="0" cy="0"/>
          <a:chOff x="0" y="0"/>
          <a:chExt cx="0" cy="0"/>
        </a:xfrm>
      </p:grpSpPr>
      <p:grpSp>
        <p:nvGrpSpPr>
          <p:cNvPr id="16" name="図形グループ 15"/>
          <p:cNvGrpSpPr/>
          <p:nvPr/>
        </p:nvGrpSpPr>
        <p:grpSpPr>
          <a:xfrm>
            <a:off x="0" y="0"/>
            <a:ext cx="9905999" cy="6858000"/>
            <a:chOff x="0" y="0"/>
            <a:chExt cx="9905999" cy="6858000"/>
          </a:xfrm>
          <a:solidFill>
            <a:schemeClr val="accent1"/>
          </a:solidFill>
        </p:grpSpPr>
        <p:sp>
          <p:nvSpPr>
            <p:cNvPr id="14" name="フローチャート: 処理 13"/>
            <p:cNvSpPr/>
            <p:nvPr/>
          </p:nvSpPr>
          <p:spPr>
            <a:xfrm>
              <a:off x="1663699" y="0"/>
              <a:ext cx="8242300" cy="6858000"/>
            </a:xfrm>
            <a:custGeom>
              <a:avLst/>
              <a:gdLst/>
              <a:ahLst/>
              <a:cxnLst/>
              <a:rect l="l" t="t" r="r" b="b"/>
              <a:pathLst>
                <a:path w="8242300" h="6858000">
                  <a:moveTo>
                    <a:pt x="7642225" y="0"/>
                  </a:moveTo>
                  <a:lnTo>
                    <a:pt x="8242300" y="0"/>
                  </a:lnTo>
                  <a:lnTo>
                    <a:pt x="8242300" y="6492874"/>
                  </a:lnTo>
                  <a:lnTo>
                    <a:pt x="8242300" y="6527801"/>
                  </a:lnTo>
                  <a:lnTo>
                    <a:pt x="8242300" y="6858000"/>
                  </a:lnTo>
                  <a:lnTo>
                    <a:pt x="27101" y="6858000"/>
                  </a:lnTo>
                  <a:lnTo>
                    <a:pt x="0" y="6492874"/>
                  </a:lnTo>
                  <a:lnTo>
                    <a:pt x="7642225" y="6492874"/>
                  </a:ln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フローチャート: 処理 14"/>
            <p:cNvSpPr/>
            <p:nvPr/>
          </p:nvSpPr>
          <p:spPr>
            <a:xfrm>
              <a:off x="0" y="0"/>
              <a:ext cx="133350" cy="6858000"/>
            </a:xfrm>
            <a:prstGeom prst="flowChartProcess">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 name="タイトル 1"/>
          <p:cNvSpPr>
            <a:spLocks noGrp="1"/>
          </p:cNvSpPr>
          <p:nvPr>
            <p:ph type="title" hasCustomPrompt="1"/>
          </p:nvPr>
        </p:nvSpPr>
        <p:spPr>
          <a:xfrm>
            <a:off x="233822" y="276969"/>
            <a:ext cx="8987365"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p:ph idx="1" hasCustomPrompt="1"/>
          </p:nvPr>
        </p:nvSpPr>
        <p:spPr>
          <a:xfrm>
            <a:off x="233822" y="933664"/>
            <a:ext cx="8995063" cy="5281409"/>
          </a:xfrm>
        </p:spPr>
        <p:txBody>
          <a:bodyPr/>
          <a:lstStyle>
            <a:lvl1pPr>
              <a:defRPr sz="20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16pt.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フッター プレースホルダー 7"/>
          <p:cNvSpPr>
            <a:spLocks noGrp="1"/>
          </p:cNvSpPr>
          <p:nvPr>
            <p:ph type="ftr" sz="quarter" idx="11"/>
          </p:nvPr>
        </p:nvSpPr>
        <p:spPr/>
        <p:txBody>
          <a:bodyPr/>
          <a:lstStyle/>
          <a:p>
            <a:r>
              <a:rPr lang="en-US" altLang="ja-JP" dirty="0"/>
              <a:t>Copyright © PERSOL HOLDINGS CO., LTD. All Rights Reserved.</a:t>
            </a:r>
          </a:p>
        </p:txBody>
      </p:sp>
      <p:sp>
        <p:nvSpPr>
          <p:cNvPr id="9" name="スライド番号プレースホルダー 8"/>
          <p:cNvSpPr>
            <a:spLocks noGrp="1"/>
          </p:cNvSpPr>
          <p:nvPr>
            <p:ph type="sldNum" sz="quarter" idx="12"/>
          </p:nvPr>
        </p:nvSpPr>
        <p:spPr/>
        <p:txBody>
          <a:bodyPr/>
          <a:lstStyle/>
          <a:p>
            <a:fld id="{0DE500AB-5460-4E7E-9C90-EACD799BBA71}" type="slidenum">
              <a:rPr lang="ja-JP" altLang="en-US" smtClean="0"/>
              <a:pPr/>
              <a:t>‹#›</a:t>
            </a:fld>
            <a:endParaRPr lang="ja-JP" altLang="en-US" dirty="0"/>
          </a:p>
        </p:txBody>
      </p:sp>
      <p:pic>
        <p:nvPicPr>
          <p:cNvPr id="10" name="図 9" descr="PERSOL_BrandSymbol_Horizontal_Gray.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669" y="6437144"/>
            <a:ext cx="1293998" cy="377494"/>
          </a:xfrm>
          <a:prstGeom prst="rect">
            <a:avLst/>
          </a:prstGeom>
        </p:spPr>
      </p:pic>
    </p:spTree>
    <p:extLst>
      <p:ext uri="{BB962C8B-B14F-4D97-AF65-F5344CB8AC3E}">
        <p14:creationId xmlns:p14="http://schemas.microsoft.com/office/powerpoint/2010/main" val="32862583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フッター プレースホルダ 4"/>
          <p:cNvSpPr txBox="1">
            <a:spLocks/>
          </p:cNvSpPr>
          <p:nvPr/>
        </p:nvSpPr>
        <p:spPr>
          <a:xfrm>
            <a:off x="4109751" y="6473181"/>
            <a:ext cx="509684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700" dirty="0"/>
              <a:t>Copyright © PERSOL WORKS DESIGN CO., LTD. All Rights Reserved.</a:t>
            </a:r>
          </a:p>
        </p:txBody>
      </p:sp>
      <p:sp>
        <p:nvSpPr>
          <p:cNvPr id="8" name="スライド番号プレースホルダー 7"/>
          <p:cNvSpPr>
            <a:spLocks noGrp="1"/>
          </p:cNvSpPr>
          <p:nvPr>
            <p:ph type="sldNum" sz="quarter" idx="4"/>
          </p:nvPr>
        </p:nvSpPr>
        <p:spPr>
          <a:xfrm>
            <a:off x="9206593" y="6400842"/>
            <a:ext cx="483735"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4BF22206-2FBE-4A06-9D31-9E84C0A9FAB6}"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483646"/>
            <a:ext cx="8915400" cy="11430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95300" y="1770020"/>
            <a:ext cx="89154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 4"/>
          <p:cNvSpPr>
            <a:spLocks noGrp="1"/>
          </p:cNvSpPr>
          <p:nvPr>
            <p:ph type="ftr" sz="quarter" idx="3"/>
          </p:nvPr>
        </p:nvSpPr>
        <p:spPr>
          <a:xfrm>
            <a:off x="4147182" y="6583406"/>
            <a:ext cx="5096842" cy="220449"/>
          </a:xfrm>
          <a:prstGeom prst="rect">
            <a:avLst/>
          </a:prstGeom>
        </p:spPr>
        <p:txBody>
          <a:bodyPr vert="horz" lIns="91440" tIns="45720" rIns="91440" bIns="45720" rtlCol="0" anchor="ctr"/>
          <a:lstStyle>
            <a:lvl1pPr algn="r">
              <a:defRPr sz="700">
                <a:solidFill>
                  <a:schemeClr val="tx1">
                    <a:tint val="75000"/>
                  </a:schemeClr>
                </a:solidFill>
              </a:defRPr>
            </a:lvl1pPr>
          </a:lstStyle>
          <a:p>
            <a:r>
              <a:rPr lang="en-US" altLang="ja-JP" dirty="0"/>
              <a:t>Copyright © PERSOL HOLDINGS CO., LTD. All Rights Reserved.</a:t>
            </a:r>
          </a:p>
        </p:txBody>
      </p:sp>
      <p:sp>
        <p:nvSpPr>
          <p:cNvPr id="6" name="スライド番号プレースホルダ 5"/>
          <p:cNvSpPr>
            <a:spLocks noGrp="1"/>
          </p:cNvSpPr>
          <p:nvPr>
            <p:ph type="sldNum" sz="quarter" idx="4"/>
          </p:nvPr>
        </p:nvSpPr>
        <p:spPr>
          <a:xfrm>
            <a:off x="9345488" y="658340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dirty="0"/>
          </a:p>
        </p:txBody>
      </p:sp>
    </p:spTree>
    <p:extLst>
      <p:ext uri="{BB962C8B-B14F-4D97-AF65-F5344CB8AC3E}">
        <p14:creationId xmlns:p14="http://schemas.microsoft.com/office/powerpoint/2010/main" val="228946238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3D05A-8443-1052-03C9-293F065CBBE2}"/>
              </a:ext>
            </a:extLst>
          </p:cNvPr>
          <p:cNvSpPr>
            <a:spLocks noGrp="1"/>
          </p:cNvSpPr>
          <p:nvPr>
            <p:ph type="title"/>
          </p:nvPr>
        </p:nvSpPr>
        <p:spPr/>
        <p:txBody>
          <a:bodyPr/>
          <a:lstStyle/>
          <a:p>
            <a:r>
              <a:rPr kumimoji="1" lang="ja-JP" altLang="en-US" dirty="0"/>
              <a:t>強み</a:t>
            </a:r>
            <a:r>
              <a:rPr kumimoji="1" lang="en-US" altLang="ja-JP" dirty="0"/>
              <a:t>1</a:t>
            </a:r>
            <a:r>
              <a:rPr lang="ja-JP" altLang="en-US" dirty="0"/>
              <a:t>　法令順守意識が高い</a:t>
            </a:r>
            <a:r>
              <a:rPr kumimoji="1" lang="ja-JP" altLang="en-US" dirty="0"/>
              <a:t>　</a:t>
            </a:r>
          </a:p>
        </p:txBody>
      </p:sp>
      <p:sp>
        <p:nvSpPr>
          <p:cNvPr id="4" name="スライド番号プレースホルダー 3">
            <a:extLst>
              <a:ext uri="{FF2B5EF4-FFF2-40B4-BE49-F238E27FC236}">
                <a16:creationId xmlns:a16="http://schemas.microsoft.com/office/drawing/2014/main" id="{30C95D30-F4EF-9060-B02C-84870CAC6680}"/>
              </a:ext>
            </a:extLst>
          </p:cNvPr>
          <p:cNvSpPr>
            <a:spLocks noGrp="1"/>
          </p:cNvSpPr>
          <p:nvPr>
            <p:ph type="sldNum" sz="quarter" idx="4"/>
          </p:nvPr>
        </p:nvSpPr>
        <p:spPr/>
        <p:txBody>
          <a:bodyPr/>
          <a:lstStyle/>
          <a:p>
            <a:fld id="{582C8D3E-94BD-4D8A-AC06-6F9B9BC34637}" type="slidenum">
              <a:rPr lang="ja-JP" altLang="en-US" smtClean="0"/>
              <a:pPr/>
              <a:t>1</a:t>
            </a:fld>
            <a:endParaRPr lang="ja-JP" altLang="en-US" dirty="0"/>
          </a:p>
        </p:txBody>
      </p:sp>
      <p:pic>
        <p:nvPicPr>
          <p:cNvPr id="8" name="図 7">
            <a:extLst>
              <a:ext uri="{FF2B5EF4-FFF2-40B4-BE49-F238E27FC236}">
                <a16:creationId xmlns:a16="http://schemas.microsoft.com/office/drawing/2014/main" id="{9FDD725C-777C-B857-AAFE-6E79FA16F0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53000" y="860691"/>
            <a:ext cx="4437372" cy="3563345"/>
          </a:xfrm>
          <a:prstGeom prst="rect">
            <a:avLst/>
          </a:prstGeom>
        </p:spPr>
      </p:pic>
      <p:graphicFrame>
        <p:nvGraphicFramePr>
          <p:cNvPr id="10" name="表 10">
            <a:extLst>
              <a:ext uri="{FF2B5EF4-FFF2-40B4-BE49-F238E27FC236}">
                <a16:creationId xmlns:a16="http://schemas.microsoft.com/office/drawing/2014/main" id="{9E8D0708-6520-049E-363F-55184A18E9C5}"/>
              </a:ext>
            </a:extLst>
          </p:cNvPr>
          <p:cNvGraphicFramePr>
            <a:graphicFrameLocks noGrp="1"/>
          </p:cNvGraphicFramePr>
          <p:nvPr>
            <p:extLst>
              <p:ext uri="{D42A27DB-BD31-4B8C-83A1-F6EECF244321}">
                <p14:modId xmlns:p14="http://schemas.microsoft.com/office/powerpoint/2010/main" val="2606235351"/>
              </p:ext>
            </p:extLst>
          </p:nvPr>
        </p:nvGraphicFramePr>
        <p:xfrm>
          <a:off x="515627" y="1651021"/>
          <a:ext cx="4191284" cy="1483360"/>
        </p:xfrm>
        <a:graphic>
          <a:graphicData uri="http://schemas.openxmlformats.org/drawingml/2006/table">
            <a:tbl>
              <a:tblPr firstRow="1" bandRow="1">
                <a:tableStyleId>{5C22544A-7EE6-4342-B048-85BDC9FD1C3A}</a:tableStyleId>
              </a:tblPr>
              <a:tblGrid>
                <a:gridCol w="1047821">
                  <a:extLst>
                    <a:ext uri="{9D8B030D-6E8A-4147-A177-3AD203B41FA5}">
                      <a16:colId xmlns:a16="http://schemas.microsoft.com/office/drawing/2014/main" val="1883562757"/>
                    </a:ext>
                  </a:extLst>
                </a:gridCol>
                <a:gridCol w="1047821">
                  <a:extLst>
                    <a:ext uri="{9D8B030D-6E8A-4147-A177-3AD203B41FA5}">
                      <a16:colId xmlns:a16="http://schemas.microsoft.com/office/drawing/2014/main" val="1252974631"/>
                    </a:ext>
                  </a:extLst>
                </a:gridCol>
                <a:gridCol w="1047821">
                  <a:extLst>
                    <a:ext uri="{9D8B030D-6E8A-4147-A177-3AD203B41FA5}">
                      <a16:colId xmlns:a16="http://schemas.microsoft.com/office/drawing/2014/main" val="4293080523"/>
                    </a:ext>
                  </a:extLst>
                </a:gridCol>
                <a:gridCol w="1047821">
                  <a:extLst>
                    <a:ext uri="{9D8B030D-6E8A-4147-A177-3AD203B41FA5}">
                      <a16:colId xmlns:a16="http://schemas.microsoft.com/office/drawing/2014/main" val="3031267146"/>
                    </a:ext>
                  </a:extLst>
                </a:gridCol>
              </a:tblGrid>
              <a:tr h="370840">
                <a:tc>
                  <a:txBody>
                    <a:bodyPr/>
                    <a:lstStyle/>
                    <a:p>
                      <a:r>
                        <a:rPr kumimoji="1" lang="en-US" altLang="ja-JP" dirty="0"/>
                        <a:t>[</a:t>
                      </a:r>
                      <a:r>
                        <a:rPr kumimoji="1" lang="ja-JP" altLang="en-US" dirty="0"/>
                        <a:t>星数</a:t>
                      </a:r>
                      <a:r>
                        <a:rPr kumimoji="1" lang="en-US" altLang="ja-JP" dirty="0"/>
                        <a:t>]</a:t>
                      </a:r>
                      <a:endParaRPr kumimoji="1" lang="ja-JP" altLang="en-US" dirty="0"/>
                    </a:p>
                  </a:txBody>
                  <a:tcPr/>
                </a:tc>
                <a:tc>
                  <a:txBody>
                    <a:bodyPr/>
                    <a:lstStyle/>
                    <a:p>
                      <a:r>
                        <a:rPr kumimoji="1" lang="en-US" altLang="ja-JP" dirty="0"/>
                        <a:t>PWD</a:t>
                      </a:r>
                      <a:endParaRPr kumimoji="1" lang="ja-JP" altLang="en-US" dirty="0"/>
                    </a:p>
                  </a:txBody>
                  <a:tcPr/>
                </a:tc>
                <a:tc>
                  <a:txBody>
                    <a:bodyPr/>
                    <a:lstStyle/>
                    <a:p>
                      <a:r>
                        <a:rPr kumimoji="1" lang="ja-JP" altLang="en-US" dirty="0"/>
                        <a:t>他社</a:t>
                      </a:r>
                    </a:p>
                  </a:txBody>
                  <a:tcPr/>
                </a:tc>
                <a:tc>
                  <a:txBody>
                    <a:bodyPr/>
                    <a:lstStyle/>
                    <a:p>
                      <a:r>
                        <a:rPr kumimoji="1" lang="ja-JP" altLang="en-US" dirty="0"/>
                        <a:t>差</a:t>
                      </a:r>
                    </a:p>
                  </a:txBody>
                  <a:tcPr/>
                </a:tc>
                <a:extLst>
                  <a:ext uri="{0D108BD9-81ED-4DB2-BD59-A6C34878D82A}">
                    <a16:rowId xmlns:a16="http://schemas.microsoft.com/office/drawing/2014/main" val="1555601872"/>
                  </a:ext>
                </a:extLst>
              </a:tr>
              <a:tr h="370840">
                <a:tc>
                  <a:txBody>
                    <a:bodyPr/>
                    <a:lstStyle/>
                    <a:p>
                      <a:r>
                        <a:rPr kumimoji="1" lang="ja-JP" altLang="en-US" dirty="0"/>
                        <a:t>全体</a:t>
                      </a:r>
                      <a:endParaRPr kumimoji="1" lang="en-US" altLang="ja-JP" dirty="0"/>
                    </a:p>
                  </a:txBody>
                  <a:tcPr/>
                </a:tc>
                <a:tc>
                  <a:txBody>
                    <a:bodyPr/>
                    <a:lstStyle/>
                    <a:p>
                      <a:r>
                        <a:rPr kumimoji="1" lang="en-US" altLang="ja-JP" dirty="0"/>
                        <a:t>3.94</a:t>
                      </a:r>
                      <a:endParaRPr kumimoji="1" lang="ja-JP" altLang="en-US" dirty="0"/>
                    </a:p>
                  </a:txBody>
                  <a:tcPr/>
                </a:tc>
                <a:tc>
                  <a:txBody>
                    <a:bodyPr/>
                    <a:lstStyle/>
                    <a:p>
                      <a:r>
                        <a:rPr kumimoji="1" lang="en-US" altLang="ja-JP" dirty="0"/>
                        <a:t>3.63</a:t>
                      </a:r>
                      <a:endParaRPr kumimoji="1" lang="ja-JP" altLang="en-US" dirty="0"/>
                    </a:p>
                  </a:txBody>
                  <a:tcPr/>
                </a:tc>
                <a:tc>
                  <a:txBody>
                    <a:bodyPr/>
                    <a:lstStyle/>
                    <a:p>
                      <a:r>
                        <a:rPr kumimoji="1" lang="en-US" altLang="ja-JP" dirty="0"/>
                        <a:t>0.31</a:t>
                      </a:r>
                      <a:endParaRPr kumimoji="1" lang="ja-JP" altLang="en-US" dirty="0"/>
                    </a:p>
                  </a:txBody>
                  <a:tcPr/>
                </a:tc>
                <a:extLst>
                  <a:ext uri="{0D108BD9-81ED-4DB2-BD59-A6C34878D82A}">
                    <a16:rowId xmlns:a16="http://schemas.microsoft.com/office/drawing/2014/main" val="2799081145"/>
                  </a:ext>
                </a:extLst>
              </a:tr>
              <a:tr h="370840">
                <a:tc>
                  <a:txBody>
                    <a:bodyPr/>
                    <a:lstStyle/>
                    <a:p>
                      <a:r>
                        <a:rPr kumimoji="1" lang="en-US" altLang="ja-JP" dirty="0"/>
                        <a:t>RPO</a:t>
                      </a:r>
                    </a:p>
                  </a:txBody>
                  <a:tcPr/>
                </a:tc>
                <a:tc>
                  <a:txBody>
                    <a:bodyPr/>
                    <a:lstStyle/>
                    <a:p>
                      <a:r>
                        <a:rPr kumimoji="1" lang="en-US" altLang="ja-JP" dirty="0"/>
                        <a:t>3.94</a:t>
                      </a:r>
                      <a:endParaRPr kumimoji="1" lang="ja-JP" altLang="en-US" dirty="0"/>
                    </a:p>
                  </a:txBody>
                  <a:tcPr/>
                </a:tc>
                <a:tc>
                  <a:txBody>
                    <a:bodyPr/>
                    <a:lstStyle/>
                    <a:p>
                      <a:r>
                        <a:rPr kumimoji="1" lang="en-US" altLang="ja-JP" dirty="0"/>
                        <a:t>3.18</a:t>
                      </a:r>
                      <a:endParaRPr kumimoji="1" lang="ja-JP" altLang="en-US" dirty="0"/>
                    </a:p>
                  </a:txBody>
                  <a:tcPr/>
                </a:tc>
                <a:tc>
                  <a:txBody>
                    <a:bodyPr/>
                    <a:lstStyle/>
                    <a:p>
                      <a:r>
                        <a:rPr kumimoji="1" lang="en-US" altLang="ja-JP" dirty="0"/>
                        <a:t>0.76</a:t>
                      </a:r>
                      <a:endParaRPr kumimoji="1" lang="ja-JP" altLang="en-US" dirty="0"/>
                    </a:p>
                  </a:txBody>
                  <a:tcPr/>
                </a:tc>
                <a:extLst>
                  <a:ext uri="{0D108BD9-81ED-4DB2-BD59-A6C34878D82A}">
                    <a16:rowId xmlns:a16="http://schemas.microsoft.com/office/drawing/2014/main" val="2085438087"/>
                  </a:ext>
                </a:extLst>
              </a:tr>
              <a:tr h="370840">
                <a:tc>
                  <a:txBody>
                    <a:bodyPr/>
                    <a:lstStyle/>
                    <a:p>
                      <a:r>
                        <a:rPr kumimoji="1" lang="en-US" altLang="ja-JP" dirty="0"/>
                        <a:t>HC</a:t>
                      </a:r>
                    </a:p>
                  </a:txBody>
                  <a:tcPr/>
                </a:tc>
                <a:tc>
                  <a:txBody>
                    <a:bodyPr/>
                    <a:lstStyle/>
                    <a:p>
                      <a:r>
                        <a:rPr kumimoji="1" lang="en-US" altLang="ja-JP" dirty="0"/>
                        <a:t>3.94</a:t>
                      </a:r>
                      <a:endParaRPr kumimoji="1" lang="ja-JP" altLang="en-US" dirty="0"/>
                    </a:p>
                  </a:txBody>
                  <a:tcPr/>
                </a:tc>
                <a:tc>
                  <a:txBody>
                    <a:bodyPr/>
                    <a:lstStyle/>
                    <a:p>
                      <a:r>
                        <a:rPr kumimoji="1" lang="en-US" altLang="ja-JP" dirty="0"/>
                        <a:t>3.60</a:t>
                      </a:r>
                      <a:endParaRPr kumimoji="1" lang="ja-JP" altLang="en-US" dirty="0"/>
                    </a:p>
                  </a:txBody>
                  <a:tcPr/>
                </a:tc>
                <a:tc>
                  <a:txBody>
                    <a:bodyPr/>
                    <a:lstStyle/>
                    <a:p>
                      <a:r>
                        <a:rPr kumimoji="1" lang="en-US" altLang="ja-JP" dirty="0"/>
                        <a:t>0.34</a:t>
                      </a:r>
                      <a:endParaRPr kumimoji="1" lang="ja-JP" altLang="en-US" dirty="0"/>
                    </a:p>
                  </a:txBody>
                  <a:tcPr/>
                </a:tc>
                <a:extLst>
                  <a:ext uri="{0D108BD9-81ED-4DB2-BD59-A6C34878D82A}">
                    <a16:rowId xmlns:a16="http://schemas.microsoft.com/office/drawing/2014/main" val="2820939338"/>
                  </a:ext>
                </a:extLst>
              </a:tr>
            </a:tbl>
          </a:graphicData>
        </a:graphic>
      </p:graphicFrame>
      <p:sp>
        <p:nvSpPr>
          <p:cNvPr id="11" name="正方形/長方形 10">
            <a:extLst>
              <a:ext uri="{FF2B5EF4-FFF2-40B4-BE49-F238E27FC236}">
                <a16:creationId xmlns:a16="http://schemas.microsoft.com/office/drawing/2014/main" id="{97DFB2DC-A615-929C-59F1-D03A3D733A8D}"/>
              </a:ext>
            </a:extLst>
          </p:cNvPr>
          <p:cNvSpPr/>
          <p:nvPr/>
        </p:nvSpPr>
        <p:spPr>
          <a:xfrm>
            <a:off x="515627" y="4615647"/>
            <a:ext cx="8500957" cy="186868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solidFill>
              </a:rPr>
              <a:t>〇職種にもよると思うが、自分の部門は残業が少ない方だった。ただし、コールセンター、ヘルプデスク、採用、ビジネスプロセスアウトソーシングなどお客様と直接やり取りする部門に関しては、繁閑の差が多い可能性もある。ただ、残業のインナー目標も定めているため、残業が多すぎる人に対しての指導もあるし、コンプライアンスの意識はとても高い</a:t>
            </a:r>
            <a:endParaRPr kumimoji="1" lang="en-US" altLang="ja-JP" sz="1600" dirty="0">
              <a:solidFill>
                <a:schemeClr val="tx1"/>
              </a:solidFill>
            </a:endParaRPr>
          </a:p>
          <a:p>
            <a:r>
              <a:rPr kumimoji="1" lang="ja-JP" altLang="en-US" sz="1600" dirty="0">
                <a:solidFill>
                  <a:schemeClr val="tx1"/>
                </a:solidFill>
              </a:rPr>
              <a:t>〇コールセンターの会社なのでとにかくコンプライアンスを守ろうだったりビジネスマナーわとことん勉強させられます。</a:t>
            </a:r>
            <a:endParaRPr kumimoji="1" lang="en-US" altLang="ja-JP" sz="1600" dirty="0">
              <a:solidFill>
                <a:schemeClr val="tx1"/>
              </a:solidFill>
            </a:endParaRPr>
          </a:p>
          <a:p>
            <a:r>
              <a:rPr lang="ja-JP" altLang="en-US" sz="1600" dirty="0">
                <a:solidFill>
                  <a:schemeClr val="tx1"/>
                </a:solidFill>
              </a:rPr>
              <a:t>〇残業代は申請分はすべて出ます。申請と実態の乖離もチェックしてます。</a:t>
            </a:r>
            <a:endParaRPr kumimoji="1" lang="ja-JP" altLang="en-US" sz="1600" dirty="0">
              <a:solidFill>
                <a:schemeClr val="tx1"/>
              </a:solidFill>
            </a:endParaRPr>
          </a:p>
        </p:txBody>
      </p:sp>
      <p:sp>
        <p:nvSpPr>
          <p:cNvPr id="14" name="テキスト ボックス 13">
            <a:extLst>
              <a:ext uri="{FF2B5EF4-FFF2-40B4-BE49-F238E27FC236}">
                <a16:creationId xmlns:a16="http://schemas.microsoft.com/office/drawing/2014/main" id="{6F5DC768-86F1-3221-9D10-C55CF0ED2524}"/>
              </a:ext>
            </a:extLst>
          </p:cNvPr>
          <p:cNvSpPr txBox="1"/>
          <p:nvPr/>
        </p:nvSpPr>
        <p:spPr>
          <a:xfrm>
            <a:off x="515627" y="4232424"/>
            <a:ext cx="1425599" cy="383223"/>
          </a:xfrm>
          <a:prstGeom prst="rect">
            <a:avLst/>
          </a:prstGeom>
          <a:solidFill>
            <a:schemeClr val="accent2">
              <a:lumMod val="50000"/>
            </a:schemeClr>
          </a:solidFill>
        </p:spPr>
        <p:txBody>
          <a:bodyPr wrap="square" rtlCol="0">
            <a:spAutoFit/>
          </a:bodyPr>
          <a:lstStyle/>
          <a:p>
            <a:r>
              <a:rPr kumimoji="1" lang="ja-JP" altLang="en-US" dirty="0">
                <a:solidFill>
                  <a:schemeClr val="bg1"/>
                </a:solidFill>
              </a:rPr>
              <a:t>コメント例</a:t>
            </a:r>
          </a:p>
        </p:txBody>
      </p:sp>
    </p:spTree>
    <p:extLst>
      <p:ext uri="{BB962C8B-B14F-4D97-AF65-F5344CB8AC3E}">
        <p14:creationId xmlns:p14="http://schemas.microsoft.com/office/powerpoint/2010/main" val="321602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3D05A-8443-1052-03C9-293F065CBBE2}"/>
              </a:ext>
            </a:extLst>
          </p:cNvPr>
          <p:cNvSpPr>
            <a:spLocks noGrp="1"/>
          </p:cNvSpPr>
          <p:nvPr>
            <p:ph type="title"/>
          </p:nvPr>
        </p:nvSpPr>
        <p:spPr/>
        <p:txBody>
          <a:bodyPr/>
          <a:lstStyle/>
          <a:p>
            <a:r>
              <a:rPr kumimoji="1" lang="ja-JP" altLang="en-US" dirty="0"/>
              <a:t>強み</a:t>
            </a:r>
            <a:r>
              <a:rPr lang="en-US" altLang="ja-JP" dirty="0"/>
              <a:t>2</a:t>
            </a:r>
            <a:r>
              <a:rPr lang="ja-JP" altLang="en-US" dirty="0"/>
              <a:t>　残業時間（月間）が少ない</a:t>
            </a:r>
            <a:endParaRPr kumimoji="1" lang="ja-JP" altLang="en-US" dirty="0"/>
          </a:p>
        </p:txBody>
      </p:sp>
      <p:sp>
        <p:nvSpPr>
          <p:cNvPr id="4" name="スライド番号プレースホルダー 3">
            <a:extLst>
              <a:ext uri="{FF2B5EF4-FFF2-40B4-BE49-F238E27FC236}">
                <a16:creationId xmlns:a16="http://schemas.microsoft.com/office/drawing/2014/main" id="{30C95D30-F4EF-9060-B02C-84870CAC6680}"/>
              </a:ext>
            </a:extLst>
          </p:cNvPr>
          <p:cNvSpPr>
            <a:spLocks noGrp="1"/>
          </p:cNvSpPr>
          <p:nvPr>
            <p:ph type="sldNum" sz="quarter" idx="4"/>
          </p:nvPr>
        </p:nvSpPr>
        <p:spPr/>
        <p:txBody>
          <a:bodyPr/>
          <a:lstStyle/>
          <a:p>
            <a:fld id="{582C8D3E-94BD-4D8A-AC06-6F9B9BC34637}" type="slidenum">
              <a:rPr lang="ja-JP" altLang="en-US" smtClean="0"/>
              <a:pPr/>
              <a:t>2</a:t>
            </a:fld>
            <a:endParaRPr lang="ja-JP" altLang="en-US" dirty="0"/>
          </a:p>
        </p:txBody>
      </p:sp>
      <p:pic>
        <p:nvPicPr>
          <p:cNvPr id="8" name="図 7">
            <a:extLst>
              <a:ext uri="{FF2B5EF4-FFF2-40B4-BE49-F238E27FC236}">
                <a16:creationId xmlns:a16="http://schemas.microsoft.com/office/drawing/2014/main" id="{9FDD725C-777C-B857-AAFE-6E79FA16F0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00206" y="910262"/>
            <a:ext cx="4342960" cy="3464201"/>
          </a:xfrm>
          <a:prstGeom prst="rect">
            <a:avLst/>
          </a:prstGeom>
        </p:spPr>
      </p:pic>
      <p:graphicFrame>
        <p:nvGraphicFramePr>
          <p:cNvPr id="10" name="表 10">
            <a:extLst>
              <a:ext uri="{FF2B5EF4-FFF2-40B4-BE49-F238E27FC236}">
                <a16:creationId xmlns:a16="http://schemas.microsoft.com/office/drawing/2014/main" id="{9E8D0708-6520-049E-363F-55184A18E9C5}"/>
              </a:ext>
            </a:extLst>
          </p:cNvPr>
          <p:cNvGraphicFramePr>
            <a:graphicFrameLocks noGrp="1"/>
          </p:cNvGraphicFramePr>
          <p:nvPr>
            <p:extLst>
              <p:ext uri="{D42A27DB-BD31-4B8C-83A1-F6EECF244321}">
                <p14:modId xmlns:p14="http://schemas.microsoft.com/office/powerpoint/2010/main" val="1275302911"/>
              </p:ext>
            </p:extLst>
          </p:nvPr>
        </p:nvGraphicFramePr>
        <p:xfrm>
          <a:off x="515627" y="1651021"/>
          <a:ext cx="4191284" cy="1854200"/>
        </p:xfrm>
        <a:graphic>
          <a:graphicData uri="http://schemas.openxmlformats.org/drawingml/2006/table">
            <a:tbl>
              <a:tblPr firstRow="1" bandRow="1">
                <a:tableStyleId>{5C22544A-7EE6-4342-B048-85BDC9FD1C3A}</a:tableStyleId>
              </a:tblPr>
              <a:tblGrid>
                <a:gridCol w="1047821">
                  <a:extLst>
                    <a:ext uri="{9D8B030D-6E8A-4147-A177-3AD203B41FA5}">
                      <a16:colId xmlns:a16="http://schemas.microsoft.com/office/drawing/2014/main" val="1883562757"/>
                    </a:ext>
                  </a:extLst>
                </a:gridCol>
                <a:gridCol w="1047821">
                  <a:extLst>
                    <a:ext uri="{9D8B030D-6E8A-4147-A177-3AD203B41FA5}">
                      <a16:colId xmlns:a16="http://schemas.microsoft.com/office/drawing/2014/main" val="1252974631"/>
                    </a:ext>
                  </a:extLst>
                </a:gridCol>
                <a:gridCol w="1047821">
                  <a:extLst>
                    <a:ext uri="{9D8B030D-6E8A-4147-A177-3AD203B41FA5}">
                      <a16:colId xmlns:a16="http://schemas.microsoft.com/office/drawing/2014/main" val="4293080523"/>
                    </a:ext>
                  </a:extLst>
                </a:gridCol>
                <a:gridCol w="1047821">
                  <a:extLst>
                    <a:ext uri="{9D8B030D-6E8A-4147-A177-3AD203B41FA5}">
                      <a16:colId xmlns:a16="http://schemas.microsoft.com/office/drawing/2014/main" val="3031267146"/>
                    </a:ext>
                  </a:extLst>
                </a:gridCol>
              </a:tblGrid>
              <a:tr h="370840">
                <a:tc>
                  <a:txBody>
                    <a:bodyPr/>
                    <a:lstStyle/>
                    <a:p>
                      <a:r>
                        <a:rPr kumimoji="1" lang="en-US" altLang="ja-JP" dirty="0"/>
                        <a:t>[h]</a:t>
                      </a:r>
                      <a:endParaRPr kumimoji="1" lang="ja-JP" altLang="en-US" dirty="0"/>
                    </a:p>
                  </a:txBody>
                  <a:tcPr/>
                </a:tc>
                <a:tc>
                  <a:txBody>
                    <a:bodyPr/>
                    <a:lstStyle/>
                    <a:p>
                      <a:r>
                        <a:rPr kumimoji="1" lang="en-US" altLang="ja-JP" dirty="0"/>
                        <a:t>PWD</a:t>
                      </a:r>
                      <a:endParaRPr kumimoji="1" lang="ja-JP" altLang="en-US" dirty="0"/>
                    </a:p>
                  </a:txBody>
                  <a:tcPr/>
                </a:tc>
                <a:tc>
                  <a:txBody>
                    <a:bodyPr/>
                    <a:lstStyle/>
                    <a:p>
                      <a:r>
                        <a:rPr kumimoji="1" lang="ja-JP" altLang="en-US" dirty="0"/>
                        <a:t>他社</a:t>
                      </a:r>
                    </a:p>
                  </a:txBody>
                  <a:tcPr/>
                </a:tc>
                <a:tc>
                  <a:txBody>
                    <a:bodyPr/>
                    <a:lstStyle/>
                    <a:p>
                      <a:r>
                        <a:rPr kumimoji="1" lang="ja-JP" altLang="en-US" dirty="0"/>
                        <a:t>差</a:t>
                      </a:r>
                    </a:p>
                  </a:txBody>
                  <a:tcPr/>
                </a:tc>
                <a:extLst>
                  <a:ext uri="{0D108BD9-81ED-4DB2-BD59-A6C34878D82A}">
                    <a16:rowId xmlns:a16="http://schemas.microsoft.com/office/drawing/2014/main" val="1555601872"/>
                  </a:ext>
                </a:extLst>
              </a:tr>
              <a:tr h="370840">
                <a:tc>
                  <a:txBody>
                    <a:bodyPr/>
                    <a:lstStyle/>
                    <a:p>
                      <a:r>
                        <a:rPr kumimoji="1" lang="ja-JP" altLang="en-US" dirty="0"/>
                        <a:t>全体</a:t>
                      </a:r>
                      <a:endParaRPr kumimoji="1" lang="en-US" altLang="ja-JP" dirty="0"/>
                    </a:p>
                  </a:txBody>
                  <a:tcPr/>
                </a:tc>
                <a:tc>
                  <a:txBody>
                    <a:bodyPr/>
                    <a:lstStyle/>
                    <a:p>
                      <a:r>
                        <a:rPr kumimoji="1" lang="en-US" altLang="ja-JP" dirty="0"/>
                        <a:t>16.7</a:t>
                      </a:r>
                      <a:endParaRPr kumimoji="1" lang="ja-JP" altLang="en-US" dirty="0"/>
                    </a:p>
                  </a:txBody>
                  <a:tcPr/>
                </a:tc>
                <a:tc>
                  <a:txBody>
                    <a:bodyPr/>
                    <a:lstStyle/>
                    <a:p>
                      <a:r>
                        <a:rPr kumimoji="1" lang="en-US" altLang="ja-JP" dirty="0"/>
                        <a:t>25.5</a:t>
                      </a:r>
                      <a:endParaRPr kumimoji="1" lang="ja-JP" altLang="en-US" dirty="0"/>
                    </a:p>
                  </a:txBody>
                  <a:tcPr/>
                </a:tc>
                <a:tc>
                  <a:txBody>
                    <a:bodyPr/>
                    <a:lstStyle/>
                    <a:p>
                      <a:r>
                        <a:rPr kumimoji="1" lang="en-US" altLang="ja-JP" dirty="0"/>
                        <a:t>8.8</a:t>
                      </a:r>
                      <a:endParaRPr kumimoji="1" lang="ja-JP" altLang="en-US" dirty="0"/>
                    </a:p>
                  </a:txBody>
                  <a:tcPr/>
                </a:tc>
                <a:extLst>
                  <a:ext uri="{0D108BD9-81ED-4DB2-BD59-A6C34878D82A}">
                    <a16:rowId xmlns:a16="http://schemas.microsoft.com/office/drawing/2014/main" val="2799081145"/>
                  </a:ext>
                </a:extLst>
              </a:tr>
              <a:tr h="370840">
                <a:tc>
                  <a:txBody>
                    <a:bodyPr/>
                    <a:lstStyle/>
                    <a:p>
                      <a:r>
                        <a:rPr kumimoji="1" lang="en-US" altLang="ja-JP" dirty="0"/>
                        <a:t>RPO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16.7</a:t>
                      </a:r>
                      <a:endParaRPr kumimoji="1" lang="ja-JP" altLang="en-US" dirty="0"/>
                    </a:p>
                  </a:txBody>
                  <a:tcPr/>
                </a:tc>
                <a:tc>
                  <a:txBody>
                    <a:bodyPr/>
                    <a:lstStyle/>
                    <a:p>
                      <a:r>
                        <a:rPr kumimoji="1" lang="en-US" altLang="ja-JP" dirty="0"/>
                        <a:t>35.6</a:t>
                      </a:r>
                      <a:endParaRPr kumimoji="1" lang="ja-JP" altLang="en-US" dirty="0"/>
                    </a:p>
                  </a:txBody>
                  <a:tcPr/>
                </a:tc>
                <a:tc>
                  <a:txBody>
                    <a:bodyPr/>
                    <a:lstStyle/>
                    <a:p>
                      <a:r>
                        <a:rPr kumimoji="1" lang="en-US" altLang="ja-JP" dirty="0"/>
                        <a:t>18.9</a:t>
                      </a:r>
                      <a:endParaRPr kumimoji="1" lang="ja-JP" altLang="en-US" dirty="0"/>
                    </a:p>
                  </a:txBody>
                  <a:tcPr/>
                </a:tc>
                <a:extLst>
                  <a:ext uri="{0D108BD9-81ED-4DB2-BD59-A6C34878D82A}">
                    <a16:rowId xmlns:a16="http://schemas.microsoft.com/office/drawing/2014/main" val="2085438087"/>
                  </a:ext>
                </a:extLst>
              </a:tr>
              <a:tr h="370840">
                <a:tc>
                  <a:txBody>
                    <a:bodyPr/>
                    <a:lstStyle/>
                    <a:p>
                      <a:r>
                        <a:rPr kumimoji="1" lang="en-US" altLang="ja-JP" dirty="0"/>
                        <a:t>BPO</a:t>
                      </a:r>
                    </a:p>
                  </a:txBody>
                  <a:tcPr/>
                </a:tc>
                <a:tc>
                  <a:txBody>
                    <a:bodyPr/>
                    <a:lstStyle/>
                    <a:p>
                      <a:r>
                        <a:rPr kumimoji="1" lang="en-US" altLang="ja-JP" dirty="0"/>
                        <a:t>16.7</a:t>
                      </a:r>
                      <a:endParaRPr kumimoji="1" lang="ja-JP" altLang="en-US" dirty="0"/>
                    </a:p>
                  </a:txBody>
                  <a:tcPr/>
                </a:tc>
                <a:tc>
                  <a:txBody>
                    <a:bodyPr/>
                    <a:lstStyle/>
                    <a:p>
                      <a:r>
                        <a:rPr kumimoji="1" lang="en-US" altLang="ja-JP" dirty="0"/>
                        <a:t>30.3</a:t>
                      </a:r>
                      <a:endParaRPr kumimoji="1" lang="ja-JP" altLang="en-US" dirty="0"/>
                    </a:p>
                  </a:txBody>
                  <a:tcPr/>
                </a:tc>
                <a:tc>
                  <a:txBody>
                    <a:bodyPr/>
                    <a:lstStyle/>
                    <a:p>
                      <a:r>
                        <a:rPr kumimoji="1" lang="en-US" altLang="ja-JP" dirty="0"/>
                        <a:t>13.6</a:t>
                      </a:r>
                      <a:endParaRPr kumimoji="1" lang="ja-JP" altLang="en-US" dirty="0"/>
                    </a:p>
                  </a:txBody>
                  <a:tcPr/>
                </a:tc>
                <a:extLst>
                  <a:ext uri="{0D108BD9-81ED-4DB2-BD59-A6C34878D82A}">
                    <a16:rowId xmlns:a16="http://schemas.microsoft.com/office/drawing/2014/main" val="3106111225"/>
                  </a:ext>
                </a:extLst>
              </a:tr>
              <a:tr h="370840">
                <a:tc>
                  <a:txBody>
                    <a:bodyPr/>
                    <a:lstStyle/>
                    <a:p>
                      <a:r>
                        <a:rPr kumimoji="1" lang="en-US" altLang="ja-JP" dirty="0"/>
                        <a:t>HC</a:t>
                      </a:r>
                    </a:p>
                  </a:txBody>
                  <a:tcPr/>
                </a:tc>
                <a:tc>
                  <a:txBody>
                    <a:bodyPr/>
                    <a:lstStyle/>
                    <a:p>
                      <a:r>
                        <a:rPr kumimoji="1" lang="en-US" altLang="ja-JP" dirty="0"/>
                        <a:t>16.7</a:t>
                      </a:r>
                      <a:endParaRPr kumimoji="1" lang="ja-JP" altLang="en-US" dirty="0"/>
                    </a:p>
                  </a:txBody>
                  <a:tcPr/>
                </a:tc>
                <a:tc>
                  <a:txBody>
                    <a:bodyPr/>
                    <a:lstStyle/>
                    <a:p>
                      <a:r>
                        <a:rPr kumimoji="1" lang="en-US" altLang="ja-JP" dirty="0"/>
                        <a:t>27.6</a:t>
                      </a:r>
                      <a:endParaRPr kumimoji="1" lang="ja-JP" altLang="en-US" dirty="0"/>
                    </a:p>
                  </a:txBody>
                  <a:tcPr/>
                </a:tc>
                <a:tc>
                  <a:txBody>
                    <a:bodyPr/>
                    <a:lstStyle/>
                    <a:p>
                      <a:r>
                        <a:rPr kumimoji="1" lang="en-US" altLang="ja-JP" dirty="0"/>
                        <a:t>10.9</a:t>
                      </a:r>
                      <a:endParaRPr kumimoji="1" lang="ja-JP" altLang="en-US" dirty="0"/>
                    </a:p>
                  </a:txBody>
                  <a:tcPr/>
                </a:tc>
                <a:extLst>
                  <a:ext uri="{0D108BD9-81ED-4DB2-BD59-A6C34878D82A}">
                    <a16:rowId xmlns:a16="http://schemas.microsoft.com/office/drawing/2014/main" val="2820939338"/>
                  </a:ext>
                </a:extLst>
              </a:tr>
            </a:tbl>
          </a:graphicData>
        </a:graphic>
      </p:graphicFrame>
      <p:sp>
        <p:nvSpPr>
          <p:cNvPr id="11" name="正方形/長方形 10">
            <a:extLst>
              <a:ext uri="{FF2B5EF4-FFF2-40B4-BE49-F238E27FC236}">
                <a16:creationId xmlns:a16="http://schemas.microsoft.com/office/drawing/2014/main" id="{97DFB2DC-A615-929C-59F1-D03A3D733A8D}"/>
              </a:ext>
            </a:extLst>
          </p:cNvPr>
          <p:cNvSpPr/>
          <p:nvPr/>
        </p:nvSpPr>
        <p:spPr>
          <a:xfrm>
            <a:off x="515627" y="4677404"/>
            <a:ext cx="8500957" cy="1996134"/>
          </a:xfrm>
          <a:prstGeom prst="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dirty="0">
                <a:solidFill>
                  <a:schemeClr val="tx1"/>
                </a:solidFill>
              </a:rPr>
              <a:t>〇プロジェクトによって残業時間は異なりますが、月</a:t>
            </a:r>
            <a:r>
              <a:rPr kumimoji="1" lang="en-US" altLang="ja-JP" sz="1400" dirty="0">
                <a:solidFill>
                  <a:schemeClr val="tx1"/>
                </a:solidFill>
              </a:rPr>
              <a:t>10</a:t>
            </a:r>
            <a:r>
              <a:rPr kumimoji="1" lang="ja-JP" altLang="en-US" sz="1400" dirty="0">
                <a:solidFill>
                  <a:schemeClr val="tx1"/>
                </a:solidFill>
              </a:rPr>
              <a:t>時間以下のプロジェクトがほとんどなので業後プライベートの時間は確実に取れる。有給も使わないと使えと連絡がうるさい程来るので確実に消化できる。</a:t>
            </a:r>
            <a:endParaRPr kumimoji="1" lang="en-US" altLang="ja-JP" sz="1400" dirty="0">
              <a:solidFill>
                <a:schemeClr val="tx1"/>
              </a:solidFill>
            </a:endParaRPr>
          </a:p>
          <a:p>
            <a:r>
              <a:rPr kumimoji="1" lang="ja-JP" altLang="en-US" sz="1400" dirty="0">
                <a:solidFill>
                  <a:schemeClr val="tx1"/>
                </a:solidFill>
              </a:rPr>
              <a:t>〇ワークライフバランスには優れていると思います。プロジェクトによるものの、ほとんどのところは残業時間が</a:t>
            </a:r>
            <a:r>
              <a:rPr kumimoji="1" lang="en-US" altLang="ja-JP" sz="1400" dirty="0">
                <a:solidFill>
                  <a:schemeClr val="tx1"/>
                </a:solidFill>
              </a:rPr>
              <a:t>10</a:t>
            </a:r>
            <a:r>
              <a:rPr kumimoji="1" lang="ja-JP" altLang="en-US" sz="1400" dirty="0">
                <a:solidFill>
                  <a:schemeClr val="tx1"/>
                </a:solidFill>
              </a:rPr>
              <a:t>時間あるかないかだったと思います。ただし一部については</a:t>
            </a:r>
            <a:r>
              <a:rPr kumimoji="1" lang="en-US" altLang="ja-JP" sz="1400" dirty="0">
                <a:solidFill>
                  <a:schemeClr val="tx1"/>
                </a:solidFill>
              </a:rPr>
              <a:t>40</a:t>
            </a:r>
            <a:r>
              <a:rPr kumimoji="1" lang="ja-JP" altLang="en-US" sz="1400" dirty="0">
                <a:solidFill>
                  <a:schemeClr val="tx1"/>
                </a:solidFill>
              </a:rPr>
              <a:t>～</a:t>
            </a:r>
            <a:r>
              <a:rPr kumimoji="1" lang="en-US" altLang="ja-JP" sz="1400" dirty="0">
                <a:solidFill>
                  <a:schemeClr val="tx1"/>
                </a:solidFill>
              </a:rPr>
              <a:t>50</a:t>
            </a:r>
            <a:r>
              <a:rPr kumimoji="1" lang="ja-JP" altLang="en-US" sz="1400" dirty="0">
                <a:solidFill>
                  <a:schemeClr val="tx1"/>
                </a:solidFill>
              </a:rPr>
              <a:t>時間ありました。有給が取りやすく、年間休日数もホワイトのラインですので子供の学校のイベントなどにも調整すれば無理なく参加できます。</a:t>
            </a:r>
            <a:endParaRPr lang="en-US" altLang="ja-JP" sz="1400" dirty="0">
              <a:solidFill>
                <a:schemeClr val="tx1"/>
              </a:solidFill>
            </a:endParaRPr>
          </a:p>
          <a:p>
            <a:r>
              <a:rPr kumimoji="1" lang="ja-JP" altLang="en-US" sz="1400" dirty="0">
                <a:solidFill>
                  <a:schemeClr val="tx1"/>
                </a:solidFill>
              </a:rPr>
              <a:t>〇プロジェクト次第ですが、残業が少なめの職場ですので、ワークライフバランスが保てやすい会社と思います。</a:t>
            </a:r>
          </a:p>
        </p:txBody>
      </p:sp>
      <p:sp>
        <p:nvSpPr>
          <p:cNvPr id="14" name="テキスト ボックス 13">
            <a:extLst>
              <a:ext uri="{FF2B5EF4-FFF2-40B4-BE49-F238E27FC236}">
                <a16:creationId xmlns:a16="http://schemas.microsoft.com/office/drawing/2014/main" id="{6F5DC768-86F1-3221-9D10-C55CF0ED2524}"/>
              </a:ext>
            </a:extLst>
          </p:cNvPr>
          <p:cNvSpPr txBox="1"/>
          <p:nvPr/>
        </p:nvSpPr>
        <p:spPr>
          <a:xfrm>
            <a:off x="524687" y="4294181"/>
            <a:ext cx="1425599" cy="383223"/>
          </a:xfrm>
          <a:prstGeom prst="rect">
            <a:avLst/>
          </a:prstGeom>
          <a:solidFill>
            <a:schemeClr val="accent2">
              <a:lumMod val="50000"/>
            </a:schemeClr>
          </a:solidFill>
        </p:spPr>
        <p:txBody>
          <a:bodyPr wrap="square" rtlCol="0">
            <a:spAutoFit/>
          </a:bodyPr>
          <a:lstStyle/>
          <a:p>
            <a:r>
              <a:rPr kumimoji="1" lang="ja-JP" altLang="en-US" dirty="0">
                <a:solidFill>
                  <a:schemeClr val="bg1"/>
                </a:solidFill>
              </a:rPr>
              <a:t>コメント例</a:t>
            </a:r>
          </a:p>
        </p:txBody>
      </p:sp>
    </p:spTree>
    <p:extLst>
      <p:ext uri="{BB962C8B-B14F-4D97-AF65-F5344CB8AC3E}">
        <p14:creationId xmlns:p14="http://schemas.microsoft.com/office/powerpoint/2010/main" val="417737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3D05A-8443-1052-03C9-293F065CBBE2}"/>
              </a:ext>
            </a:extLst>
          </p:cNvPr>
          <p:cNvSpPr>
            <a:spLocks noGrp="1"/>
          </p:cNvSpPr>
          <p:nvPr>
            <p:ph type="title"/>
          </p:nvPr>
        </p:nvSpPr>
        <p:spPr/>
        <p:txBody>
          <a:bodyPr/>
          <a:lstStyle/>
          <a:p>
            <a:r>
              <a:rPr kumimoji="1" lang="ja-JP" altLang="en-US" dirty="0"/>
              <a:t>強み</a:t>
            </a:r>
            <a:r>
              <a:rPr lang="en-US" altLang="ja-JP" dirty="0"/>
              <a:t>3</a:t>
            </a:r>
            <a:r>
              <a:rPr lang="ja-JP" altLang="en-US" dirty="0"/>
              <a:t>　</a:t>
            </a:r>
            <a:r>
              <a:rPr lang="zh-TW" altLang="en-US" dirty="0"/>
              <a:t>有給休暇消化率</a:t>
            </a:r>
            <a:r>
              <a:rPr lang="ja-JP" altLang="en-US" dirty="0"/>
              <a:t>が高い</a:t>
            </a:r>
            <a:endParaRPr kumimoji="1" lang="ja-JP" altLang="en-US" dirty="0"/>
          </a:p>
        </p:txBody>
      </p:sp>
      <p:sp>
        <p:nvSpPr>
          <p:cNvPr id="4" name="スライド番号プレースホルダー 3">
            <a:extLst>
              <a:ext uri="{FF2B5EF4-FFF2-40B4-BE49-F238E27FC236}">
                <a16:creationId xmlns:a16="http://schemas.microsoft.com/office/drawing/2014/main" id="{30C95D30-F4EF-9060-B02C-84870CAC6680}"/>
              </a:ext>
            </a:extLst>
          </p:cNvPr>
          <p:cNvSpPr>
            <a:spLocks noGrp="1"/>
          </p:cNvSpPr>
          <p:nvPr>
            <p:ph type="sldNum" sz="quarter" idx="4"/>
          </p:nvPr>
        </p:nvSpPr>
        <p:spPr/>
        <p:txBody>
          <a:bodyPr/>
          <a:lstStyle/>
          <a:p>
            <a:fld id="{582C8D3E-94BD-4D8A-AC06-6F9B9BC34637}" type="slidenum">
              <a:rPr lang="ja-JP" altLang="en-US" smtClean="0"/>
              <a:pPr/>
              <a:t>3</a:t>
            </a:fld>
            <a:endParaRPr lang="ja-JP" altLang="en-US" dirty="0"/>
          </a:p>
        </p:txBody>
      </p:sp>
      <p:pic>
        <p:nvPicPr>
          <p:cNvPr id="8" name="図 7">
            <a:extLst>
              <a:ext uri="{FF2B5EF4-FFF2-40B4-BE49-F238E27FC236}">
                <a16:creationId xmlns:a16="http://schemas.microsoft.com/office/drawing/2014/main" id="{9FDD725C-777C-B857-AAFE-6E79FA16F0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452" y="886064"/>
            <a:ext cx="4117607" cy="3284446"/>
          </a:xfrm>
          <a:prstGeom prst="rect">
            <a:avLst/>
          </a:prstGeom>
        </p:spPr>
      </p:pic>
      <p:sp>
        <p:nvSpPr>
          <p:cNvPr id="14" name="テキスト ボックス 13">
            <a:extLst>
              <a:ext uri="{FF2B5EF4-FFF2-40B4-BE49-F238E27FC236}">
                <a16:creationId xmlns:a16="http://schemas.microsoft.com/office/drawing/2014/main" id="{6F5DC768-86F1-3221-9D10-C55CF0ED2524}"/>
              </a:ext>
            </a:extLst>
          </p:cNvPr>
          <p:cNvSpPr txBox="1"/>
          <p:nvPr/>
        </p:nvSpPr>
        <p:spPr>
          <a:xfrm>
            <a:off x="515627" y="4239836"/>
            <a:ext cx="1425599" cy="383223"/>
          </a:xfrm>
          <a:prstGeom prst="rect">
            <a:avLst/>
          </a:prstGeom>
          <a:solidFill>
            <a:schemeClr val="accent2">
              <a:lumMod val="50000"/>
            </a:schemeClr>
          </a:solidFill>
        </p:spPr>
        <p:txBody>
          <a:bodyPr wrap="square" rtlCol="0">
            <a:spAutoFit/>
          </a:bodyPr>
          <a:lstStyle/>
          <a:p>
            <a:r>
              <a:rPr kumimoji="1" lang="ja-JP" altLang="en-US" dirty="0">
                <a:solidFill>
                  <a:schemeClr val="bg1"/>
                </a:solidFill>
              </a:rPr>
              <a:t>コメント例</a:t>
            </a:r>
          </a:p>
        </p:txBody>
      </p:sp>
      <p:sp>
        <p:nvSpPr>
          <p:cNvPr id="3" name="正方形/長方形 2">
            <a:extLst>
              <a:ext uri="{FF2B5EF4-FFF2-40B4-BE49-F238E27FC236}">
                <a16:creationId xmlns:a16="http://schemas.microsoft.com/office/drawing/2014/main" id="{7971341E-EC0A-1DF6-E0F6-66B5C681F308}"/>
              </a:ext>
            </a:extLst>
          </p:cNvPr>
          <p:cNvSpPr/>
          <p:nvPr/>
        </p:nvSpPr>
        <p:spPr>
          <a:xfrm>
            <a:off x="515627" y="4615647"/>
            <a:ext cx="8500957" cy="186868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solidFill>
              </a:rPr>
              <a:t>〇プロジェクトによって残業は発生するが、ないところはないのでプライベートを犠牲にして働かないといけないという雰囲気はない。。有給や時間休もとりやすいので、プライベートとバランスが調整しやすい。繁忙期を避ければ連休もとりやすい</a:t>
            </a:r>
            <a:endParaRPr lang="en-US" altLang="ja-JP" sz="1600" dirty="0">
              <a:solidFill>
                <a:schemeClr val="tx1"/>
              </a:solidFill>
            </a:endParaRPr>
          </a:p>
          <a:p>
            <a:r>
              <a:rPr kumimoji="1" lang="ja-JP" altLang="en-US" sz="1600" dirty="0">
                <a:solidFill>
                  <a:schemeClr val="tx1"/>
                </a:solidFill>
              </a:rPr>
              <a:t>〇フレックスが導入されている部署は自分で業務時間をコントロールできるので、時間管理はしやすいとおもう。ただ、早くあがれたとしても在宅で再稼働する人も見受けられる。客先常駐はフレックスが導入されていない。配属先によってことなる。</a:t>
            </a:r>
            <a:endParaRPr lang="en-US" altLang="ja-JP" sz="1600" dirty="0">
              <a:solidFill>
                <a:schemeClr val="tx1"/>
              </a:solidFill>
            </a:endParaRPr>
          </a:p>
          <a:p>
            <a:r>
              <a:rPr kumimoji="1" lang="ja-JP" altLang="en-US" sz="1600" dirty="0">
                <a:solidFill>
                  <a:schemeClr val="tx1"/>
                </a:solidFill>
              </a:rPr>
              <a:t>〇有休の取得も気兼ねなくできプライベートを充実させたい方にはお勧めです。</a:t>
            </a:r>
          </a:p>
        </p:txBody>
      </p:sp>
    </p:spTree>
    <p:extLst>
      <p:ext uri="{BB962C8B-B14F-4D97-AF65-F5344CB8AC3E}">
        <p14:creationId xmlns:p14="http://schemas.microsoft.com/office/powerpoint/2010/main" val="1678776046"/>
      </p:ext>
    </p:extLst>
  </p:cSld>
  <p:clrMapOvr>
    <a:masterClrMapping/>
  </p:clrMapOvr>
</p:sld>
</file>

<file path=ppt/theme/theme1.xml><?xml version="1.0" encoding="utf-8"?>
<a:theme xmlns:a="http://schemas.openxmlformats.org/drawingml/2006/main" name="PWD">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PWD" id="{54F20C53-24FF-4780-B1F4-F7F643E137B8}" vid="{B88186C8-7B8B-4B47-8D3A-607ADCC907B3}"/>
    </a:ext>
  </a:extLst>
</a:theme>
</file>

<file path=ppt/theme/theme2.xml><?xml version="1.0" encoding="utf-8"?>
<a:theme xmlns:a="http://schemas.openxmlformats.org/drawingml/2006/main" name="PERSOL_Template_A4">
  <a:themeElements>
    <a:clrScheme name="PERSOL">
      <a:dk1>
        <a:sysClr val="windowText" lastClr="000000"/>
      </a:dk1>
      <a:lt1>
        <a:sysClr val="window" lastClr="FFFFFF"/>
      </a:lt1>
      <a:dk2>
        <a:srgbClr val="97999B"/>
      </a:dk2>
      <a:lt2>
        <a:srgbClr val="D9D9D6"/>
      </a:lt2>
      <a:accent1>
        <a:srgbClr val="BBBCBC"/>
      </a:accent1>
      <a:accent2>
        <a:srgbClr val="53565A"/>
      </a:accent2>
      <a:accent3>
        <a:srgbClr val="FFB81C"/>
      </a:accent3>
      <a:accent4>
        <a:srgbClr val="C6858F"/>
      </a:accent4>
      <a:accent5>
        <a:srgbClr val="00BFB3"/>
      </a:accent5>
      <a:accent6>
        <a:srgbClr val="002855"/>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プレゼンテーション3" id="{D238BE02-9F27-432B-AB08-531E973F5154}" vid="{8E51C54A-4025-422F-BA0E-E548B1B78BA7}"/>
    </a:ext>
  </a:extLst>
</a:theme>
</file>

<file path=docProps/app.xml><?xml version="1.0" encoding="utf-8"?>
<Properties xmlns="http://schemas.openxmlformats.org/officeDocument/2006/extended-properties" xmlns:vt="http://schemas.openxmlformats.org/officeDocument/2006/docPropsVTypes">
  <Template>PWD</Template>
  <TotalTime>643</TotalTime>
  <Words>434</Words>
  <Application>Microsoft Office PowerPoint</Application>
  <PresentationFormat>A4 210 x 297 mm</PresentationFormat>
  <Paragraphs>54</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2</vt:i4>
      </vt:variant>
      <vt:variant>
        <vt:lpstr>スライド タイトル</vt:lpstr>
      </vt:variant>
      <vt:variant>
        <vt:i4>3</vt:i4>
      </vt:variant>
    </vt:vector>
  </HeadingPairs>
  <TitlesOfParts>
    <vt:vector size="8" baseType="lpstr">
      <vt:lpstr>メイリオ</vt:lpstr>
      <vt:lpstr>Arial</vt:lpstr>
      <vt:lpstr>Verdana</vt:lpstr>
      <vt:lpstr>PWD</vt:lpstr>
      <vt:lpstr>PERSOL_Template_A4</vt:lpstr>
      <vt:lpstr>強み1　法令順守意識が高い　</vt:lpstr>
      <vt:lpstr>強み2　残業時間（月間）が少ない</vt:lpstr>
      <vt:lpstr>強み3　有給休暇消化率が高い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プレゼン骨子</dc:title>
  <dc:creator>友成 陽祐</dc:creator>
  <cp:lastModifiedBy>友成 陽祐</cp:lastModifiedBy>
  <cp:revision>5</cp:revision>
  <dcterms:created xsi:type="dcterms:W3CDTF">2024-01-19T03:28:31Z</dcterms:created>
  <dcterms:modified xsi:type="dcterms:W3CDTF">2024-01-24T01:08:54Z</dcterms:modified>
</cp:coreProperties>
</file>