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7" r:id="rId2"/>
    <p:sldId id="258" r:id="rId3"/>
    <p:sldId id="256" r:id="rId4"/>
    <p:sldId id="269" r:id="rId5"/>
    <p:sldId id="260" r:id="rId6"/>
    <p:sldId id="266" r:id="rId7"/>
    <p:sldId id="265" r:id="rId8"/>
    <p:sldId id="267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FDF"/>
    <a:srgbClr val="69F57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6" autoAdjust="0"/>
    <p:restoredTop sz="85999" autoAdjust="0"/>
  </p:normalViewPr>
  <p:slideViewPr>
    <p:cSldViewPr snapToGrid="0" snapToObjects="1">
      <p:cViewPr varScale="1">
        <p:scale>
          <a:sx n="85" d="100"/>
          <a:sy n="85" d="100"/>
        </p:scale>
        <p:origin x="28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BEDC3-A63A-4300-8ADD-56A47DE8D6D1}" type="doc">
      <dgm:prSet loTypeId="urn:microsoft.com/office/officeart/2005/8/layout/chart3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57B5753-BE04-4427-BF43-78D2E082050F}">
      <dgm:prSet phldrT="[Texte]" custT="1"/>
      <dgm:spPr>
        <a:solidFill>
          <a:srgbClr val="FF5050"/>
        </a:solidFill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endParaRPr lang="fr-FR" sz="900" b="1" dirty="0">
            <a:solidFill>
              <a:schemeClr val="tx1"/>
            </a:solidFill>
          </a:endParaRPr>
        </a:p>
        <a:p>
          <a:r>
            <a:rPr lang="fr-FR" sz="1000" b="1" dirty="0">
              <a:solidFill>
                <a:schemeClr val="tx1"/>
              </a:solidFill>
            </a:rPr>
            <a:t>Scientifique et technique</a:t>
          </a:r>
        </a:p>
        <a:p>
          <a:r>
            <a:rPr lang="fr-FR" sz="1000" b="1" dirty="0">
              <a:solidFill>
                <a:schemeClr val="tx1"/>
              </a:solidFill>
            </a:rPr>
            <a:t> </a:t>
          </a:r>
        </a:p>
      </dgm:t>
    </dgm:pt>
    <dgm:pt modelId="{AFA47B3D-22BF-4A9D-BA2E-33061659EF65}" type="parTrans" cxnId="{19152D1E-24EB-44A9-9771-CA3D547EC2A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818318C-F7C5-47FE-978B-20F3D0BE98A5}" type="sibTrans" cxnId="{19152D1E-24EB-44A9-9771-CA3D547EC2A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049336E-53B7-4724-ADAD-EBF81DBC3F0F}">
      <dgm:prSet phldrT="[Texte]" custT="1"/>
      <dgm:spPr>
        <a:solidFill>
          <a:srgbClr val="69F57D"/>
        </a:solidFill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/>
        <a:lstStyle/>
        <a:p>
          <a:r>
            <a:rPr lang="fr-FR" sz="1050" b="1" dirty="0">
              <a:solidFill>
                <a:schemeClr val="tx1"/>
              </a:solidFill>
            </a:rPr>
            <a:t>socioculturelle</a:t>
          </a:r>
          <a:r>
            <a:rPr lang="fr-FR" sz="1050" dirty="0">
              <a:solidFill>
                <a:schemeClr val="tx1"/>
              </a:solidFill>
            </a:rPr>
            <a:t> </a:t>
          </a:r>
        </a:p>
      </dgm:t>
    </dgm:pt>
    <dgm:pt modelId="{675807DE-0DC9-4D1E-8C98-DEB3E7CB8766}" type="parTrans" cxnId="{3E9A0C14-C977-4336-954B-09A2025A68B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91CE30F-0DB6-4824-BF84-B9180D943242}" type="sibTrans" cxnId="{3E9A0C14-C977-4336-954B-09A2025A68B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AC96BBC-E70B-4A01-A869-009A30B96857}">
      <dgm:prSet phldrT="[Texte]" custT="1"/>
      <dgm:spPr>
        <a:solidFill>
          <a:srgbClr val="CD7FDF"/>
        </a:solidFill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gm:spPr>
      <dgm:t>
        <a:bodyPr lIns="0" tIns="0" rIns="0" anchor="b" anchorCtr="0"/>
        <a:lstStyle/>
        <a:p>
          <a:pPr marL="0" indent="0" algn="ctr">
            <a:spcAft>
              <a:spcPts val="0"/>
            </a:spcAft>
          </a:pPr>
          <a:r>
            <a:rPr lang="fr-FR" sz="1200" b="1" baseline="0" dirty="0">
              <a:solidFill>
                <a:schemeClr val="tx1"/>
              </a:solidFill>
            </a:rPr>
            <a:t>ingénierie-design</a:t>
          </a:r>
        </a:p>
        <a:p>
          <a:pPr marL="0" indent="0" algn="ctr">
            <a:spcAft>
              <a:spcPts val="0"/>
            </a:spcAft>
          </a:pPr>
          <a:endParaRPr lang="fr-FR" sz="800" b="1" baseline="0" dirty="0">
            <a:solidFill>
              <a:schemeClr val="tx1"/>
            </a:solidFill>
          </a:endParaRPr>
        </a:p>
      </dgm:t>
    </dgm:pt>
    <dgm:pt modelId="{710C1B2A-4DE4-4FDE-A263-6F4892C1B314}" type="parTrans" cxnId="{55D788FE-ABF2-41A7-81F9-843AF613652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6C23821-42A8-444C-9E19-A24544EA183D}" type="sibTrans" cxnId="{55D788FE-ABF2-41A7-81F9-843AF613652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0580A2D-BDFA-41EF-83F5-DF3072504320}" type="pres">
      <dgm:prSet presAssocID="{0D5BEDC3-A63A-4300-8ADD-56A47DE8D6D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669CC3-7B5B-4B7B-A754-47B608F8F562}" type="pres">
      <dgm:prSet presAssocID="{0D5BEDC3-A63A-4300-8ADD-56A47DE8D6D1}" presName="wedge1" presStyleLbl="node1" presStyleIdx="0" presStyleCnt="3" custScaleX="102831" custLinFactNeighborX="-4062" custLinFactNeighborY="-312"/>
      <dgm:spPr/>
      <dgm:t>
        <a:bodyPr/>
        <a:lstStyle/>
        <a:p>
          <a:endParaRPr lang="fr-FR"/>
        </a:p>
      </dgm:t>
    </dgm:pt>
    <dgm:pt modelId="{135D9BB0-4F71-44C6-BEE3-E199E561AD2B}" type="pres">
      <dgm:prSet presAssocID="{0D5BEDC3-A63A-4300-8ADD-56A47DE8D6D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C56D41-A0D2-49E4-89E2-7E20D92B96E5}" type="pres">
      <dgm:prSet presAssocID="{0D5BEDC3-A63A-4300-8ADD-56A47DE8D6D1}" presName="wedge2" presStyleLbl="node1" presStyleIdx="1" presStyleCnt="3" custScaleX="100000" custScaleY="100000" custLinFactNeighborX="-114" custLinFactNeighborY="-229"/>
      <dgm:spPr/>
      <dgm:t>
        <a:bodyPr/>
        <a:lstStyle/>
        <a:p>
          <a:endParaRPr lang="fr-FR"/>
        </a:p>
      </dgm:t>
    </dgm:pt>
    <dgm:pt modelId="{925AD94C-CB63-4D15-B3A9-F9288EE460F7}" type="pres">
      <dgm:prSet presAssocID="{0D5BEDC3-A63A-4300-8ADD-56A47DE8D6D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848C34-4BFB-4D45-923A-E6F682FCFCCA}" type="pres">
      <dgm:prSet presAssocID="{0D5BEDC3-A63A-4300-8ADD-56A47DE8D6D1}" presName="wedge3" presStyleLbl="node1" presStyleIdx="2" presStyleCnt="3" custLinFactNeighborX="-1445" custLinFactNeighborY="-3288"/>
      <dgm:spPr/>
      <dgm:t>
        <a:bodyPr/>
        <a:lstStyle/>
        <a:p>
          <a:endParaRPr lang="fr-FR"/>
        </a:p>
      </dgm:t>
    </dgm:pt>
    <dgm:pt modelId="{6C06388F-54D5-427C-8AC6-496EBCE30733}" type="pres">
      <dgm:prSet presAssocID="{0D5BEDC3-A63A-4300-8ADD-56A47DE8D6D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E9A0C14-C977-4336-954B-09A2025A68B3}" srcId="{0D5BEDC3-A63A-4300-8ADD-56A47DE8D6D1}" destId="{D049336E-53B7-4724-ADAD-EBF81DBC3F0F}" srcOrd="1" destOrd="0" parTransId="{675807DE-0DC9-4D1E-8C98-DEB3E7CB8766}" sibTransId="{F91CE30F-0DB6-4824-BF84-B9180D943242}"/>
    <dgm:cxn modelId="{55D788FE-ABF2-41A7-81F9-843AF6136521}" srcId="{0D5BEDC3-A63A-4300-8ADD-56A47DE8D6D1}" destId="{FAC96BBC-E70B-4A01-A869-009A30B96857}" srcOrd="2" destOrd="0" parTransId="{710C1B2A-4DE4-4FDE-A263-6F4892C1B314}" sibTransId="{36C23821-42A8-444C-9E19-A24544EA183D}"/>
    <dgm:cxn modelId="{7CA68A12-A150-4185-BE3D-2A7CA5769C13}" type="presOf" srcId="{FAC96BBC-E70B-4A01-A869-009A30B96857}" destId="{6C06388F-54D5-427C-8AC6-496EBCE30733}" srcOrd="1" destOrd="0" presId="urn:microsoft.com/office/officeart/2005/8/layout/chart3"/>
    <dgm:cxn modelId="{7751B796-33DC-4263-A5F4-48C4C639CA65}" type="presOf" srcId="{D049336E-53B7-4724-ADAD-EBF81DBC3F0F}" destId="{4EC56D41-A0D2-49E4-89E2-7E20D92B96E5}" srcOrd="0" destOrd="0" presId="urn:microsoft.com/office/officeart/2005/8/layout/chart3"/>
    <dgm:cxn modelId="{6010907F-4B61-4DAF-95A6-59FBB3C2C603}" type="presOf" srcId="{0D5BEDC3-A63A-4300-8ADD-56A47DE8D6D1}" destId="{70580A2D-BDFA-41EF-83F5-DF3072504320}" srcOrd="0" destOrd="0" presId="urn:microsoft.com/office/officeart/2005/8/layout/chart3"/>
    <dgm:cxn modelId="{19152D1E-24EB-44A9-9771-CA3D547EC2AC}" srcId="{0D5BEDC3-A63A-4300-8ADD-56A47DE8D6D1}" destId="{457B5753-BE04-4427-BF43-78D2E082050F}" srcOrd="0" destOrd="0" parTransId="{AFA47B3D-22BF-4A9D-BA2E-33061659EF65}" sibTransId="{E818318C-F7C5-47FE-978B-20F3D0BE98A5}"/>
    <dgm:cxn modelId="{CC98E0DC-C088-4E90-9D8B-26319672CFC0}" type="presOf" srcId="{FAC96BBC-E70B-4A01-A869-009A30B96857}" destId="{9B848C34-4BFB-4D45-923A-E6F682FCFCCA}" srcOrd="0" destOrd="0" presId="urn:microsoft.com/office/officeart/2005/8/layout/chart3"/>
    <dgm:cxn modelId="{43E89A94-F49E-4E8A-9C3A-C0ED08572680}" type="presOf" srcId="{D049336E-53B7-4724-ADAD-EBF81DBC3F0F}" destId="{925AD94C-CB63-4D15-B3A9-F9288EE460F7}" srcOrd="1" destOrd="0" presId="urn:microsoft.com/office/officeart/2005/8/layout/chart3"/>
    <dgm:cxn modelId="{C95E1F2B-ABB9-408E-8E6D-1419CBE7F7A9}" type="presOf" srcId="{457B5753-BE04-4427-BF43-78D2E082050F}" destId="{4F669CC3-7B5B-4B7B-A754-47B608F8F562}" srcOrd="0" destOrd="0" presId="urn:microsoft.com/office/officeart/2005/8/layout/chart3"/>
    <dgm:cxn modelId="{FF101899-FF0E-4E6B-A218-3A5A484C4DD3}" type="presOf" srcId="{457B5753-BE04-4427-BF43-78D2E082050F}" destId="{135D9BB0-4F71-44C6-BEE3-E199E561AD2B}" srcOrd="1" destOrd="0" presId="urn:microsoft.com/office/officeart/2005/8/layout/chart3"/>
    <dgm:cxn modelId="{86B2BB59-A94B-419D-856E-7047B1A3C84F}" type="presParOf" srcId="{70580A2D-BDFA-41EF-83F5-DF3072504320}" destId="{4F669CC3-7B5B-4B7B-A754-47B608F8F562}" srcOrd="0" destOrd="0" presId="urn:microsoft.com/office/officeart/2005/8/layout/chart3"/>
    <dgm:cxn modelId="{73B477E1-0E79-4C44-AE33-6FB1BFADCDBD}" type="presParOf" srcId="{70580A2D-BDFA-41EF-83F5-DF3072504320}" destId="{135D9BB0-4F71-44C6-BEE3-E199E561AD2B}" srcOrd="1" destOrd="0" presId="urn:microsoft.com/office/officeart/2005/8/layout/chart3"/>
    <dgm:cxn modelId="{FF3DDE98-DF96-482A-9176-0C2E20219CB7}" type="presParOf" srcId="{70580A2D-BDFA-41EF-83F5-DF3072504320}" destId="{4EC56D41-A0D2-49E4-89E2-7E20D92B96E5}" srcOrd="2" destOrd="0" presId="urn:microsoft.com/office/officeart/2005/8/layout/chart3"/>
    <dgm:cxn modelId="{3F587AB3-B098-4DBC-B7F5-0FBFBDB40058}" type="presParOf" srcId="{70580A2D-BDFA-41EF-83F5-DF3072504320}" destId="{925AD94C-CB63-4D15-B3A9-F9288EE460F7}" srcOrd="3" destOrd="0" presId="urn:microsoft.com/office/officeart/2005/8/layout/chart3"/>
    <dgm:cxn modelId="{BF61274F-6A7C-43B6-A55D-7F3D10366123}" type="presParOf" srcId="{70580A2D-BDFA-41EF-83F5-DF3072504320}" destId="{9B848C34-4BFB-4D45-923A-E6F682FCFCCA}" srcOrd="4" destOrd="0" presId="urn:microsoft.com/office/officeart/2005/8/layout/chart3"/>
    <dgm:cxn modelId="{521A6934-D6CA-41D5-A659-AD90AF65E45A}" type="presParOf" srcId="{70580A2D-BDFA-41EF-83F5-DF3072504320}" destId="{6C06388F-54D5-427C-8AC6-496EBCE30733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9CC3-7B5B-4B7B-A754-47B608F8F562}">
      <dsp:nvSpPr>
        <dsp:cNvPr id="0" name=""/>
        <dsp:cNvSpPr/>
      </dsp:nvSpPr>
      <dsp:spPr>
        <a:xfrm>
          <a:off x="600163" y="143911"/>
          <a:ext cx="1915992" cy="1863244"/>
        </a:xfrm>
        <a:prstGeom prst="pie">
          <a:avLst>
            <a:gd name="adj1" fmla="val 16200000"/>
            <a:gd name="adj2" fmla="val 1800000"/>
          </a:avLst>
        </a:prstGeom>
        <a:solidFill>
          <a:srgbClr val="FF5050"/>
        </a:solidFill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b="1" kern="1200" dirty="0">
            <a:solidFill>
              <a:schemeClr val="tx1"/>
            </a:solidFill>
          </a:endParaRP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>
              <a:solidFill>
                <a:schemeClr val="tx1"/>
              </a:solidFill>
            </a:rPr>
            <a:t>Scientifique et technique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>
              <a:solidFill>
                <a:schemeClr val="tx1"/>
              </a:solidFill>
            </a:rPr>
            <a:t> </a:t>
          </a:r>
        </a:p>
      </dsp:txBody>
      <dsp:txXfrm>
        <a:off x="1641870" y="487724"/>
        <a:ext cx="650068" cy="621081"/>
      </dsp:txXfrm>
    </dsp:sp>
    <dsp:sp modelId="{4EC56D41-A0D2-49E4-89E2-7E20D92B96E5}">
      <dsp:nvSpPr>
        <dsp:cNvPr id="0" name=""/>
        <dsp:cNvSpPr/>
      </dsp:nvSpPr>
      <dsp:spPr>
        <a:xfrm>
          <a:off x="604053" y="200911"/>
          <a:ext cx="1863244" cy="1863244"/>
        </a:xfrm>
        <a:prstGeom prst="pie">
          <a:avLst>
            <a:gd name="adj1" fmla="val 1800000"/>
            <a:gd name="adj2" fmla="val 9000000"/>
          </a:avLst>
        </a:prstGeom>
        <a:solidFill>
          <a:srgbClr val="69F57D"/>
        </a:solidFill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50" b="1" kern="1200" dirty="0">
              <a:solidFill>
                <a:schemeClr val="tx1"/>
              </a:solidFill>
            </a:rPr>
            <a:t>socioculturelle</a:t>
          </a:r>
          <a:r>
            <a:rPr lang="fr-FR" sz="1050" kern="1200" dirty="0">
              <a:solidFill>
                <a:schemeClr val="tx1"/>
              </a:solidFill>
            </a:rPr>
            <a:t> </a:t>
          </a:r>
        </a:p>
      </dsp:txBody>
      <dsp:txXfrm>
        <a:off x="1114227" y="1376530"/>
        <a:ext cx="842896" cy="576718"/>
      </dsp:txXfrm>
    </dsp:sp>
    <dsp:sp modelId="{9B848C34-4BFB-4D45-923A-E6F682FCFCCA}">
      <dsp:nvSpPr>
        <dsp:cNvPr id="0" name=""/>
        <dsp:cNvSpPr/>
      </dsp:nvSpPr>
      <dsp:spPr>
        <a:xfrm>
          <a:off x="579253" y="143915"/>
          <a:ext cx="1863244" cy="1863244"/>
        </a:xfrm>
        <a:prstGeom prst="pie">
          <a:avLst>
            <a:gd name="adj1" fmla="val 9000000"/>
            <a:gd name="adj2" fmla="val 16200000"/>
          </a:avLst>
        </a:prstGeom>
        <a:solidFill>
          <a:srgbClr val="CD7FDF"/>
        </a:solidFill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524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200" b="1" kern="1200" baseline="0" dirty="0">
              <a:solidFill>
                <a:schemeClr val="tx1"/>
              </a:solidFill>
            </a:rPr>
            <a:t>ingénierie-design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fr-FR" sz="800" b="1" kern="1200" baseline="0" dirty="0">
            <a:solidFill>
              <a:schemeClr val="tx1"/>
            </a:solidFill>
          </a:endParaRPr>
        </a:p>
      </dsp:txBody>
      <dsp:txXfrm>
        <a:off x="778886" y="509909"/>
        <a:ext cx="632172" cy="621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40811-B1B8-0E45-BC79-31297C45F462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093E-77F9-7140-9B66-203546D3E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68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84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mot « produit » paraissant</a:t>
            </a:r>
            <a:r>
              <a:rPr lang="fr-FR" baseline="0" dirty="0" smtClean="0"/>
              <a:t> un tel grand nombre de fois, j’ai réduit arbitrairement sa taille…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32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+1h d’</a:t>
            </a:r>
            <a:r>
              <a:rPr lang="fr-FR" dirty="0" err="1" smtClean="0"/>
              <a:t>ETLV</a:t>
            </a:r>
            <a:r>
              <a:rPr lang="fr-FR" dirty="0" smtClean="0"/>
              <a:t> en STI2D</a:t>
            </a:r>
          </a:p>
          <a:p>
            <a:r>
              <a:rPr lang="fr-FR" dirty="0" smtClean="0"/>
              <a:t>Pas de doctrine pour les groupes à effectifs réduits </a:t>
            </a:r>
            <a:r>
              <a:rPr lang="fr-FR" dirty="0" smtClean="0"/>
              <a:t>!</a:t>
            </a:r>
          </a:p>
          <a:p>
            <a:r>
              <a:rPr lang="fr-FR" dirty="0" smtClean="0"/>
              <a:t>Les classes sont calibrées à 30 élèves.</a:t>
            </a:r>
          </a:p>
          <a:p>
            <a:r>
              <a:rPr lang="fr-FR" dirty="0" smtClean="0"/>
              <a:t>14/29 x nb élèves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66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34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87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IT : </a:t>
            </a:r>
            <a:r>
              <a:rPr lang="fr-FR" sz="1200" dirty="0" smtClean="0">
                <a:solidFill>
                  <a:srgbClr val="000000"/>
                </a:solidFill>
              </a:rPr>
              <a:t>Répondre à un besoin à travers une approche active de mini projets 90% du temps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I2D : </a:t>
            </a:r>
            <a:r>
              <a:rPr lang="fr-FR" sz="1200" dirty="0" smtClean="0">
                <a:solidFill>
                  <a:srgbClr val="000000"/>
                </a:solidFill>
              </a:rPr>
              <a:t>Prendre en compte l’exigence du développement durable à travers une approche expérimentale du triptyque </a:t>
            </a:r>
            <a:r>
              <a:rPr lang="fr-FR" sz="1200" dirty="0" err="1" smtClean="0">
                <a:solidFill>
                  <a:srgbClr val="000000"/>
                </a:solidFill>
              </a:rPr>
              <a:t>MEI</a:t>
            </a:r>
            <a:endParaRPr lang="fr-FR" sz="1200" dirty="0" smtClean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2I2D : </a:t>
            </a:r>
            <a:r>
              <a:rPr lang="fr-FR" sz="1200" dirty="0" smtClean="0">
                <a:solidFill>
                  <a:schemeClr val="tx1"/>
                </a:solidFill>
              </a:rPr>
              <a:t>Concevoir, expérimenter, dimensionner et réaliser des prototypes pluri technologiques  par une approche collaborative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7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laboratoire</a:t>
            </a:r>
            <a:r>
              <a:rPr lang="fr-FR" baseline="0" dirty="0" smtClean="0"/>
              <a:t> de technologie cité plus haut </a:t>
            </a:r>
            <a:r>
              <a:rPr lang="fr-FR" dirty="0" smtClean="0"/>
              <a:t>peut être le </a:t>
            </a:r>
            <a:r>
              <a:rPr lang="fr-FR" dirty="0" err="1" smtClean="0"/>
              <a:t>FabLab</a:t>
            </a:r>
            <a:r>
              <a:rPr lang="fr-FR" dirty="0" smtClean="0"/>
              <a:t>.</a:t>
            </a:r>
          </a:p>
          <a:p>
            <a:r>
              <a:rPr lang="fr-FR" dirty="0" smtClean="0"/>
              <a:t>D’où partons-nous ? Labo </a:t>
            </a:r>
            <a:r>
              <a:rPr lang="fr-FR" dirty="0" err="1" smtClean="0"/>
              <a:t>ETT</a:t>
            </a:r>
            <a:r>
              <a:rPr lang="fr-FR" dirty="0" smtClean="0"/>
              <a:t>, labos</a:t>
            </a:r>
            <a:r>
              <a:rPr lang="fr-FR" baseline="0" dirty="0" smtClean="0"/>
              <a:t> de spé, salle de lancement synthèse.</a:t>
            </a:r>
          </a:p>
          <a:p>
            <a:r>
              <a:rPr lang="fr-FR" dirty="0" smtClean="0"/>
              <a:t>Le nombre de sections et le nombre d’élèves va impacter la réflexion du</a:t>
            </a:r>
            <a:r>
              <a:rPr lang="fr-FR" baseline="0" dirty="0" smtClean="0"/>
              <a:t> nombre de labo. Voir séminaire national.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0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classes sont calibrées à 30 élèves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14/29 x nb élèves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F093E-77F9-7140-9B66-203546D3E40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33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0930"/>
            <a:ext cx="7772400" cy="3170582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Archive" charset="0"/>
                <a:ea typeface="Archive" charset="0"/>
                <a:cs typeface="Archive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51512"/>
            <a:ext cx="7772400" cy="97403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51" y="526774"/>
            <a:ext cx="8060635" cy="1298851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chive" charset="0"/>
                <a:ea typeface="Archive" charset="0"/>
                <a:cs typeface="Archive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2604052"/>
            <a:ext cx="8259417" cy="35729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2" y="437532"/>
            <a:ext cx="8259832" cy="874434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accent1"/>
                </a:solidFill>
                <a:latin typeface="Archive" charset="0"/>
                <a:ea typeface="Archive" charset="0"/>
                <a:cs typeface="Archive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0688"/>
            <a:ext cx="7886700" cy="39259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0161-A64A-1B4E-BB6C-EE10084B857B}" type="datetimeFigureOut">
              <a:rPr lang="fr-FR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39AD-C27C-DC4E-91E5-B139DFB1C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3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4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duscol.education.fr/sti/node/1065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espaces de formation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Séminaire </a:t>
            </a:r>
            <a:r>
              <a:rPr lang="fr-FR" dirty="0" smtClean="0"/>
              <a:t>STI2D</a:t>
            </a:r>
            <a:endParaRPr lang="fr-FR" dirty="0"/>
          </a:p>
          <a:p>
            <a:r>
              <a:rPr lang="fr-FR" dirty="0" smtClean="0"/>
              <a:t>15 </a:t>
            </a:r>
            <a:r>
              <a:rPr lang="fr-FR" dirty="0"/>
              <a:t>février 2019</a:t>
            </a:r>
          </a:p>
        </p:txBody>
      </p:sp>
    </p:spTree>
    <p:extLst>
      <p:ext uri="{BB962C8B-B14F-4D97-AF65-F5344CB8AC3E}">
        <p14:creationId xmlns:p14="http://schemas.microsoft.com/office/powerpoint/2010/main" val="13945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mots du programme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9" t="14741" r="19504" b="16185"/>
          <a:stretch/>
        </p:blipFill>
        <p:spPr>
          <a:xfrm>
            <a:off x="1755871" y="1565139"/>
            <a:ext cx="5994651" cy="4611268"/>
          </a:xfrm>
        </p:spPr>
      </p:pic>
      <p:sp>
        <p:nvSpPr>
          <p:cNvPr id="3" name="Ellipse 2"/>
          <p:cNvSpPr/>
          <p:nvPr/>
        </p:nvSpPr>
        <p:spPr>
          <a:xfrm>
            <a:off x="4123215" y="3489306"/>
            <a:ext cx="959278" cy="370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 flipV="1">
            <a:off x="5082493" y="4993289"/>
            <a:ext cx="802204" cy="263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espaces pour quelles activités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23888" y="1520687"/>
            <a:ext cx="7886700" cy="4899991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 smtClean="0"/>
              <a:t>Aujourd’hui</a:t>
            </a:r>
          </a:p>
          <a:p>
            <a:r>
              <a:rPr lang="fr-FR" dirty="0" smtClean="0"/>
              <a:t>				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En 1</a:t>
            </a:r>
            <a:r>
              <a:rPr lang="fr-FR" baseline="300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7h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ETT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5h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4 spécialités</a:t>
            </a:r>
            <a:r>
              <a:rPr lang="fr-FR" dirty="0" smtClean="0"/>
              <a:t>	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En T</a:t>
            </a:r>
            <a:r>
              <a:rPr lang="fr-FR" baseline="30000" dirty="0" smtClean="0">
                <a:solidFill>
                  <a:schemeClr val="accent1">
                    <a:lumMod val="50000"/>
                  </a:schemeClr>
                </a:solidFill>
              </a:rPr>
              <a:t>ale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5h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ETT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9h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4 spécialités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 80h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de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projet</a:t>
            </a:r>
            <a:r>
              <a:rPr lang="fr-FR" dirty="0" smtClean="0">
                <a:sym typeface="Symbol" panose="05050102010706020507" pitchFamily="18" charset="2"/>
              </a:rPr>
              <a:t>	</a:t>
            </a:r>
            <a:r>
              <a:rPr lang="fr-FR" dirty="0" smtClean="0"/>
              <a:t>		</a:t>
            </a:r>
            <a:endParaRPr lang="fr-F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b="1" u="sng" dirty="0" smtClean="0"/>
              <a:t>Demain</a:t>
            </a:r>
          </a:p>
          <a:p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fr-FR" baseline="300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3h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IT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9h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I2D</a:t>
            </a:r>
            <a:r>
              <a:rPr lang="fr-FR" dirty="0" smtClean="0"/>
              <a:t>			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36h de projet</a:t>
            </a:r>
            <a:r>
              <a:rPr lang="fr-FR" dirty="0" smtClean="0"/>
              <a:t>	</a:t>
            </a:r>
          </a:p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En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fr-FR" baseline="30000" dirty="0">
                <a:solidFill>
                  <a:schemeClr val="accent1">
                    <a:lumMod val="50000"/>
                  </a:schemeClr>
                </a:solidFill>
              </a:rPr>
              <a:t>ale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12h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2I2D dont 4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ens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spé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72h de projet</a:t>
            </a:r>
            <a:r>
              <a:rPr lang="fr-FR" dirty="0" smtClean="0"/>
              <a:t>				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E70F5F-98E0-BC4B-AF4C-6B6B917566E0}"/>
              </a:ext>
            </a:extLst>
          </p:cNvPr>
          <p:cNvSpPr/>
          <p:nvPr/>
        </p:nvSpPr>
        <p:spPr>
          <a:xfrm>
            <a:off x="5686005" y="316326"/>
            <a:ext cx="1669928" cy="4547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Première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927272" y="771041"/>
          <a:ext cx="7114250" cy="599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76">
                  <a:extLst>
                    <a:ext uri="{9D8B030D-6E8A-4147-A177-3AD203B41FA5}">
                      <a16:colId xmlns:a16="http://schemas.microsoft.com/office/drawing/2014/main" xmlns="" val="2312625806"/>
                    </a:ext>
                  </a:extLst>
                </a:gridCol>
                <a:gridCol w="885112">
                  <a:extLst>
                    <a:ext uri="{9D8B030D-6E8A-4147-A177-3AD203B41FA5}">
                      <a16:colId xmlns:a16="http://schemas.microsoft.com/office/drawing/2014/main" xmlns="" val="2128463664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xmlns="" val="1437881399"/>
                    </a:ext>
                  </a:extLst>
                </a:gridCol>
                <a:gridCol w="1670051">
                  <a:extLst>
                    <a:ext uri="{9D8B030D-6E8A-4147-A177-3AD203B41FA5}">
                      <a16:colId xmlns:a16="http://schemas.microsoft.com/office/drawing/2014/main" xmlns="" val="2513535894"/>
                    </a:ext>
                  </a:extLst>
                </a:gridCol>
              </a:tblGrid>
              <a:tr h="589085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Objectifs de formation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fr-F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fr-F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I2D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fr-F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2I2D</a:t>
                      </a:r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5180244"/>
                  </a:ext>
                </a:extLst>
              </a:tr>
              <a:tr h="771870">
                <a:tc>
                  <a:txBody>
                    <a:bodyPr/>
                    <a:lstStyle/>
                    <a:p>
                      <a:pPr marL="84138" indent="0">
                        <a:spcAft>
                          <a:spcPts val="0"/>
                        </a:spcAft>
                      </a:pPr>
                      <a:r>
                        <a:rPr lang="fr-F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O1 -  Caractériser des produits ou des constituants privilégiant un usage raisonné du point de vue développement durable</a:t>
                      </a:r>
                    </a:p>
                  </a:txBody>
                  <a:tcPr marL="36195" marR="3619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F2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7376716"/>
                  </a:ext>
                </a:extLst>
              </a:tr>
              <a:tr h="771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O2 - </a:t>
                      </a:r>
                      <a:r>
                        <a:rPr lang="fr-F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 les éléments influents du développement d’un produit </a:t>
                      </a:r>
                    </a:p>
                  </a:txBody>
                  <a:tcPr marL="131790" marR="131790" marT="65895" marB="6589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6282705"/>
                  </a:ext>
                </a:extLst>
              </a:tr>
              <a:tr h="771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O3 - </a:t>
                      </a:r>
                      <a:r>
                        <a:rPr lang="fr-F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Analyser l’organisation fonctionnelle et structurelle d’un produit</a:t>
                      </a:r>
                    </a:p>
                  </a:txBody>
                  <a:tcPr marL="131790" marR="131790" marT="65895" marB="6589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7801617"/>
                  </a:ext>
                </a:extLst>
              </a:tr>
              <a:tr h="771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O4 - Communiquer une idée, un principe ou une solution technique, un projet, y compris en langue étrangère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790" marR="131790" marT="65895" marB="6589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3030341"/>
                  </a:ext>
                </a:extLst>
              </a:tr>
              <a:tr h="771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O5 – Imaginer une solution, répondre à un besoin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790" marR="131790" marT="65895" marB="6589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B5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6508228"/>
                  </a:ext>
                </a:extLst>
              </a:tr>
              <a:tr h="771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O6 – Préparer une simulation et exploiter les résultats pour prédire un fonctionnement, valider une performance ou une solution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790" marR="131790" marT="65895" marB="6589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1897903"/>
                  </a:ext>
                </a:extLst>
              </a:tr>
              <a:tr h="771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O7 – Expérimenter et réaliser des prototypes ou des maquettes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790" marR="131790" marT="65895" marB="6589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B5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D5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700" dirty="0"/>
                    </a:p>
                  </a:txBody>
                  <a:tcPr marL="131790" marR="131790" marT="65895" marB="6589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89133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A1E76C-E00F-334B-8441-366D919A85BC}"/>
              </a:ext>
            </a:extLst>
          </p:cNvPr>
          <p:cNvSpPr/>
          <p:nvPr/>
        </p:nvSpPr>
        <p:spPr>
          <a:xfrm>
            <a:off x="0" y="359235"/>
            <a:ext cx="1149928" cy="364481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STI2D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CB35BB3-9774-B549-8002-781AB0F646CC}"/>
              </a:ext>
            </a:extLst>
          </p:cNvPr>
          <p:cNvSpPr/>
          <p:nvPr/>
        </p:nvSpPr>
        <p:spPr>
          <a:xfrm>
            <a:off x="0" y="-827"/>
            <a:ext cx="1560235" cy="3644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Baccalauréat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A381AB2-8539-8247-8BC0-5926EDF49563}"/>
              </a:ext>
            </a:extLst>
          </p:cNvPr>
          <p:cNvSpPr/>
          <p:nvPr/>
        </p:nvSpPr>
        <p:spPr>
          <a:xfrm>
            <a:off x="1149928" y="363654"/>
            <a:ext cx="3646317" cy="364481"/>
          </a:xfrm>
          <a:prstGeom prst="rect">
            <a:avLst/>
          </a:prstGeom>
          <a:solidFill>
            <a:schemeClr val="accent2">
              <a:lumMod val="60000"/>
              <a:lumOff val="40000"/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Relations objectifs / spécialités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2E70F5F-98E0-BC4B-AF4C-6B6B917566E0}"/>
              </a:ext>
            </a:extLst>
          </p:cNvPr>
          <p:cNvSpPr/>
          <p:nvPr/>
        </p:nvSpPr>
        <p:spPr>
          <a:xfrm>
            <a:off x="7371595" y="306750"/>
            <a:ext cx="1669928" cy="464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Terminale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355" y="1367769"/>
            <a:ext cx="690131" cy="77223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9703" y="1351353"/>
            <a:ext cx="690131" cy="77223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221" y="2113362"/>
            <a:ext cx="690131" cy="77223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7358" y="2108666"/>
            <a:ext cx="690131" cy="77223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5665" y="2882395"/>
            <a:ext cx="690131" cy="77223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5013" y="2865979"/>
            <a:ext cx="690131" cy="77223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7531" y="3642056"/>
            <a:ext cx="690131" cy="77223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320" y="3639708"/>
            <a:ext cx="690131" cy="77223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668" y="3637360"/>
            <a:ext cx="690131" cy="772237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186" y="4427505"/>
            <a:ext cx="690131" cy="772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323" y="4436877"/>
            <a:ext cx="690131" cy="77223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8630" y="5196538"/>
            <a:ext cx="690131" cy="77223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978" y="5194190"/>
            <a:ext cx="690131" cy="77223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496" y="5984335"/>
            <a:ext cx="690131" cy="77223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85" y="5981987"/>
            <a:ext cx="690131" cy="77223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633" y="5979639"/>
            <a:ext cx="690131" cy="77223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xmlns="" id="{1E7ECABA-FA2E-1946-93B9-ED43DD25E4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158" y="4402848"/>
            <a:ext cx="690131" cy="772237"/>
          </a:xfrm>
          <a:prstGeom prst="rect">
            <a:avLst/>
          </a:prstGeom>
        </p:spPr>
      </p:pic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xmlns="" id="{1BE55F10-1826-7749-BA74-19D65F2D5DF8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2392634"/>
              </p:ext>
            </p:extLst>
          </p:nvPr>
        </p:nvGraphicFramePr>
        <p:xfrm>
          <a:off x="-511090" y="643728"/>
          <a:ext cx="3198019" cy="2218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841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espaces pour quelles activités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23887" y="1520688"/>
            <a:ext cx="7857503" cy="4581938"/>
          </a:xfrm>
        </p:spPr>
        <p:txBody>
          <a:bodyPr>
            <a:normAutofit/>
          </a:bodyPr>
          <a:lstStyle/>
          <a:p>
            <a:r>
              <a:rPr lang="fr-FR" dirty="0" smtClean="0"/>
              <a:t>Des stratégies pédagogiques dans la continuité des programmes actuels :</a:t>
            </a:r>
          </a:p>
          <a:p>
            <a:pPr marL="720725" indent="-342900">
              <a:buFontTx/>
              <a:buChar char="-"/>
            </a:pPr>
            <a:r>
              <a:rPr lang="fr-FR" dirty="0" smtClean="0"/>
              <a:t>Investigation ;</a:t>
            </a:r>
          </a:p>
          <a:p>
            <a:pPr marL="720725" indent="-342900">
              <a:buFontTx/>
              <a:buChar char="-"/>
            </a:pPr>
            <a:r>
              <a:rPr lang="fr-FR" dirty="0" smtClean="0"/>
              <a:t>Conception ;</a:t>
            </a:r>
          </a:p>
          <a:p>
            <a:pPr marL="720725" indent="-342900">
              <a:buFontTx/>
              <a:buChar char="-"/>
            </a:pPr>
            <a:r>
              <a:rPr lang="fr-FR" dirty="0" smtClean="0"/>
              <a:t>Créativité ;</a:t>
            </a:r>
          </a:p>
          <a:p>
            <a:pPr marL="720725" indent="-342900">
              <a:buFontTx/>
              <a:buChar char="-"/>
            </a:pPr>
            <a:r>
              <a:rPr lang="fr-FR" dirty="0" smtClean="0"/>
              <a:t>Réalisation ;</a:t>
            </a:r>
          </a:p>
          <a:p>
            <a:pPr marL="720725" indent="-342900">
              <a:buFontTx/>
              <a:buChar char="-"/>
            </a:pPr>
            <a:r>
              <a:rPr lang="fr-FR" dirty="0" smtClean="0"/>
              <a:t>Expérimentation ;</a:t>
            </a:r>
          </a:p>
          <a:p>
            <a:pPr marL="720725" indent="-342900">
              <a:buFontTx/>
              <a:buChar char="-"/>
            </a:pPr>
            <a:r>
              <a:rPr lang="fr-FR" dirty="0" smtClean="0"/>
              <a:t>Cours / synthèse ;</a:t>
            </a:r>
          </a:p>
          <a:p>
            <a:pPr marL="720725" indent="-342900">
              <a:buFontTx/>
              <a:buChar char="-"/>
            </a:pPr>
            <a:r>
              <a:rPr lang="fr-FR" dirty="0" smtClean="0"/>
              <a:t>Co-animation / </a:t>
            </a:r>
            <a:r>
              <a:rPr lang="fr-FR" dirty="0" err="1" smtClean="0"/>
              <a:t>co</a:t>
            </a:r>
            <a:r>
              <a:rPr lang="fr-FR" dirty="0" smtClean="0"/>
              <a:t>-intervention ;</a:t>
            </a:r>
          </a:p>
          <a:p>
            <a:pPr marL="720725" indent="-342900">
              <a:buFontTx/>
              <a:buChar char="-"/>
            </a:pPr>
            <a:r>
              <a:rPr lang="fr-FR" dirty="0" smtClean="0"/>
              <a:t>…</a:t>
            </a:r>
          </a:p>
          <a:p>
            <a:pPr marL="342900" indent="-342900">
              <a:buFontTx/>
              <a:buChar char="-"/>
            </a:pPr>
            <a:endParaRPr lang="fr-FR" dirty="0" smtClean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61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espaces pour quelles activités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23888" y="1520687"/>
            <a:ext cx="7886700" cy="4741567"/>
          </a:xfrm>
        </p:spPr>
        <p:txBody>
          <a:bodyPr>
            <a:normAutofit/>
          </a:bodyPr>
          <a:lstStyle/>
          <a:p>
            <a:r>
              <a:rPr lang="fr-FR" dirty="0" smtClean="0"/>
              <a:t>La nouvelle organisation des classes de 1</a:t>
            </a:r>
            <a:r>
              <a:rPr lang="fr-FR" baseline="30000" dirty="0" smtClean="0"/>
              <a:t>e</a:t>
            </a:r>
            <a:r>
              <a:rPr lang="fr-FR" dirty="0" smtClean="0"/>
              <a:t> (IT et I2D) et de T</a:t>
            </a:r>
            <a:r>
              <a:rPr lang="fr-FR" baseline="30000" dirty="0" smtClean="0"/>
              <a:t>ale</a:t>
            </a:r>
            <a:r>
              <a:rPr lang="fr-FR" dirty="0" smtClean="0"/>
              <a:t> (2I2D) et les STEM imposent de repenser les espaces.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programme indique en page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Afin de favoriser le développement de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liens forts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enseignements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est nécessaire que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enseignants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puissent accéder au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laboratoire de technologie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Cet aspect permet à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toutes les disciplines de prendre appui sur les situations concrètes rencontrées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(expérimentations, projets, études de produits) et favorise la conception de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progressions pédagogiques 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partagées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 smtClean="0"/>
          </a:p>
          <a:p>
            <a:endParaRPr lang="fr-FR" dirty="0" smtClean="0"/>
          </a:p>
          <a:p>
            <a:pPr marL="342900" indent="-342900"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549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espaces pour quelles activités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23888" y="1520687"/>
            <a:ext cx="7886700" cy="4741567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342900" indent="-342900">
              <a:buFontTx/>
              <a:buChar char="-"/>
            </a:pPr>
            <a:r>
              <a:rPr lang="fr-FR" dirty="0" smtClean="0"/>
              <a:t>Un </a:t>
            </a:r>
            <a:r>
              <a:rPr lang="fr-FR" dirty="0" err="1"/>
              <a:t>FabLab</a:t>
            </a:r>
            <a:r>
              <a:rPr lang="fr-FR" dirty="0"/>
              <a:t> partagé par toutes les spécialités et composé de plusieurs zones :</a:t>
            </a:r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fr-FR" dirty="0"/>
              <a:t>Une zone de créativité ;</a:t>
            </a:r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fr-FR" dirty="0"/>
              <a:t>Une zone de conception ;</a:t>
            </a:r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fr-FR" dirty="0"/>
              <a:t>Une zone de réalisation/prototypage ;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Un laboratoire d’expérimentation </a:t>
            </a:r>
            <a:r>
              <a:rPr lang="fr-FR" dirty="0" err="1"/>
              <a:t>MEI</a:t>
            </a:r>
            <a:r>
              <a:rPr lang="fr-FR" dirty="0"/>
              <a:t> </a:t>
            </a:r>
            <a:r>
              <a:rPr lang="fr-FR" dirty="0" smtClean="0"/>
              <a:t>(par enseignement spécifique) </a:t>
            </a:r>
            <a:r>
              <a:rPr lang="fr-FR" dirty="0"/>
              <a:t>; </a:t>
            </a:r>
            <a:endParaRPr lang="fr-FR" dirty="0" smtClean="0"/>
          </a:p>
          <a:p>
            <a:pPr marL="342900" indent="-342900">
              <a:buFontTx/>
              <a:buChar char="-"/>
            </a:pPr>
            <a:r>
              <a:rPr lang="fr-FR" dirty="0" smtClean="0"/>
              <a:t>Un laboratoire d’étude de produits pluri-technologiques.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269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espaces pour quelles activités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23888" y="1520687"/>
            <a:ext cx="7886700" cy="4741567"/>
          </a:xfrm>
        </p:spPr>
        <p:txBody>
          <a:bodyPr>
            <a:normAutofit/>
          </a:bodyPr>
          <a:lstStyle/>
          <a:p>
            <a:r>
              <a:rPr lang="fr-FR" dirty="0" smtClean="0"/>
              <a:t>Le nombre d’élèves et la superficie des locaux actuels aideront à définir si les labos peuvent accueillir les classes entières ou des groupes.</a:t>
            </a:r>
          </a:p>
          <a:p>
            <a:r>
              <a:rPr lang="fr-FR" dirty="0" smtClean="0"/>
              <a:t>Cela imposera également (ou pas) la nécessité d’avoir une salle de cours et de synthèse pour accueillir la classe entière si les labos ne le permettent pas.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57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espaces pour quelles activités ?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Des informations et des exemples à retrouver sur </a:t>
            </a:r>
            <a:r>
              <a:rPr lang="fr-FR" dirty="0" err="1" smtClean="0"/>
              <a:t>Eduscol</a:t>
            </a:r>
            <a:r>
              <a:rPr lang="fr-FR" dirty="0" smtClean="0"/>
              <a:t>.</a:t>
            </a:r>
          </a:p>
          <a:p>
            <a:pPr algn="ctr"/>
            <a:r>
              <a:rPr lang="fr-FR" dirty="0"/>
              <a:t> Séminaire du 15 janvier 2019, lycée Raspail.</a:t>
            </a:r>
          </a:p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Nouveau </a:t>
            </a:r>
            <a:r>
              <a:rPr lang="fr-FR" b="1" dirty="0"/>
              <a:t>lycée général et technologique en STI2D et en </a:t>
            </a:r>
            <a:r>
              <a:rPr lang="fr-FR" b="1" dirty="0" smtClean="0"/>
              <a:t>SI</a:t>
            </a:r>
          </a:p>
          <a:p>
            <a:pPr algn="ctr"/>
            <a:endParaRPr lang="fr-FR" b="1" dirty="0"/>
          </a:p>
          <a:p>
            <a:pPr algn="ctr"/>
            <a:r>
              <a:rPr lang="fr-FR" sz="3200" b="1" dirty="0">
                <a:hlinkClick r:id="rId3"/>
              </a:rPr>
              <a:t>http://</a:t>
            </a:r>
            <a:r>
              <a:rPr lang="fr-FR" sz="3200" b="1" dirty="0" smtClean="0">
                <a:hlinkClick r:id="rId3"/>
              </a:rPr>
              <a:t>eduscol.education.fr/sti/node/10651</a:t>
            </a:r>
            <a:endParaRPr lang="fr-FR" sz="3200" b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049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ersonnalisé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C9FD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Paris-diapo-2018" id="{F8D721AF-B5D4-A04F-8CE1-9A68663DAD84}" vid="{DFDADEA6-2C52-3B46-A9A9-6DC081797928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515</Words>
  <Application>Microsoft Office PowerPoint</Application>
  <PresentationFormat>Affichage à l'écran (4:3)</PresentationFormat>
  <Paragraphs>89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Archive</vt:lpstr>
      <vt:lpstr>Arial</vt:lpstr>
      <vt:lpstr>Calibri</vt:lpstr>
      <vt:lpstr>Calibri Light</vt:lpstr>
      <vt:lpstr>Symbol</vt:lpstr>
      <vt:lpstr>Times New Roman</vt:lpstr>
      <vt:lpstr>Thème Office</vt:lpstr>
      <vt:lpstr>Les espaces de formation</vt:lpstr>
      <vt:lpstr>Les mots du programme</vt:lpstr>
      <vt:lpstr>Quels espaces pour quelles activités ?</vt:lpstr>
      <vt:lpstr>Présentation PowerPoint</vt:lpstr>
      <vt:lpstr>Quels espaces pour quelles activités ?</vt:lpstr>
      <vt:lpstr>Quels espaces pour quelles activités ?</vt:lpstr>
      <vt:lpstr>Quels espaces pour quelles activités ?</vt:lpstr>
      <vt:lpstr>Quels espaces pour quelles activités ?</vt:lpstr>
      <vt:lpstr>Quels espaces pour quelles activités ?</vt:lpstr>
    </vt:vector>
  </TitlesOfParts>
  <Company>Académie de Paris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Rectorat</dc:creator>
  <cp:lastModifiedBy>Jean-Luc MASSEY</cp:lastModifiedBy>
  <cp:revision>45</cp:revision>
  <dcterms:created xsi:type="dcterms:W3CDTF">2019-01-22T16:15:01Z</dcterms:created>
  <dcterms:modified xsi:type="dcterms:W3CDTF">2019-02-15T09:22:52Z</dcterms:modified>
</cp:coreProperties>
</file>