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diagrams/quickStyle1.xml" ContentType="application/vnd.openxmlformats-officedocument.drawingml.diagramStyl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diagrams/layout2.xml" ContentType="application/vnd.openxmlformats-officedocument.drawingml.diagramLayout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diagrams/layout3.xml" ContentType="application/vnd.openxmlformats-officedocument.drawingml.diagramLayout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263" r:id="rId4"/>
    <p:sldId id="270" r:id="rId5"/>
    <p:sldId id="271" r:id="rId6"/>
    <p:sldId id="272" r:id="rId7"/>
    <p:sldId id="260" r:id="rId8"/>
    <p:sldId id="264" r:id="rId9"/>
    <p:sldId id="265" r:id="rId10"/>
    <p:sldId id="266" r:id="rId11"/>
    <p:sldId id="267" r:id="rId12"/>
    <p:sldId id="287" r:id="rId13"/>
    <p:sldId id="281" r:id="rId14"/>
    <p:sldId id="288" r:id="rId15"/>
    <p:sldId id="285" r:id="rId16"/>
    <p:sldId id="284" r:id="rId17"/>
    <p:sldId id="282" r:id="rId18"/>
    <p:sldId id="274" r:id="rId19"/>
    <p:sldId id="280" r:id="rId20"/>
    <p:sldId id="279" r:id="rId21"/>
    <p:sldId id="283" r:id="rId22"/>
    <p:sldId id="278" r:id="rId23"/>
    <p:sldId id="275" r:id="rId24"/>
    <p:sldId id="276" r:id="rId25"/>
    <p:sldId id="277" r:id="rId26"/>
    <p:sldId id="26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D91B8-9AB0-454E-896B-BAC73B9D7EB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F69388-8B01-4A1C-B608-908A4EB9EC30}">
      <dgm:prSet phldrT="[Texte]"/>
      <dgm:spPr/>
      <dgm:t>
        <a:bodyPr/>
        <a:lstStyle/>
        <a:p>
          <a:r>
            <a:rPr lang="fr-FR" dirty="0"/>
            <a:t>Compétences STI2D</a:t>
          </a:r>
        </a:p>
      </dgm:t>
    </dgm:pt>
    <dgm:pt modelId="{BE485C73-41D9-45F3-9D34-AB735729A397}" type="parTrans" cxnId="{85C75136-903A-4C7A-AAD9-310851918A07}">
      <dgm:prSet/>
      <dgm:spPr/>
      <dgm:t>
        <a:bodyPr/>
        <a:lstStyle/>
        <a:p>
          <a:endParaRPr lang="fr-FR"/>
        </a:p>
      </dgm:t>
    </dgm:pt>
    <dgm:pt modelId="{6CFC9044-3501-4C1D-983D-080885FACFAD}" type="sibTrans" cxnId="{85C75136-903A-4C7A-AAD9-310851918A07}">
      <dgm:prSet/>
      <dgm:spPr/>
      <dgm:t>
        <a:bodyPr/>
        <a:lstStyle/>
        <a:p>
          <a:endParaRPr lang="fr-FR"/>
        </a:p>
      </dgm:t>
    </dgm:pt>
    <dgm:pt modelId="{AF66DE08-3137-4188-8027-3BC16D3998EC}">
      <dgm:prSet phldrT="[Texte]"/>
      <dgm:spPr/>
      <dgm:t>
        <a:bodyPr/>
        <a:lstStyle/>
        <a:p>
          <a:r>
            <a:rPr lang="fr-FR" dirty="0"/>
            <a:t>Compétences I2D</a:t>
          </a:r>
        </a:p>
      </dgm:t>
    </dgm:pt>
    <dgm:pt modelId="{31B3E4B4-5295-468A-8546-ABBD57B31ADB}" type="parTrans" cxnId="{ED62C359-E274-4F61-B9CB-8142E3D0A4D3}">
      <dgm:prSet/>
      <dgm:spPr/>
      <dgm:t>
        <a:bodyPr/>
        <a:lstStyle/>
        <a:p>
          <a:endParaRPr lang="fr-FR"/>
        </a:p>
      </dgm:t>
    </dgm:pt>
    <dgm:pt modelId="{F389C071-B710-4DD3-947D-3EA7E11998BE}" type="sibTrans" cxnId="{ED62C359-E274-4F61-B9CB-8142E3D0A4D3}">
      <dgm:prSet/>
      <dgm:spPr/>
      <dgm:t>
        <a:bodyPr/>
        <a:lstStyle/>
        <a:p>
          <a:endParaRPr lang="fr-FR"/>
        </a:p>
      </dgm:t>
    </dgm:pt>
    <dgm:pt modelId="{4770793A-BE78-4B31-A857-C33852AAE598}">
      <dgm:prSet phldrT="[Texte]"/>
      <dgm:spPr/>
      <dgm:t>
        <a:bodyPr/>
        <a:lstStyle/>
        <a:p>
          <a:r>
            <a:rPr lang="fr-FR" dirty="0"/>
            <a:t>Compétences IT</a:t>
          </a:r>
        </a:p>
      </dgm:t>
    </dgm:pt>
    <dgm:pt modelId="{6A411C39-3A68-420D-8145-242002055BD0}" type="parTrans" cxnId="{31179AD3-3460-4C49-B06B-FB9B19045580}">
      <dgm:prSet/>
      <dgm:spPr/>
      <dgm:t>
        <a:bodyPr/>
        <a:lstStyle/>
        <a:p>
          <a:endParaRPr lang="fr-FR"/>
        </a:p>
      </dgm:t>
    </dgm:pt>
    <dgm:pt modelId="{5F92ED11-9B5E-4012-A510-87ACFBB0A352}" type="sibTrans" cxnId="{31179AD3-3460-4C49-B06B-FB9B19045580}">
      <dgm:prSet/>
      <dgm:spPr/>
      <dgm:t>
        <a:bodyPr/>
        <a:lstStyle/>
        <a:p>
          <a:endParaRPr lang="fr-FR"/>
        </a:p>
      </dgm:t>
    </dgm:pt>
    <dgm:pt modelId="{26F5C868-2E19-426B-9737-E2B4569A49A7}">
      <dgm:prSet phldrT="[Texte]"/>
      <dgm:spPr/>
      <dgm:t>
        <a:bodyPr/>
        <a:lstStyle/>
        <a:p>
          <a:r>
            <a:rPr lang="fr-FR" dirty="0"/>
            <a:t>Compétences 2I2D (TC – ES)</a:t>
          </a:r>
        </a:p>
      </dgm:t>
    </dgm:pt>
    <dgm:pt modelId="{53E1A390-2649-4D61-917E-FD0E1929979A}" type="parTrans" cxnId="{CA54C85A-0C6F-486B-AD78-7AF90BA31F7A}">
      <dgm:prSet/>
      <dgm:spPr/>
      <dgm:t>
        <a:bodyPr/>
        <a:lstStyle/>
        <a:p>
          <a:endParaRPr lang="fr-FR"/>
        </a:p>
      </dgm:t>
    </dgm:pt>
    <dgm:pt modelId="{7460DDBA-DEE8-484F-9AC6-F3F8010FC7AC}" type="sibTrans" cxnId="{CA54C85A-0C6F-486B-AD78-7AF90BA31F7A}">
      <dgm:prSet/>
      <dgm:spPr/>
      <dgm:t>
        <a:bodyPr/>
        <a:lstStyle/>
        <a:p>
          <a:endParaRPr lang="fr-FR"/>
        </a:p>
      </dgm:t>
    </dgm:pt>
    <dgm:pt modelId="{CDEA2F49-0028-47E5-99E3-AF69027C1E47}" type="pres">
      <dgm:prSet presAssocID="{4E2D91B8-9AB0-454E-896B-BAC73B9D7E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23B29F7-A7C5-4409-9FB9-E3B1633C488A}" type="pres">
      <dgm:prSet presAssocID="{B3F69388-8B01-4A1C-B608-908A4EB9EC30}" presName="centerShape" presStyleLbl="node0" presStyleIdx="0" presStyleCnt="1"/>
      <dgm:spPr/>
      <dgm:t>
        <a:bodyPr/>
        <a:lstStyle/>
        <a:p>
          <a:endParaRPr lang="fr-FR"/>
        </a:p>
      </dgm:t>
    </dgm:pt>
    <dgm:pt modelId="{C55B52D0-7513-4F64-8649-15C633C54530}" type="pres">
      <dgm:prSet presAssocID="{AF66DE08-3137-4188-8027-3BC16D3998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3D310-FD12-4390-A5DF-51851DEAC033}" type="pres">
      <dgm:prSet presAssocID="{AF66DE08-3137-4188-8027-3BC16D3998EC}" presName="dummy" presStyleCnt="0"/>
      <dgm:spPr/>
    </dgm:pt>
    <dgm:pt modelId="{E454EAC2-8181-4FAC-BD2D-2E13368534F0}" type="pres">
      <dgm:prSet presAssocID="{F389C071-B710-4DD3-947D-3EA7E11998BE}" presName="sibTrans" presStyleLbl="sibTrans2D1" presStyleIdx="0" presStyleCnt="3"/>
      <dgm:spPr/>
      <dgm:t>
        <a:bodyPr/>
        <a:lstStyle/>
        <a:p>
          <a:endParaRPr lang="fr-FR"/>
        </a:p>
      </dgm:t>
    </dgm:pt>
    <dgm:pt modelId="{C5B92176-F3C3-4277-966C-EF255B37CD47}" type="pres">
      <dgm:prSet presAssocID="{4770793A-BE78-4B31-A857-C33852AAE5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1F06CC-11D2-4440-AEC9-CB8E8FFB14A7}" type="pres">
      <dgm:prSet presAssocID="{4770793A-BE78-4B31-A857-C33852AAE598}" presName="dummy" presStyleCnt="0"/>
      <dgm:spPr/>
    </dgm:pt>
    <dgm:pt modelId="{385B803C-D590-401D-9A21-0A025440572F}" type="pres">
      <dgm:prSet presAssocID="{5F92ED11-9B5E-4012-A510-87ACFBB0A352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887D31E-CFAB-4DC3-AA59-8DFC2D84A98A}" type="pres">
      <dgm:prSet presAssocID="{26F5C868-2E19-426B-9737-E2B4569A49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AECAB5-EE95-4340-AD26-AF7299F455DF}" type="pres">
      <dgm:prSet presAssocID="{26F5C868-2E19-426B-9737-E2B4569A49A7}" presName="dummy" presStyleCnt="0"/>
      <dgm:spPr/>
    </dgm:pt>
    <dgm:pt modelId="{6AA914A3-9B34-42E9-93D4-2EEB126B059A}" type="pres">
      <dgm:prSet presAssocID="{7460DDBA-DEE8-484F-9AC6-F3F8010FC7AC}" presName="sibTrans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A54C85A-0C6F-486B-AD78-7AF90BA31F7A}" srcId="{B3F69388-8B01-4A1C-B608-908A4EB9EC30}" destId="{26F5C868-2E19-426B-9737-E2B4569A49A7}" srcOrd="2" destOrd="0" parTransId="{53E1A390-2649-4D61-917E-FD0E1929979A}" sibTransId="{7460DDBA-DEE8-484F-9AC6-F3F8010FC7AC}"/>
    <dgm:cxn modelId="{752FB037-2D11-4DBB-90AC-EE8DD9F87CF7}" type="presOf" srcId="{5F92ED11-9B5E-4012-A510-87ACFBB0A352}" destId="{385B803C-D590-401D-9A21-0A025440572F}" srcOrd="0" destOrd="0" presId="urn:microsoft.com/office/officeart/2005/8/layout/radial6"/>
    <dgm:cxn modelId="{D528E9E6-B27D-486A-B6F1-514A99F2BE79}" type="presOf" srcId="{4E2D91B8-9AB0-454E-896B-BAC73B9D7EBF}" destId="{CDEA2F49-0028-47E5-99E3-AF69027C1E47}" srcOrd="0" destOrd="0" presId="urn:microsoft.com/office/officeart/2005/8/layout/radial6"/>
    <dgm:cxn modelId="{84695E5B-A2B1-47F1-936F-59A5FACB1D2B}" type="presOf" srcId="{B3F69388-8B01-4A1C-B608-908A4EB9EC30}" destId="{923B29F7-A7C5-4409-9FB9-E3B1633C488A}" srcOrd="0" destOrd="0" presId="urn:microsoft.com/office/officeart/2005/8/layout/radial6"/>
    <dgm:cxn modelId="{17567E4A-28CD-4178-993E-EA1FBFDD6543}" type="presOf" srcId="{F389C071-B710-4DD3-947D-3EA7E11998BE}" destId="{E454EAC2-8181-4FAC-BD2D-2E13368534F0}" srcOrd="0" destOrd="0" presId="urn:microsoft.com/office/officeart/2005/8/layout/radial6"/>
    <dgm:cxn modelId="{276C657A-8249-4018-85A3-F51E7BE8691E}" type="presOf" srcId="{7460DDBA-DEE8-484F-9AC6-F3F8010FC7AC}" destId="{6AA914A3-9B34-42E9-93D4-2EEB126B059A}" srcOrd="0" destOrd="0" presId="urn:microsoft.com/office/officeart/2005/8/layout/radial6"/>
    <dgm:cxn modelId="{2022736E-DA27-4C3F-82E0-1D5A2EC0AC69}" type="presOf" srcId="{26F5C868-2E19-426B-9737-E2B4569A49A7}" destId="{3887D31E-CFAB-4DC3-AA59-8DFC2D84A98A}" srcOrd="0" destOrd="0" presId="urn:microsoft.com/office/officeart/2005/8/layout/radial6"/>
    <dgm:cxn modelId="{86907066-6A7D-498B-8AAA-BCBC57A8F6E6}" type="presOf" srcId="{AF66DE08-3137-4188-8027-3BC16D3998EC}" destId="{C55B52D0-7513-4F64-8649-15C633C54530}" srcOrd="0" destOrd="0" presId="urn:microsoft.com/office/officeart/2005/8/layout/radial6"/>
    <dgm:cxn modelId="{6E5C51CF-A5B4-4F4C-ABD7-A13E1377682E}" type="presOf" srcId="{4770793A-BE78-4B31-A857-C33852AAE598}" destId="{C5B92176-F3C3-4277-966C-EF255B37CD47}" srcOrd="0" destOrd="0" presId="urn:microsoft.com/office/officeart/2005/8/layout/radial6"/>
    <dgm:cxn modelId="{31179AD3-3460-4C49-B06B-FB9B19045580}" srcId="{B3F69388-8B01-4A1C-B608-908A4EB9EC30}" destId="{4770793A-BE78-4B31-A857-C33852AAE598}" srcOrd="1" destOrd="0" parTransId="{6A411C39-3A68-420D-8145-242002055BD0}" sibTransId="{5F92ED11-9B5E-4012-A510-87ACFBB0A352}"/>
    <dgm:cxn modelId="{ED62C359-E274-4F61-B9CB-8142E3D0A4D3}" srcId="{B3F69388-8B01-4A1C-B608-908A4EB9EC30}" destId="{AF66DE08-3137-4188-8027-3BC16D3998EC}" srcOrd="0" destOrd="0" parTransId="{31B3E4B4-5295-468A-8546-ABBD57B31ADB}" sibTransId="{F389C071-B710-4DD3-947D-3EA7E11998BE}"/>
    <dgm:cxn modelId="{85C75136-903A-4C7A-AAD9-310851918A07}" srcId="{4E2D91B8-9AB0-454E-896B-BAC73B9D7EBF}" destId="{B3F69388-8B01-4A1C-B608-908A4EB9EC30}" srcOrd="0" destOrd="0" parTransId="{BE485C73-41D9-45F3-9D34-AB735729A397}" sibTransId="{6CFC9044-3501-4C1D-983D-080885FACFAD}"/>
    <dgm:cxn modelId="{E048E14D-10AF-4E72-BBA1-9257ABE1A909}" type="presParOf" srcId="{CDEA2F49-0028-47E5-99E3-AF69027C1E47}" destId="{923B29F7-A7C5-4409-9FB9-E3B1633C488A}" srcOrd="0" destOrd="0" presId="urn:microsoft.com/office/officeart/2005/8/layout/radial6"/>
    <dgm:cxn modelId="{F6161DF7-4978-447A-A0CD-500297553ADE}" type="presParOf" srcId="{CDEA2F49-0028-47E5-99E3-AF69027C1E47}" destId="{C55B52D0-7513-4F64-8649-15C633C54530}" srcOrd="1" destOrd="0" presId="urn:microsoft.com/office/officeart/2005/8/layout/radial6"/>
    <dgm:cxn modelId="{70FD5B52-EE48-4066-B2F1-F962966ACADF}" type="presParOf" srcId="{CDEA2F49-0028-47E5-99E3-AF69027C1E47}" destId="{F503D310-FD12-4390-A5DF-51851DEAC033}" srcOrd="2" destOrd="0" presId="urn:microsoft.com/office/officeart/2005/8/layout/radial6"/>
    <dgm:cxn modelId="{B43B0778-7E1F-446E-BD8F-9BA81A26E16F}" type="presParOf" srcId="{CDEA2F49-0028-47E5-99E3-AF69027C1E47}" destId="{E454EAC2-8181-4FAC-BD2D-2E13368534F0}" srcOrd="3" destOrd="0" presId="urn:microsoft.com/office/officeart/2005/8/layout/radial6"/>
    <dgm:cxn modelId="{317F133B-9EF2-41EA-9F7B-09A8AB632718}" type="presParOf" srcId="{CDEA2F49-0028-47E5-99E3-AF69027C1E47}" destId="{C5B92176-F3C3-4277-966C-EF255B37CD47}" srcOrd="4" destOrd="0" presId="urn:microsoft.com/office/officeart/2005/8/layout/radial6"/>
    <dgm:cxn modelId="{5C7496BE-16F0-4EA5-B234-9C8118C317D1}" type="presParOf" srcId="{CDEA2F49-0028-47E5-99E3-AF69027C1E47}" destId="{F21F06CC-11D2-4440-AEC9-CB8E8FFB14A7}" srcOrd="5" destOrd="0" presId="urn:microsoft.com/office/officeart/2005/8/layout/radial6"/>
    <dgm:cxn modelId="{6EC5DC05-D14F-4777-805F-B99293C1CAB2}" type="presParOf" srcId="{CDEA2F49-0028-47E5-99E3-AF69027C1E47}" destId="{385B803C-D590-401D-9A21-0A025440572F}" srcOrd="6" destOrd="0" presId="urn:microsoft.com/office/officeart/2005/8/layout/radial6"/>
    <dgm:cxn modelId="{0BEA72AC-472D-4AE3-A3C9-9A4B3085436F}" type="presParOf" srcId="{CDEA2F49-0028-47E5-99E3-AF69027C1E47}" destId="{3887D31E-CFAB-4DC3-AA59-8DFC2D84A98A}" srcOrd="7" destOrd="0" presId="urn:microsoft.com/office/officeart/2005/8/layout/radial6"/>
    <dgm:cxn modelId="{4C3A8F56-3586-4DB1-93BA-B1FEA4D06AEE}" type="presParOf" srcId="{CDEA2F49-0028-47E5-99E3-AF69027C1E47}" destId="{E8AECAB5-EE95-4340-AD26-AF7299F455DF}" srcOrd="8" destOrd="0" presId="urn:microsoft.com/office/officeart/2005/8/layout/radial6"/>
    <dgm:cxn modelId="{8D9CE9AD-D956-497F-BF6C-B9975540161E}" type="presParOf" srcId="{CDEA2F49-0028-47E5-99E3-AF69027C1E47}" destId="{6AA914A3-9B34-42E9-93D4-2EEB126B059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D91B8-9AB0-454E-896B-BAC73B9D7EB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F69388-8B01-4A1C-B608-908A4EB9EC30}">
      <dgm:prSet phldrT="[Texte]"/>
      <dgm:spPr/>
      <dgm:t>
        <a:bodyPr/>
        <a:lstStyle/>
        <a:p>
          <a:r>
            <a:rPr lang="fr-FR" dirty="0"/>
            <a:t>Compétences STI2D</a:t>
          </a:r>
        </a:p>
      </dgm:t>
    </dgm:pt>
    <dgm:pt modelId="{BE485C73-41D9-45F3-9D34-AB735729A397}" type="parTrans" cxnId="{85C75136-903A-4C7A-AAD9-310851918A07}">
      <dgm:prSet/>
      <dgm:spPr/>
      <dgm:t>
        <a:bodyPr/>
        <a:lstStyle/>
        <a:p>
          <a:endParaRPr lang="fr-FR"/>
        </a:p>
      </dgm:t>
    </dgm:pt>
    <dgm:pt modelId="{6CFC9044-3501-4C1D-983D-080885FACFAD}" type="sibTrans" cxnId="{85C75136-903A-4C7A-AAD9-310851918A07}">
      <dgm:prSet/>
      <dgm:spPr/>
      <dgm:t>
        <a:bodyPr/>
        <a:lstStyle/>
        <a:p>
          <a:endParaRPr lang="fr-FR"/>
        </a:p>
      </dgm:t>
    </dgm:pt>
    <dgm:pt modelId="{AF66DE08-3137-4188-8027-3BC16D3998EC}">
      <dgm:prSet phldrT="[Texte]"/>
      <dgm:spPr/>
      <dgm:t>
        <a:bodyPr/>
        <a:lstStyle/>
        <a:p>
          <a:r>
            <a:rPr lang="fr-FR" dirty="0"/>
            <a:t>Compétences I2D</a:t>
          </a:r>
        </a:p>
      </dgm:t>
    </dgm:pt>
    <dgm:pt modelId="{31B3E4B4-5295-468A-8546-ABBD57B31ADB}" type="parTrans" cxnId="{ED62C359-E274-4F61-B9CB-8142E3D0A4D3}">
      <dgm:prSet/>
      <dgm:spPr/>
      <dgm:t>
        <a:bodyPr/>
        <a:lstStyle/>
        <a:p>
          <a:endParaRPr lang="fr-FR"/>
        </a:p>
      </dgm:t>
    </dgm:pt>
    <dgm:pt modelId="{F389C071-B710-4DD3-947D-3EA7E11998BE}" type="sibTrans" cxnId="{ED62C359-E274-4F61-B9CB-8142E3D0A4D3}">
      <dgm:prSet/>
      <dgm:spPr/>
      <dgm:t>
        <a:bodyPr/>
        <a:lstStyle/>
        <a:p>
          <a:endParaRPr lang="fr-FR"/>
        </a:p>
      </dgm:t>
    </dgm:pt>
    <dgm:pt modelId="{4770793A-BE78-4B31-A857-C33852AAE598}">
      <dgm:prSet phldrT="[Texte]"/>
      <dgm:spPr/>
      <dgm:t>
        <a:bodyPr/>
        <a:lstStyle/>
        <a:p>
          <a:r>
            <a:rPr lang="fr-FR" dirty="0"/>
            <a:t>Compétences IT</a:t>
          </a:r>
        </a:p>
      </dgm:t>
    </dgm:pt>
    <dgm:pt modelId="{6A411C39-3A68-420D-8145-242002055BD0}" type="parTrans" cxnId="{31179AD3-3460-4C49-B06B-FB9B19045580}">
      <dgm:prSet/>
      <dgm:spPr/>
      <dgm:t>
        <a:bodyPr/>
        <a:lstStyle/>
        <a:p>
          <a:endParaRPr lang="fr-FR"/>
        </a:p>
      </dgm:t>
    </dgm:pt>
    <dgm:pt modelId="{5F92ED11-9B5E-4012-A510-87ACFBB0A352}" type="sibTrans" cxnId="{31179AD3-3460-4C49-B06B-FB9B19045580}">
      <dgm:prSet/>
      <dgm:spPr/>
      <dgm:t>
        <a:bodyPr/>
        <a:lstStyle/>
        <a:p>
          <a:endParaRPr lang="fr-FR"/>
        </a:p>
      </dgm:t>
    </dgm:pt>
    <dgm:pt modelId="{26F5C868-2E19-426B-9737-E2B4569A49A7}">
      <dgm:prSet phldrT="[Texte]"/>
      <dgm:spPr/>
      <dgm:t>
        <a:bodyPr/>
        <a:lstStyle/>
        <a:p>
          <a:r>
            <a:rPr lang="fr-FR" dirty="0"/>
            <a:t>Compétences 2I2D (TC – ES)</a:t>
          </a:r>
        </a:p>
      </dgm:t>
    </dgm:pt>
    <dgm:pt modelId="{53E1A390-2649-4D61-917E-FD0E1929979A}" type="parTrans" cxnId="{CA54C85A-0C6F-486B-AD78-7AF90BA31F7A}">
      <dgm:prSet/>
      <dgm:spPr/>
      <dgm:t>
        <a:bodyPr/>
        <a:lstStyle/>
        <a:p>
          <a:endParaRPr lang="fr-FR"/>
        </a:p>
      </dgm:t>
    </dgm:pt>
    <dgm:pt modelId="{7460DDBA-DEE8-484F-9AC6-F3F8010FC7AC}" type="sibTrans" cxnId="{CA54C85A-0C6F-486B-AD78-7AF90BA31F7A}">
      <dgm:prSet/>
      <dgm:spPr/>
      <dgm:t>
        <a:bodyPr/>
        <a:lstStyle/>
        <a:p>
          <a:endParaRPr lang="fr-FR"/>
        </a:p>
      </dgm:t>
    </dgm:pt>
    <dgm:pt modelId="{CDEA2F49-0028-47E5-99E3-AF69027C1E47}" type="pres">
      <dgm:prSet presAssocID="{4E2D91B8-9AB0-454E-896B-BAC73B9D7E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23B29F7-A7C5-4409-9FB9-E3B1633C488A}" type="pres">
      <dgm:prSet presAssocID="{B3F69388-8B01-4A1C-B608-908A4EB9EC30}" presName="centerShape" presStyleLbl="node0" presStyleIdx="0" presStyleCnt="1"/>
      <dgm:spPr/>
      <dgm:t>
        <a:bodyPr/>
        <a:lstStyle/>
        <a:p>
          <a:endParaRPr lang="fr-FR"/>
        </a:p>
      </dgm:t>
    </dgm:pt>
    <dgm:pt modelId="{C55B52D0-7513-4F64-8649-15C633C54530}" type="pres">
      <dgm:prSet presAssocID="{AF66DE08-3137-4188-8027-3BC16D3998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3D310-FD12-4390-A5DF-51851DEAC033}" type="pres">
      <dgm:prSet presAssocID="{AF66DE08-3137-4188-8027-3BC16D3998EC}" presName="dummy" presStyleCnt="0"/>
      <dgm:spPr/>
    </dgm:pt>
    <dgm:pt modelId="{E454EAC2-8181-4FAC-BD2D-2E13368534F0}" type="pres">
      <dgm:prSet presAssocID="{F389C071-B710-4DD3-947D-3EA7E11998BE}" presName="sibTrans" presStyleLbl="sibTrans2D1" presStyleIdx="0" presStyleCnt="3"/>
      <dgm:spPr/>
      <dgm:t>
        <a:bodyPr/>
        <a:lstStyle/>
        <a:p>
          <a:endParaRPr lang="fr-FR"/>
        </a:p>
      </dgm:t>
    </dgm:pt>
    <dgm:pt modelId="{C5B92176-F3C3-4277-966C-EF255B37CD47}" type="pres">
      <dgm:prSet presAssocID="{4770793A-BE78-4B31-A857-C33852AAE5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1F06CC-11D2-4440-AEC9-CB8E8FFB14A7}" type="pres">
      <dgm:prSet presAssocID="{4770793A-BE78-4B31-A857-C33852AAE598}" presName="dummy" presStyleCnt="0"/>
      <dgm:spPr/>
    </dgm:pt>
    <dgm:pt modelId="{385B803C-D590-401D-9A21-0A025440572F}" type="pres">
      <dgm:prSet presAssocID="{5F92ED11-9B5E-4012-A510-87ACFBB0A352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887D31E-CFAB-4DC3-AA59-8DFC2D84A98A}" type="pres">
      <dgm:prSet presAssocID="{26F5C868-2E19-426B-9737-E2B4569A49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AECAB5-EE95-4340-AD26-AF7299F455DF}" type="pres">
      <dgm:prSet presAssocID="{26F5C868-2E19-426B-9737-E2B4569A49A7}" presName="dummy" presStyleCnt="0"/>
      <dgm:spPr/>
    </dgm:pt>
    <dgm:pt modelId="{6AA914A3-9B34-42E9-93D4-2EEB126B059A}" type="pres">
      <dgm:prSet presAssocID="{7460DDBA-DEE8-484F-9AC6-F3F8010FC7AC}" presName="sibTrans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A54C85A-0C6F-486B-AD78-7AF90BA31F7A}" srcId="{B3F69388-8B01-4A1C-B608-908A4EB9EC30}" destId="{26F5C868-2E19-426B-9737-E2B4569A49A7}" srcOrd="2" destOrd="0" parTransId="{53E1A390-2649-4D61-917E-FD0E1929979A}" sibTransId="{7460DDBA-DEE8-484F-9AC6-F3F8010FC7AC}"/>
    <dgm:cxn modelId="{96A0E622-CF4D-4EBA-BD22-5E1A6D2BE869}" type="presOf" srcId="{5F92ED11-9B5E-4012-A510-87ACFBB0A352}" destId="{385B803C-D590-401D-9A21-0A025440572F}" srcOrd="0" destOrd="0" presId="urn:microsoft.com/office/officeart/2005/8/layout/radial6"/>
    <dgm:cxn modelId="{FCCA79C5-6861-455A-B653-96D55ED80B9E}" type="presOf" srcId="{4E2D91B8-9AB0-454E-896B-BAC73B9D7EBF}" destId="{CDEA2F49-0028-47E5-99E3-AF69027C1E47}" srcOrd="0" destOrd="0" presId="urn:microsoft.com/office/officeart/2005/8/layout/radial6"/>
    <dgm:cxn modelId="{DC41D961-3B9F-42E9-8F88-4832D876751A}" type="presOf" srcId="{4770793A-BE78-4B31-A857-C33852AAE598}" destId="{C5B92176-F3C3-4277-966C-EF255B37CD47}" srcOrd="0" destOrd="0" presId="urn:microsoft.com/office/officeart/2005/8/layout/radial6"/>
    <dgm:cxn modelId="{FA497C45-40D6-4738-97B3-DE6BDF4F7265}" type="presOf" srcId="{7460DDBA-DEE8-484F-9AC6-F3F8010FC7AC}" destId="{6AA914A3-9B34-42E9-93D4-2EEB126B059A}" srcOrd="0" destOrd="0" presId="urn:microsoft.com/office/officeart/2005/8/layout/radial6"/>
    <dgm:cxn modelId="{49B703C6-C77F-4125-ACA2-208F8CF7DD57}" type="presOf" srcId="{F389C071-B710-4DD3-947D-3EA7E11998BE}" destId="{E454EAC2-8181-4FAC-BD2D-2E13368534F0}" srcOrd="0" destOrd="0" presId="urn:microsoft.com/office/officeart/2005/8/layout/radial6"/>
    <dgm:cxn modelId="{E1F75117-6B05-4EE1-8293-D3C445D54D66}" type="presOf" srcId="{AF66DE08-3137-4188-8027-3BC16D3998EC}" destId="{C55B52D0-7513-4F64-8649-15C633C54530}" srcOrd="0" destOrd="0" presId="urn:microsoft.com/office/officeart/2005/8/layout/radial6"/>
    <dgm:cxn modelId="{14FF6A4E-11A6-452F-832B-D912F286EE1E}" type="presOf" srcId="{B3F69388-8B01-4A1C-B608-908A4EB9EC30}" destId="{923B29F7-A7C5-4409-9FB9-E3B1633C488A}" srcOrd="0" destOrd="0" presId="urn:microsoft.com/office/officeart/2005/8/layout/radial6"/>
    <dgm:cxn modelId="{2E94699F-8AE7-4E30-BAAE-62B3278F2DD0}" type="presOf" srcId="{26F5C868-2E19-426B-9737-E2B4569A49A7}" destId="{3887D31E-CFAB-4DC3-AA59-8DFC2D84A98A}" srcOrd="0" destOrd="0" presId="urn:microsoft.com/office/officeart/2005/8/layout/radial6"/>
    <dgm:cxn modelId="{31179AD3-3460-4C49-B06B-FB9B19045580}" srcId="{B3F69388-8B01-4A1C-B608-908A4EB9EC30}" destId="{4770793A-BE78-4B31-A857-C33852AAE598}" srcOrd="1" destOrd="0" parTransId="{6A411C39-3A68-420D-8145-242002055BD0}" sibTransId="{5F92ED11-9B5E-4012-A510-87ACFBB0A352}"/>
    <dgm:cxn modelId="{ED62C359-E274-4F61-B9CB-8142E3D0A4D3}" srcId="{B3F69388-8B01-4A1C-B608-908A4EB9EC30}" destId="{AF66DE08-3137-4188-8027-3BC16D3998EC}" srcOrd="0" destOrd="0" parTransId="{31B3E4B4-5295-468A-8546-ABBD57B31ADB}" sibTransId="{F389C071-B710-4DD3-947D-3EA7E11998BE}"/>
    <dgm:cxn modelId="{85C75136-903A-4C7A-AAD9-310851918A07}" srcId="{4E2D91B8-9AB0-454E-896B-BAC73B9D7EBF}" destId="{B3F69388-8B01-4A1C-B608-908A4EB9EC30}" srcOrd="0" destOrd="0" parTransId="{BE485C73-41D9-45F3-9D34-AB735729A397}" sibTransId="{6CFC9044-3501-4C1D-983D-080885FACFAD}"/>
    <dgm:cxn modelId="{9F3A51CF-9260-4F7D-B34A-2271F0D6BBFC}" type="presParOf" srcId="{CDEA2F49-0028-47E5-99E3-AF69027C1E47}" destId="{923B29F7-A7C5-4409-9FB9-E3B1633C488A}" srcOrd="0" destOrd="0" presId="urn:microsoft.com/office/officeart/2005/8/layout/radial6"/>
    <dgm:cxn modelId="{EA8C9369-5727-41E8-BB2A-CC0F00399F4A}" type="presParOf" srcId="{CDEA2F49-0028-47E5-99E3-AF69027C1E47}" destId="{C55B52D0-7513-4F64-8649-15C633C54530}" srcOrd="1" destOrd="0" presId="urn:microsoft.com/office/officeart/2005/8/layout/radial6"/>
    <dgm:cxn modelId="{46FE2A2C-4226-4EFB-9311-C175E532C6EB}" type="presParOf" srcId="{CDEA2F49-0028-47E5-99E3-AF69027C1E47}" destId="{F503D310-FD12-4390-A5DF-51851DEAC033}" srcOrd="2" destOrd="0" presId="urn:microsoft.com/office/officeart/2005/8/layout/radial6"/>
    <dgm:cxn modelId="{954470F9-49F2-47CA-B991-62224879BA0A}" type="presParOf" srcId="{CDEA2F49-0028-47E5-99E3-AF69027C1E47}" destId="{E454EAC2-8181-4FAC-BD2D-2E13368534F0}" srcOrd="3" destOrd="0" presId="urn:microsoft.com/office/officeart/2005/8/layout/radial6"/>
    <dgm:cxn modelId="{057CD2CA-55BD-4EE1-B2B3-8744ECB923EF}" type="presParOf" srcId="{CDEA2F49-0028-47E5-99E3-AF69027C1E47}" destId="{C5B92176-F3C3-4277-966C-EF255B37CD47}" srcOrd="4" destOrd="0" presId="urn:microsoft.com/office/officeart/2005/8/layout/radial6"/>
    <dgm:cxn modelId="{5089D973-7049-4359-8D8C-EC8577849D89}" type="presParOf" srcId="{CDEA2F49-0028-47E5-99E3-AF69027C1E47}" destId="{F21F06CC-11D2-4440-AEC9-CB8E8FFB14A7}" srcOrd="5" destOrd="0" presId="urn:microsoft.com/office/officeart/2005/8/layout/radial6"/>
    <dgm:cxn modelId="{1A710A1F-585F-4B55-9A21-B75BFA6B6721}" type="presParOf" srcId="{CDEA2F49-0028-47E5-99E3-AF69027C1E47}" destId="{385B803C-D590-401D-9A21-0A025440572F}" srcOrd="6" destOrd="0" presId="urn:microsoft.com/office/officeart/2005/8/layout/radial6"/>
    <dgm:cxn modelId="{2AA6AC85-7AB3-4D77-91D2-B07D3F30B734}" type="presParOf" srcId="{CDEA2F49-0028-47E5-99E3-AF69027C1E47}" destId="{3887D31E-CFAB-4DC3-AA59-8DFC2D84A98A}" srcOrd="7" destOrd="0" presId="urn:microsoft.com/office/officeart/2005/8/layout/radial6"/>
    <dgm:cxn modelId="{6C3A0EA2-A235-414C-80B4-F217F9AB500F}" type="presParOf" srcId="{CDEA2F49-0028-47E5-99E3-AF69027C1E47}" destId="{E8AECAB5-EE95-4340-AD26-AF7299F455DF}" srcOrd="8" destOrd="0" presId="urn:microsoft.com/office/officeart/2005/8/layout/radial6"/>
    <dgm:cxn modelId="{4AE11D15-5AC4-4155-A5CC-C8F76D9A3A98}" type="presParOf" srcId="{CDEA2F49-0028-47E5-99E3-AF69027C1E47}" destId="{6AA914A3-9B34-42E9-93D4-2EEB126B059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D91B8-9AB0-454E-896B-BAC73B9D7EB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F69388-8B01-4A1C-B608-908A4EB9EC30}">
      <dgm:prSet phldrT="[Texte]"/>
      <dgm:spPr/>
      <dgm:t>
        <a:bodyPr/>
        <a:lstStyle/>
        <a:p>
          <a:r>
            <a:rPr lang="fr-FR" dirty="0"/>
            <a:t>Compétences STI2D</a:t>
          </a:r>
        </a:p>
      </dgm:t>
    </dgm:pt>
    <dgm:pt modelId="{BE485C73-41D9-45F3-9D34-AB735729A397}" type="parTrans" cxnId="{85C75136-903A-4C7A-AAD9-310851918A07}">
      <dgm:prSet/>
      <dgm:spPr/>
      <dgm:t>
        <a:bodyPr/>
        <a:lstStyle/>
        <a:p>
          <a:endParaRPr lang="fr-FR"/>
        </a:p>
      </dgm:t>
    </dgm:pt>
    <dgm:pt modelId="{6CFC9044-3501-4C1D-983D-080885FACFAD}" type="sibTrans" cxnId="{85C75136-903A-4C7A-AAD9-310851918A07}">
      <dgm:prSet/>
      <dgm:spPr/>
      <dgm:t>
        <a:bodyPr/>
        <a:lstStyle/>
        <a:p>
          <a:endParaRPr lang="fr-FR"/>
        </a:p>
      </dgm:t>
    </dgm:pt>
    <dgm:pt modelId="{AF66DE08-3137-4188-8027-3BC16D3998EC}">
      <dgm:prSet phldrT="[Texte]"/>
      <dgm:spPr/>
      <dgm:t>
        <a:bodyPr/>
        <a:lstStyle/>
        <a:p>
          <a:r>
            <a:rPr lang="fr-FR" dirty="0"/>
            <a:t>Compétences I2D</a:t>
          </a:r>
        </a:p>
      </dgm:t>
    </dgm:pt>
    <dgm:pt modelId="{31B3E4B4-5295-468A-8546-ABBD57B31ADB}" type="parTrans" cxnId="{ED62C359-E274-4F61-B9CB-8142E3D0A4D3}">
      <dgm:prSet/>
      <dgm:spPr/>
      <dgm:t>
        <a:bodyPr/>
        <a:lstStyle/>
        <a:p>
          <a:endParaRPr lang="fr-FR"/>
        </a:p>
      </dgm:t>
    </dgm:pt>
    <dgm:pt modelId="{F389C071-B710-4DD3-947D-3EA7E11998BE}" type="sibTrans" cxnId="{ED62C359-E274-4F61-B9CB-8142E3D0A4D3}">
      <dgm:prSet/>
      <dgm:spPr/>
      <dgm:t>
        <a:bodyPr/>
        <a:lstStyle/>
        <a:p>
          <a:endParaRPr lang="fr-FR"/>
        </a:p>
      </dgm:t>
    </dgm:pt>
    <dgm:pt modelId="{4770793A-BE78-4B31-A857-C33852AAE598}">
      <dgm:prSet phldrT="[Texte]"/>
      <dgm:spPr/>
      <dgm:t>
        <a:bodyPr/>
        <a:lstStyle/>
        <a:p>
          <a:r>
            <a:rPr lang="fr-FR" dirty="0"/>
            <a:t>Compétences IT</a:t>
          </a:r>
        </a:p>
      </dgm:t>
    </dgm:pt>
    <dgm:pt modelId="{6A411C39-3A68-420D-8145-242002055BD0}" type="parTrans" cxnId="{31179AD3-3460-4C49-B06B-FB9B19045580}">
      <dgm:prSet/>
      <dgm:spPr/>
      <dgm:t>
        <a:bodyPr/>
        <a:lstStyle/>
        <a:p>
          <a:endParaRPr lang="fr-FR"/>
        </a:p>
      </dgm:t>
    </dgm:pt>
    <dgm:pt modelId="{5F92ED11-9B5E-4012-A510-87ACFBB0A352}" type="sibTrans" cxnId="{31179AD3-3460-4C49-B06B-FB9B19045580}">
      <dgm:prSet/>
      <dgm:spPr/>
      <dgm:t>
        <a:bodyPr/>
        <a:lstStyle/>
        <a:p>
          <a:endParaRPr lang="fr-FR"/>
        </a:p>
      </dgm:t>
    </dgm:pt>
    <dgm:pt modelId="{26F5C868-2E19-426B-9737-E2B4569A49A7}">
      <dgm:prSet phldrT="[Texte]"/>
      <dgm:spPr/>
      <dgm:t>
        <a:bodyPr/>
        <a:lstStyle/>
        <a:p>
          <a:r>
            <a:rPr lang="fr-FR" dirty="0"/>
            <a:t>Compétences 2I2D (TC – ES)</a:t>
          </a:r>
        </a:p>
      </dgm:t>
    </dgm:pt>
    <dgm:pt modelId="{53E1A390-2649-4D61-917E-FD0E1929979A}" type="parTrans" cxnId="{CA54C85A-0C6F-486B-AD78-7AF90BA31F7A}">
      <dgm:prSet/>
      <dgm:spPr/>
      <dgm:t>
        <a:bodyPr/>
        <a:lstStyle/>
        <a:p>
          <a:endParaRPr lang="fr-FR"/>
        </a:p>
      </dgm:t>
    </dgm:pt>
    <dgm:pt modelId="{7460DDBA-DEE8-484F-9AC6-F3F8010FC7AC}" type="sibTrans" cxnId="{CA54C85A-0C6F-486B-AD78-7AF90BA31F7A}">
      <dgm:prSet/>
      <dgm:spPr/>
      <dgm:t>
        <a:bodyPr/>
        <a:lstStyle/>
        <a:p>
          <a:endParaRPr lang="fr-FR"/>
        </a:p>
      </dgm:t>
    </dgm:pt>
    <dgm:pt modelId="{CDEA2F49-0028-47E5-99E3-AF69027C1E47}" type="pres">
      <dgm:prSet presAssocID="{4E2D91B8-9AB0-454E-896B-BAC73B9D7E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23B29F7-A7C5-4409-9FB9-E3B1633C488A}" type="pres">
      <dgm:prSet presAssocID="{B3F69388-8B01-4A1C-B608-908A4EB9EC30}" presName="centerShape" presStyleLbl="node0" presStyleIdx="0" presStyleCnt="1"/>
      <dgm:spPr/>
      <dgm:t>
        <a:bodyPr/>
        <a:lstStyle/>
        <a:p>
          <a:endParaRPr lang="fr-FR"/>
        </a:p>
      </dgm:t>
    </dgm:pt>
    <dgm:pt modelId="{C55B52D0-7513-4F64-8649-15C633C54530}" type="pres">
      <dgm:prSet presAssocID="{AF66DE08-3137-4188-8027-3BC16D3998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3D310-FD12-4390-A5DF-51851DEAC033}" type="pres">
      <dgm:prSet presAssocID="{AF66DE08-3137-4188-8027-3BC16D3998EC}" presName="dummy" presStyleCnt="0"/>
      <dgm:spPr/>
    </dgm:pt>
    <dgm:pt modelId="{E454EAC2-8181-4FAC-BD2D-2E13368534F0}" type="pres">
      <dgm:prSet presAssocID="{F389C071-B710-4DD3-947D-3EA7E11998BE}" presName="sibTrans" presStyleLbl="sibTrans2D1" presStyleIdx="0" presStyleCnt="3"/>
      <dgm:spPr/>
      <dgm:t>
        <a:bodyPr/>
        <a:lstStyle/>
        <a:p>
          <a:endParaRPr lang="fr-FR"/>
        </a:p>
      </dgm:t>
    </dgm:pt>
    <dgm:pt modelId="{C5B92176-F3C3-4277-966C-EF255B37CD47}" type="pres">
      <dgm:prSet presAssocID="{4770793A-BE78-4B31-A857-C33852AAE5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1F06CC-11D2-4440-AEC9-CB8E8FFB14A7}" type="pres">
      <dgm:prSet presAssocID="{4770793A-BE78-4B31-A857-C33852AAE598}" presName="dummy" presStyleCnt="0"/>
      <dgm:spPr/>
    </dgm:pt>
    <dgm:pt modelId="{385B803C-D590-401D-9A21-0A025440572F}" type="pres">
      <dgm:prSet presAssocID="{5F92ED11-9B5E-4012-A510-87ACFBB0A352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887D31E-CFAB-4DC3-AA59-8DFC2D84A98A}" type="pres">
      <dgm:prSet presAssocID="{26F5C868-2E19-426B-9737-E2B4569A49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AECAB5-EE95-4340-AD26-AF7299F455DF}" type="pres">
      <dgm:prSet presAssocID="{26F5C868-2E19-426B-9737-E2B4569A49A7}" presName="dummy" presStyleCnt="0"/>
      <dgm:spPr/>
    </dgm:pt>
    <dgm:pt modelId="{6AA914A3-9B34-42E9-93D4-2EEB126B059A}" type="pres">
      <dgm:prSet presAssocID="{7460DDBA-DEE8-484F-9AC6-F3F8010FC7AC}" presName="sibTrans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A54C85A-0C6F-486B-AD78-7AF90BA31F7A}" srcId="{B3F69388-8B01-4A1C-B608-908A4EB9EC30}" destId="{26F5C868-2E19-426B-9737-E2B4569A49A7}" srcOrd="2" destOrd="0" parTransId="{53E1A390-2649-4D61-917E-FD0E1929979A}" sibTransId="{7460DDBA-DEE8-484F-9AC6-F3F8010FC7AC}"/>
    <dgm:cxn modelId="{18E29D5C-66C4-4503-9031-641576CABA35}" type="presOf" srcId="{AF66DE08-3137-4188-8027-3BC16D3998EC}" destId="{C55B52D0-7513-4F64-8649-15C633C54530}" srcOrd="0" destOrd="0" presId="urn:microsoft.com/office/officeart/2005/8/layout/radial6"/>
    <dgm:cxn modelId="{24F688B5-98B6-40FE-B2EE-4BB59117E158}" type="presOf" srcId="{F389C071-B710-4DD3-947D-3EA7E11998BE}" destId="{E454EAC2-8181-4FAC-BD2D-2E13368534F0}" srcOrd="0" destOrd="0" presId="urn:microsoft.com/office/officeart/2005/8/layout/radial6"/>
    <dgm:cxn modelId="{25ECFF75-AD05-43DF-AD77-D93BBA87D58C}" type="presOf" srcId="{4E2D91B8-9AB0-454E-896B-BAC73B9D7EBF}" destId="{CDEA2F49-0028-47E5-99E3-AF69027C1E47}" srcOrd="0" destOrd="0" presId="urn:microsoft.com/office/officeart/2005/8/layout/radial6"/>
    <dgm:cxn modelId="{A35B7026-3034-4E32-8429-FE2933F94E39}" type="presOf" srcId="{4770793A-BE78-4B31-A857-C33852AAE598}" destId="{C5B92176-F3C3-4277-966C-EF255B37CD47}" srcOrd="0" destOrd="0" presId="urn:microsoft.com/office/officeart/2005/8/layout/radial6"/>
    <dgm:cxn modelId="{0B440A93-8422-4B7F-AC21-DD0ABCC531FF}" type="presOf" srcId="{7460DDBA-DEE8-484F-9AC6-F3F8010FC7AC}" destId="{6AA914A3-9B34-42E9-93D4-2EEB126B059A}" srcOrd="0" destOrd="0" presId="urn:microsoft.com/office/officeart/2005/8/layout/radial6"/>
    <dgm:cxn modelId="{D87A5530-B811-4F14-8687-F0B698DE8656}" type="presOf" srcId="{5F92ED11-9B5E-4012-A510-87ACFBB0A352}" destId="{385B803C-D590-401D-9A21-0A025440572F}" srcOrd="0" destOrd="0" presId="urn:microsoft.com/office/officeart/2005/8/layout/radial6"/>
    <dgm:cxn modelId="{6B4BC153-2564-4C7A-82DD-9D6342F15D9A}" type="presOf" srcId="{B3F69388-8B01-4A1C-B608-908A4EB9EC30}" destId="{923B29F7-A7C5-4409-9FB9-E3B1633C488A}" srcOrd="0" destOrd="0" presId="urn:microsoft.com/office/officeart/2005/8/layout/radial6"/>
    <dgm:cxn modelId="{31179AD3-3460-4C49-B06B-FB9B19045580}" srcId="{B3F69388-8B01-4A1C-B608-908A4EB9EC30}" destId="{4770793A-BE78-4B31-A857-C33852AAE598}" srcOrd="1" destOrd="0" parTransId="{6A411C39-3A68-420D-8145-242002055BD0}" sibTransId="{5F92ED11-9B5E-4012-A510-87ACFBB0A352}"/>
    <dgm:cxn modelId="{ED62C359-E274-4F61-B9CB-8142E3D0A4D3}" srcId="{B3F69388-8B01-4A1C-B608-908A4EB9EC30}" destId="{AF66DE08-3137-4188-8027-3BC16D3998EC}" srcOrd="0" destOrd="0" parTransId="{31B3E4B4-5295-468A-8546-ABBD57B31ADB}" sibTransId="{F389C071-B710-4DD3-947D-3EA7E11998BE}"/>
    <dgm:cxn modelId="{85C75136-903A-4C7A-AAD9-310851918A07}" srcId="{4E2D91B8-9AB0-454E-896B-BAC73B9D7EBF}" destId="{B3F69388-8B01-4A1C-B608-908A4EB9EC30}" srcOrd="0" destOrd="0" parTransId="{BE485C73-41D9-45F3-9D34-AB735729A397}" sibTransId="{6CFC9044-3501-4C1D-983D-080885FACFAD}"/>
    <dgm:cxn modelId="{1708206B-359F-4187-B567-D01E69BC929E}" type="presOf" srcId="{26F5C868-2E19-426B-9737-E2B4569A49A7}" destId="{3887D31E-CFAB-4DC3-AA59-8DFC2D84A98A}" srcOrd="0" destOrd="0" presId="urn:microsoft.com/office/officeart/2005/8/layout/radial6"/>
    <dgm:cxn modelId="{E25CA613-4E29-4223-990E-387D76CE0C0F}" type="presParOf" srcId="{CDEA2F49-0028-47E5-99E3-AF69027C1E47}" destId="{923B29F7-A7C5-4409-9FB9-E3B1633C488A}" srcOrd="0" destOrd="0" presId="urn:microsoft.com/office/officeart/2005/8/layout/radial6"/>
    <dgm:cxn modelId="{78C8C2F3-9407-4952-B344-E58D55759C6B}" type="presParOf" srcId="{CDEA2F49-0028-47E5-99E3-AF69027C1E47}" destId="{C55B52D0-7513-4F64-8649-15C633C54530}" srcOrd="1" destOrd="0" presId="urn:microsoft.com/office/officeart/2005/8/layout/radial6"/>
    <dgm:cxn modelId="{9649A61A-085C-41BF-8EC3-790FDE7C7308}" type="presParOf" srcId="{CDEA2F49-0028-47E5-99E3-AF69027C1E47}" destId="{F503D310-FD12-4390-A5DF-51851DEAC033}" srcOrd="2" destOrd="0" presId="urn:microsoft.com/office/officeart/2005/8/layout/radial6"/>
    <dgm:cxn modelId="{CC36D14E-B5BB-4374-88A2-F5A5B230FF55}" type="presParOf" srcId="{CDEA2F49-0028-47E5-99E3-AF69027C1E47}" destId="{E454EAC2-8181-4FAC-BD2D-2E13368534F0}" srcOrd="3" destOrd="0" presId="urn:microsoft.com/office/officeart/2005/8/layout/radial6"/>
    <dgm:cxn modelId="{D281C0BD-FD25-4D87-8B22-7DCE57818CEE}" type="presParOf" srcId="{CDEA2F49-0028-47E5-99E3-AF69027C1E47}" destId="{C5B92176-F3C3-4277-966C-EF255B37CD47}" srcOrd="4" destOrd="0" presId="urn:microsoft.com/office/officeart/2005/8/layout/radial6"/>
    <dgm:cxn modelId="{1098CEB6-5437-4046-B3CA-4F0FD9BD360F}" type="presParOf" srcId="{CDEA2F49-0028-47E5-99E3-AF69027C1E47}" destId="{F21F06CC-11D2-4440-AEC9-CB8E8FFB14A7}" srcOrd="5" destOrd="0" presId="urn:microsoft.com/office/officeart/2005/8/layout/radial6"/>
    <dgm:cxn modelId="{3339E198-0690-4700-9CC3-3BA770CEA552}" type="presParOf" srcId="{CDEA2F49-0028-47E5-99E3-AF69027C1E47}" destId="{385B803C-D590-401D-9A21-0A025440572F}" srcOrd="6" destOrd="0" presId="urn:microsoft.com/office/officeart/2005/8/layout/radial6"/>
    <dgm:cxn modelId="{6EE984F5-74B1-4D14-A0C6-E82116F5B5B6}" type="presParOf" srcId="{CDEA2F49-0028-47E5-99E3-AF69027C1E47}" destId="{3887D31E-CFAB-4DC3-AA59-8DFC2D84A98A}" srcOrd="7" destOrd="0" presId="urn:microsoft.com/office/officeart/2005/8/layout/radial6"/>
    <dgm:cxn modelId="{5FA88925-0CB1-4960-9EC2-AD72B9FA0C26}" type="presParOf" srcId="{CDEA2F49-0028-47E5-99E3-AF69027C1E47}" destId="{E8AECAB5-EE95-4340-AD26-AF7299F455DF}" srcOrd="8" destOrd="0" presId="urn:microsoft.com/office/officeart/2005/8/layout/radial6"/>
    <dgm:cxn modelId="{FDC393AC-ABE2-4F24-9F53-EC9510D6BA94}" type="presParOf" srcId="{CDEA2F49-0028-47E5-99E3-AF69027C1E47}" destId="{6AA914A3-9B34-42E9-93D4-2EEB126B059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A914A3-9B34-42E9-93D4-2EEB126B059A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803C-D590-401D-9A21-0A025440572F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EAC2-8181-4FAC-BD2D-2E13368534F0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29F7-A7C5-4409-9FB9-E3B1633C488A}">
      <dsp:nvSpPr>
        <dsp:cNvPr id="0" name=""/>
        <dsp:cNvSpPr/>
      </dsp:nvSpPr>
      <dsp:spPr>
        <a:xfrm>
          <a:off x="1049234" y="826054"/>
          <a:ext cx="904791" cy="904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Compétences STI2D</a:t>
          </a:r>
        </a:p>
      </dsp:txBody>
      <dsp:txXfrm>
        <a:off x="1049234" y="826054"/>
        <a:ext cx="904791" cy="904791"/>
      </dsp:txXfrm>
    </dsp:sp>
    <dsp:sp modelId="{C55B52D0-7513-4F64-8649-15C633C54530}">
      <dsp:nvSpPr>
        <dsp:cNvPr id="0" name=""/>
        <dsp:cNvSpPr/>
      </dsp:nvSpPr>
      <dsp:spPr>
        <a:xfrm>
          <a:off x="1184953" y="1270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I2D</a:t>
          </a:r>
        </a:p>
      </dsp:txBody>
      <dsp:txXfrm>
        <a:off x="1184953" y="1270"/>
        <a:ext cx="633353" cy="633353"/>
      </dsp:txXfrm>
    </dsp:sp>
    <dsp:sp modelId="{C5B92176-F3C3-4277-966C-EF255B37CD47}">
      <dsp:nvSpPr>
        <dsp:cNvPr id="0" name=""/>
        <dsp:cNvSpPr/>
      </dsp:nvSpPr>
      <dsp:spPr>
        <a:xfrm>
          <a:off x="2016773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IT</a:t>
          </a:r>
        </a:p>
      </dsp:txBody>
      <dsp:txXfrm>
        <a:off x="2016773" y="1442024"/>
        <a:ext cx="633353" cy="633353"/>
      </dsp:txXfrm>
    </dsp:sp>
    <dsp:sp modelId="{3887D31E-CFAB-4DC3-AA59-8DFC2D84A98A}">
      <dsp:nvSpPr>
        <dsp:cNvPr id="0" name=""/>
        <dsp:cNvSpPr/>
      </dsp:nvSpPr>
      <dsp:spPr>
        <a:xfrm>
          <a:off x="353134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2I2D (TC – ES)</a:t>
          </a:r>
        </a:p>
      </dsp:txBody>
      <dsp:txXfrm>
        <a:off x="353134" y="1442024"/>
        <a:ext cx="633353" cy="6333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A914A3-9B34-42E9-93D4-2EEB126B059A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803C-D590-401D-9A21-0A025440572F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EAC2-8181-4FAC-BD2D-2E13368534F0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29F7-A7C5-4409-9FB9-E3B1633C488A}">
      <dsp:nvSpPr>
        <dsp:cNvPr id="0" name=""/>
        <dsp:cNvSpPr/>
      </dsp:nvSpPr>
      <dsp:spPr>
        <a:xfrm>
          <a:off x="1049234" y="826054"/>
          <a:ext cx="904791" cy="904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Compétences STI2D</a:t>
          </a:r>
        </a:p>
      </dsp:txBody>
      <dsp:txXfrm>
        <a:off x="1049234" y="826054"/>
        <a:ext cx="904791" cy="904791"/>
      </dsp:txXfrm>
    </dsp:sp>
    <dsp:sp modelId="{C55B52D0-7513-4F64-8649-15C633C54530}">
      <dsp:nvSpPr>
        <dsp:cNvPr id="0" name=""/>
        <dsp:cNvSpPr/>
      </dsp:nvSpPr>
      <dsp:spPr>
        <a:xfrm>
          <a:off x="1184953" y="1270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I2D</a:t>
          </a:r>
        </a:p>
      </dsp:txBody>
      <dsp:txXfrm>
        <a:off x="1184953" y="1270"/>
        <a:ext cx="633353" cy="633353"/>
      </dsp:txXfrm>
    </dsp:sp>
    <dsp:sp modelId="{C5B92176-F3C3-4277-966C-EF255B37CD47}">
      <dsp:nvSpPr>
        <dsp:cNvPr id="0" name=""/>
        <dsp:cNvSpPr/>
      </dsp:nvSpPr>
      <dsp:spPr>
        <a:xfrm>
          <a:off x="2016773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IT</a:t>
          </a:r>
        </a:p>
      </dsp:txBody>
      <dsp:txXfrm>
        <a:off x="2016773" y="1442024"/>
        <a:ext cx="633353" cy="633353"/>
      </dsp:txXfrm>
    </dsp:sp>
    <dsp:sp modelId="{3887D31E-CFAB-4DC3-AA59-8DFC2D84A98A}">
      <dsp:nvSpPr>
        <dsp:cNvPr id="0" name=""/>
        <dsp:cNvSpPr/>
      </dsp:nvSpPr>
      <dsp:spPr>
        <a:xfrm>
          <a:off x="353134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2I2D (TC – ES)</a:t>
          </a:r>
        </a:p>
      </dsp:txBody>
      <dsp:txXfrm>
        <a:off x="353134" y="1442024"/>
        <a:ext cx="633353" cy="6333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A914A3-9B34-42E9-93D4-2EEB126B059A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803C-D590-401D-9A21-0A025440572F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EAC2-8181-4FAC-BD2D-2E13368534F0}">
      <dsp:nvSpPr>
        <dsp:cNvPr id="0" name=""/>
        <dsp:cNvSpPr/>
      </dsp:nvSpPr>
      <dsp:spPr>
        <a:xfrm>
          <a:off x="518327" y="295147"/>
          <a:ext cx="1966606" cy="1966606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29F7-A7C5-4409-9FB9-E3B1633C488A}">
      <dsp:nvSpPr>
        <dsp:cNvPr id="0" name=""/>
        <dsp:cNvSpPr/>
      </dsp:nvSpPr>
      <dsp:spPr>
        <a:xfrm>
          <a:off x="1049234" y="826054"/>
          <a:ext cx="904791" cy="904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Compétences STI2D</a:t>
          </a:r>
        </a:p>
      </dsp:txBody>
      <dsp:txXfrm>
        <a:off x="1049234" y="826054"/>
        <a:ext cx="904791" cy="904791"/>
      </dsp:txXfrm>
    </dsp:sp>
    <dsp:sp modelId="{C55B52D0-7513-4F64-8649-15C633C54530}">
      <dsp:nvSpPr>
        <dsp:cNvPr id="0" name=""/>
        <dsp:cNvSpPr/>
      </dsp:nvSpPr>
      <dsp:spPr>
        <a:xfrm>
          <a:off x="1184953" y="1270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I2D</a:t>
          </a:r>
        </a:p>
      </dsp:txBody>
      <dsp:txXfrm>
        <a:off x="1184953" y="1270"/>
        <a:ext cx="633353" cy="633353"/>
      </dsp:txXfrm>
    </dsp:sp>
    <dsp:sp modelId="{C5B92176-F3C3-4277-966C-EF255B37CD47}">
      <dsp:nvSpPr>
        <dsp:cNvPr id="0" name=""/>
        <dsp:cNvSpPr/>
      </dsp:nvSpPr>
      <dsp:spPr>
        <a:xfrm>
          <a:off x="2016773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IT</a:t>
          </a:r>
        </a:p>
      </dsp:txBody>
      <dsp:txXfrm>
        <a:off x="2016773" y="1442024"/>
        <a:ext cx="633353" cy="633353"/>
      </dsp:txXfrm>
    </dsp:sp>
    <dsp:sp modelId="{3887D31E-CFAB-4DC3-AA59-8DFC2D84A98A}">
      <dsp:nvSpPr>
        <dsp:cNvPr id="0" name=""/>
        <dsp:cNvSpPr/>
      </dsp:nvSpPr>
      <dsp:spPr>
        <a:xfrm>
          <a:off x="353134" y="1442024"/>
          <a:ext cx="633353" cy="6333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/>
            <a:t>Compétences 2I2D (TC – ES)</a:t>
          </a:r>
        </a:p>
      </dsp:txBody>
      <dsp:txXfrm>
        <a:off x="353134" y="1442024"/>
        <a:ext cx="633353" cy="63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0811-B1B8-0E45-BC79-31297C45F462}" type="datetimeFigureOut">
              <a:rPr lang="fr-FR" smtClean="0"/>
              <a:pPr/>
              <a:t>13/02/2019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093E-77F9-7140-9B66-203546D3E4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368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484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48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0930"/>
            <a:ext cx="7772400" cy="317058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51512"/>
            <a:ext cx="7772400" cy="97403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51" y="526774"/>
            <a:ext cx="8060635" cy="129885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2604052"/>
            <a:ext cx="8259417" cy="35729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437532"/>
            <a:ext cx="8259832" cy="874434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accent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0688"/>
            <a:ext cx="7886700" cy="39259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0161-A64A-1B4E-BB6C-EE10084B857B}" type="datetimeFigureOut">
              <a:rPr lang="fr-FR" smtClean="0"/>
              <a:pPr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39AD-C27C-DC4E-91E5-B139DFB1C8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20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package" Target="../embeddings/Document_Microsoft_Office_Word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Office_Word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Office_Word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21.jpe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0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9.png"/><Relationship Id="rId5" Type="http://schemas.openxmlformats.org/officeDocument/2006/relationships/tags" Target="../tags/tag39.xml"/><Relationship Id="rId10" Type="http://schemas.openxmlformats.org/officeDocument/2006/relationships/image" Target="../media/image18.jpeg"/><Relationship Id="rId4" Type="http://schemas.openxmlformats.org/officeDocument/2006/relationships/tags" Target="../tags/tag38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2.jpe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4.png"/><Relationship Id="rId17" Type="http://schemas.openxmlformats.org/officeDocument/2006/relationships/image" Target="../media/image29.jpeg"/><Relationship Id="rId2" Type="http://schemas.openxmlformats.org/officeDocument/2006/relationships/tags" Target="../tags/tag47.xml"/><Relationship Id="rId16" Type="http://schemas.openxmlformats.org/officeDocument/2006/relationships/image" Target="../media/image2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0.xml"/><Relationship Id="rId15" Type="http://schemas.openxmlformats.org/officeDocument/2006/relationships/image" Target="../media/image27.pn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Office_Word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34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61.xml"/><Relationship Id="rId7" Type="http://schemas.openxmlformats.org/officeDocument/2006/relationships/diagramData" Target="../diagrams/data1.xml"/><Relationship Id="rId12" Type="http://schemas.microsoft.com/office/2007/relationships/diagramDrawing" Target="../diagrams/drawing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5" Type="http://schemas.openxmlformats.org/officeDocument/2006/relationships/tags" Target="../tags/tag63.xml"/><Relationship Id="rId10" Type="http://schemas.openxmlformats.org/officeDocument/2006/relationships/diagramColors" Target="../diagrams/colors1.xml"/><Relationship Id="rId4" Type="http://schemas.openxmlformats.org/officeDocument/2006/relationships/tags" Target="../tags/tag62.xml"/><Relationship Id="rId9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66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5" Type="http://schemas.openxmlformats.org/officeDocument/2006/relationships/tags" Target="../tags/tag68.xml"/><Relationship Id="rId10" Type="http://schemas.openxmlformats.org/officeDocument/2006/relationships/diagramColors" Target="../diagrams/colors2.xml"/><Relationship Id="rId4" Type="http://schemas.openxmlformats.org/officeDocument/2006/relationships/tags" Target="../tags/tag67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tags" Target="../tags/tag71.xml"/><Relationship Id="rId7" Type="http://schemas.openxmlformats.org/officeDocument/2006/relationships/diagramData" Target="../diagrams/data3.xml"/><Relationship Id="rId12" Type="http://schemas.microsoft.com/office/2007/relationships/diagramDrawing" Target="../diagrams/drawing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5" Type="http://schemas.openxmlformats.org/officeDocument/2006/relationships/tags" Target="../tags/tag73.xml"/><Relationship Id="rId10" Type="http://schemas.openxmlformats.org/officeDocument/2006/relationships/diagramColors" Target="../diagrams/colors3.xml"/><Relationship Id="rId4" Type="http://schemas.openxmlformats.org/officeDocument/2006/relationships/tags" Target="../tags/tag72.xml"/><Relationship Id="rId9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jet%20m&#233;canodrone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organiser une séquence pédagogique en IT &amp; I2D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Exemples sur des séquences intégrant des activités MEI et respectant la logique STEM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945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160" t="19130" r="22216" b="7079"/>
          <a:stretch>
            <a:fillRect/>
          </a:stretch>
        </p:blipFill>
        <p:spPr bwMode="auto">
          <a:xfrm>
            <a:off x="73152" y="730141"/>
            <a:ext cx="8968318" cy="485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Fiche séquence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/>
        </p:nvGraphicFramePr>
        <p:xfrm>
          <a:off x="623888" y="1039305"/>
          <a:ext cx="7950200" cy="4838700"/>
        </p:xfrm>
        <a:graphic>
          <a:graphicData uri="http://schemas.openxmlformats.org/presentationml/2006/ole">
            <p:oleObj spid="_x0000_s5124" name="Document" r:id="rId9" imgW="9910810" imgH="6031369" progId="Word.Document.12">
              <p:embed/>
            </p:oleObj>
          </a:graphicData>
        </a:graphic>
      </p:graphicFrame>
      <p:grpSp>
        <p:nvGrpSpPr>
          <p:cNvPr id="7" name="Groupe 6"/>
          <p:cNvGrpSpPr/>
          <p:nvPr>
            <p:custDataLst>
              <p:tags r:id="rId2"/>
            </p:custDataLst>
          </p:nvPr>
        </p:nvGrpSpPr>
        <p:grpSpPr>
          <a:xfrm>
            <a:off x="6095744" y="2413157"/>
            <a:ext cx="2760442" cy="396031"/>
            <a:chOff x="995280" y="3964654"/>
            <a:chExt cx="3282473" cy="912146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1070116" y="3964654"/>
              <a:ext cx="3207637" cy="912146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Intentions pédagogiques</a:t>
              </a:r>
              <a:endParaRPr lang="fr-FR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995280" y="3965009"/>
              <a:ext cx="74836" cy="911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e 9"/>
          <p:cNvGrpSpPr/>
          <p:nvPr>
            <p:custDataLst>
              <p:tags r:id="rId3"/>
            </p:custDataLst>
          </p:nvPr>
        </p:nvGrpSpPr>
        <p:grpSpPr>
          <a:xfrm>
            <a:off x="6460183" y="4921585"/>
            <a:ext cx="2396003" cy="337272"/>
            <a:chOff x="995280" y="3964654"/>
            <a:chExt cx="3282473" cy="91214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1070116" y="3964654"/>
              <a:ext cx="3207637" cy="912146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Scénario pédagogique</a:t>
              </a:r>
              <a:endParaRPr lang="fr-FR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995280" y="3965009"/>
              <a:ext cx="74836" cy="911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/>
          <p:cNvGrpSpPr/>
          <p:nvPr>
            <p:custDataLst>
              <p:tags r:id="rId4"/>
            </p:custDataLst>
          </p:nvPr>
        </p:nvGrpSpPr>
        <p:grpSpPr>
          <a:xfrm>
            <a:off x="5537035" y="1829136"/>
            <a:ext cx="3606965" cy="400497"/>
            <a:chOff x="995280" y="3964654"/>
            <a:chExt cx="3282473" cy="912146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1070116" y="3964654"/>
              <a:ext cx="3207637" cy="912146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Structure des groupes (CE, EA, etc.)</a:t>
              </a:r>
              <a:endParaRPr lang="fr-FR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995280" y="3965009"/>
              <a:ext cx="74836" cy="911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e 15"/>
          <p:cNvGrpSpPr/>
          <p:nvPr>
            <p:custDataLst>
              <p:tags r:id="rId5"/>
            </p:custDataLst>
          </p:nvPr>
        </p:nvGrpSpPr>
        <p:grpSpPr>
          <a:xfrm>
            <a:off x="4550574" y="653066"/>
            <a:ext cx="1909609" cy="386239"/>
            <a:chOff x="9004448" y="799168"/>
            <a:chExt cx="2027616" cy="656170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9061434" y="799168"/>
              <a:ext cx="1970630" cy="65597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 smtClean="0"/>
                <a:t>Fiche synthétique A4 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9004448" y="799523"/>
              <a:ext cx="52319" cy="6558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e 18"/>
          <p:cNvGrpSpPr/>
          <p:nvPr>
            <p:custDataLst>
              <p:tags r:id="rId6"/>
            </p:custDataLst>
          </p:nvPr>
        </p:nvGrpSpPr>
        <p:grpSpPr>
          <a:xfrm>
            <a:off x="0" y="3389881"/>
            <a:ext cx="2018871" cy="656170"/>
            <a:chOff x="253118" y="5196927"/>
            <a:chExt cx="2018871" cy="65617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253118" y="5196927"/>
              <a:ext cx="2008365" cy="65597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 smtClean="0"/>
                <a:t>Propriétés des éléments de la structure</a:t>
              </a:r>
              <a:endParaRPr lang="fr-FR" sz="14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2219670" y="5197282"/>
              <a:ext cx="52319" cy="6558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>
            <p:custDataLst>
              <p:tags r:id="rId7"/>
            </p:custDataLst>
          </p:nvPr>
        </p:nvGrpSpPr>
        <p:grpSpPr>
          <a:xfrm>
            <a:off x="699044" y="1050166"/>
            <a:ext cx="2060684" cy="658412"/>
            <a:chOff x="4702045" y="900625"/>
            <a:chExt cx="2060684" cy="658412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946F1660-7460-4267-8DC6-6CA70F791FF0}"/>
                </a:ext>
              </a:extLst>
            </p:cNvPr>
            <p:cNvSpPr/>
            <p:nvPr/>
          </p:nvSpPr>
          <p:spPr>
            <a:xfrm>
              <a:off x="4702045" y="903063"/>
              <a:ext cx="2008365" cy="65597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 smtClean="0"/>
                <a:t>Définition d’une thématique et d’un enjeu de société</a:t>
              </a:r>
              <a:endParaRPr lang="fr-FR" sz="14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318F92D-B431-4238-918B-6417755A6415}"/>
                </a:ext>
              </a:extLst>
            </p:cNvPr>
            <p:cNvSpPr/>
            <p:nvPr/>
          </p:nvSpPr>
          <p:spPr>
            <a:xfrm>
              <a:off x="6710410" y="900625"/>
              <a:ext cx="52319" cy="6558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séquence « transport par drone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1386213"/>
            <a:ext cx="7886700" cy="3925956"/>
          </a:xfrm>
        </p:spPr>
        <p:txBody>
          <a:bodyPr/>
          <a:lstStyle/>
          <a:p>
            <a:r>
              <a:rPr lang="fr-FR" dirty="0" smtClean="0"/>
              <a:t>Choix de la thématique sous forme de question: </a:t>
            </a:r>
          </a:p>
          <a:p>
            <a:r>
              <a:rPr lang="fr-FR" i="1" dirty="0" smtClean="0"/>
              <a:t>	le drone est-il adapté pour le transport d’objets?</a:t>
            </a:r>
          </a:p>
          <a:p>
            <a:pPr lvl="1"/>
            <a:r>
              <a:rPr lang="fr-FR" i="1" dirty="0" smtClean="0"/>
              <a:t>	Formation au concept clé de résistance :  aux sollicitation extérieures, aux durées d’utilisation et aux variations de l’environnement.</a:t>
            </a:r>
          </a:p>
          <a:p>
            <a:r>
              <a:rPr lang="fr-FR" dirty="0" smtClean="0"/>
              <a:t>Sélection des compétences (se limiter à 3 dans la mesure du possible) :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6F1660-7460-4267-8DC6-6CA70F791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7938" y="3936558"/>
            <a:ext cx="7772650" cy="172913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C03.4  Identifier et caractériser des solutions </a:t>
            </a:r>
            <a:r>
              <a:rPr lang="fr-FR" dirty="0" smtClean="0"/>
              <a:t>techniques	</a:t>
            </a:r>
            <a:endParaRPr lang="fr-FR" dirty="0"/>
          </a:p>
          <a:p>
            <a:r>
              <a:rPr lang="fr-FR" dirty="0"/>
              <a:t>CO6.2 Identifier et régler des variables et des paramètres internes et externes utiles à une simulation mobilisant une modélisation multiphysique</a:t>
            </a:r>
          </a:p>
          <a:p>
            <a:r>
              <a:rPr lang="fr-FR" dirty="0"/>
              <a:t>CO7.2 Mettre en œuvre un scénario de validation devant intégrer un protocole d’essais, de mesures et/ou d’observations sur le prototype ou la maquette, interpréter les résultats et qualifier le </a:t>
            </a:r>
            <a:r>
              <a:rPr lang="fr-FR" dirty="0" smtClean="0"/>
              <a:t>produit.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18F92D-B431-4238-918B-6417755A64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3888" y="3936767"/>
            <a:ext cx="114050" cy="17250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548" y="437532"/>
            <a:ext cx="755904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7598664" y="704088"/>
            <a:ext cx="594360" cy="19751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89176" y="3154680"/>
            <a:ext cx="725424" cy="32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789176" y="4297680"/>
            <a:ext cx="725424" cy="32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304288" y="5596128"/>
            <a:ext cx="2276856" cy="32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7" idx="6"/>
          </p:cNvCxnSpPr>
          <p:nvPr/>
        </p:nvCxnSpPr>
        <p:spPr>
          <a:xfrm>
            <a:off x="2514600" y="3314700"/>
            <a:ext cx="5381244" cy="45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14600" y="4462272"/>
            <a:ext cx="5381244" cy="45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7895844" y="2679192"/>
            <a:ext cx="0" cy="3072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581144" y="5747004"/>
            <a:ext cx="3314700" cy="45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56" y="146304"/>
            <a:ext cx="883920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7301484" y="384048"/>
            <a:ext cx="594360" cy="19751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65276" y="2793492"/>
            <a:ext cx="725424" cy="5989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23888" y="3703320"/>
            <a:ext cx="1049464" cy="640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491996" y="4343400"/>
            <a:ext cx="1349816" cy="16584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6" idx="6"/>
          </p:cNvCxnSpPr>
          <p:nvPr/>
        </p:nvCxnSpPr>
        <p:spPr>
          <a:xfrm>
            <a:off x="1790700" y="3092958"/>
            <a:ext cx="58079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73352" y="3895344"/>
            <a:ext cx="5925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 flipH="1" flipV="1">
            <a:off x="6563912" y="3393905"/>
            <a:ext cx="206950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6"/>
          </p:cNvCxnSpPr>
          <p:nvPr/>
        </p:nvCxnSpPr>
        <p:spPr>
          <a:xfrm>
            <a:off x="2841812" y="4426324"/>
            <a:ext cx="4756852" cy="23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91996" y="4279392"/>
            <a:ext cx="61066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Enoncé des intentions pédagogiques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0" y="1276350"/>
          <a:ext cx="8905875" cy="5524500"/>
        </p:xfrm>
        <a:graphic>
          <a:graphicData uri="http://schemas.openxmlformats.org/presentationml/2006/ole">
            <p:oleObj spid="_x0000_s23554" name="Document" r:id="rId3" imgW="9933418" imgH="617356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I2D – Exemples d’activités constituant la séquence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Forme libre 3"/>
          <p:cNvSpPr/>
          <p:nvPr>
            <p:custDataLst>
              <p:tags r:id="rId1"/>
            </p:custDataLst>
          </p:nvPr>
        </p:nvSpPr>
        <p:spPr>
          <a:xfrm>
            <a:off x="-15161" y="1267326"/>
            <a:ext cx="9159162" cy="4876800"/>
          </a:xfrm>
          <a:custGeom>
            <a:avLst/>
            <a:gdLst>
              <a:gd name="connsiteX0" fmla="*/ 0 w 11325727"/>
              <a:gd name="connsiteY0" fmla="*/ 2566737 h 4876800"/>
              <a:gd name="connsiteX1" fmla="*/ 0 w 11325727"/>
              <a:gd name="connsiteY1" fmla="*/ 4876800 h 4876800"/>
              <a:gd name="connsiteX2" fmla="*/ 11325727 w 11325727"/>
              <a:gd name="connsiteY2" fmla="*/ 4876800 h 4876800"/>
              <a:gd name="connsiteX3" fmla="*/ 11309685 w 11325727"/>
              <a:gd name="connsiteY3" fmla="*/ 0 h 4876800"/>
              <a:gd name="connsiteX4" fmla="*/ 6785811 w 11325727"/>
              <a:gd name="connsiteY4" fmla="*/ 0 h 4876800"/>
              <a:gd name="connsiteX5" fmla="*/ 6801853 w 11325727"/>
              <a:gd name="connsiteY5" fmla="*/ 2630906 h 4876800"/>
              <a:gd name="connsiteX6" fmla="*/ 16043 w 11325727"/>
              <a:gd name="connsiteY6" fmla="*/ 2646948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5727" h="4876800">
                <a:moveTo>
                  <a:pt x="0" y="2566737"/>
                </a:moveTo>
                <a:lnTo>
                  <a:pt x="0" y="4876800"/>
                </a:lnTo>
                <a:lnTo>
                  <a:pt x="11325727" y="4876800"/>
                </a:lnTo>
                <a:cubicBezTo>
                  <a:pt x="11320380" y="3251200"/>
                  <a:pt x="11315032" y="1625600"/>
                  <a:pt x="11309685" y="0"/>
                </a:cubicBezTo>
                <a:lnTo>
                  <a:pt x="6785811" y="0"/>
                </a:lnTo>
                <a:cubicBezTo>
                  <a:pt x="6791158" y="876969"/>
                  <a:pt x="6796506" y="1753937"/>
                  <a:pt x="6801853" y="2630906"/>
                </a:cubicBezTo>
                <a:lnTo>
                  <a:pt x="16043" y="2646948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rme libre 4"/>
          <p:cNvSpPr/>
          <p:nvPr>
            <p:custDataLst>
              <p:tags r:id="rId2"/>
            </p:custDataLst>
          </p:nvPr>
        </p:nvSpPr>
        <p:spPr>
          <a:xfrm>
            <a:off x="285628" y="1804738"/>
            <a:ext cx="8861750" cy="2379450"/>
          </a:xfrm>
          <a:custGeom>
            <a:avLst/>
            <a:gdLst>
              <a:gd name="connsiteX0" fmla="*/ 10130589 w 10912642"/>
              <a:gd name="connsiteY0" fmla="*/ 0 h 2658979"/>
              <a:gd name="connsiteX1" fmla="*/ 10912642 w 10912642"/>
              <a:gd name="connsiteY1" fmla="*/ 0 h 2658979"/>
              <a:gd name="connsiteX2" fmla="*/ 10900610 w 10912642"/>
              <a:gd name="connsiteY2" fmla="*/ 2610852 h 2658979"/>
              <a:gd name="connsiteX3" fmla="*/ 10828421 w 10912642"/>
              <a:gd name="connsiteY3" fmla="*/ 2598821 h 2658979"/>
              <a:gd name="connsiteX4" fmla="*/ 0 w 10912642"/>
              <a:gd name="connsiteY4" fmla="*/ 2658979 h 265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2642" h="2658979">
                <a:moveTo>
                  <a:pt x="10130589" y="0"/>
                </a:moveTo>
                <a:lnTo>
                  <a:pt x="10912642" y="0"/>
                </a:lnTo>
                <a:cubicBezTo>
                  <a:pt x="10908631" y="870284"/>
                  <a:pt x="10904621" y="1740568"/>
                  <a:pt x="10900610" y="2610852"/>
                </a:cubicBezTo>
                <a:lnTo>
                  <a:pt x="10828421" y="2598821"/>
                </a:lnTo>
                <a:lnTo>
                  <a:pt x="0" y="2658979"/>
                </a:lnTo>
              </a:path>
            </a:pathLst>
          </a:cu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46F1660-7460-4267-8DC6-6CA70F791F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0429" y="875956"/>
            <a:ext cx="5635627" cy="1579334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C03.4  Identifier et caractériser des solutions </a:t>
            </a:r>
            <a:r>
              <a:rPr lang="fr-FR" sz="1400" dirty="0" smtClean="0"/>
              <a:t>techniques	</a:t>
            </a:r>
            <a:endParaRPr lang="fr-FR" sz="1400" dirty="0"/>
          </a:p>
          <a:p>
            <a:r>
              <a:rPr lang="fr-FR" sz="1400" dirty="0"/>
              <a:t>CO6.2 Identifier et régler des variables et des paramètres internes et externes utiles à une simulation mobilisant une modélisation multiphysique</a:t>
            </a:r>
          </a:p>
          <a:p>
            <a:r>
              <a:rPr lang="fr-FR" sz="1400" dirty="0"/>
              <a:t>CO7.2 Mettre en œuvre un scénario de validation devant intégrer un protocole d’essais, de mesures et/ou d’observations sur le prototype ou la maquette, interpréter les résultats et qualifier le </a:t>
            </a:r>
            <a:r>
              <a:rPr lang="fr-FR" sz="1400" dirty="0" smtClean="0"/>
              <a:t>produit.</a:t>
            </a:r>
            <a:endParaRPr lang="fr-FR" sz="1400" dirty="0"/>
          </a:p>
          <a:p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18F92D-B431-4238-918B-6417755A6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9791" y="861767"/>
            <a:ext cx="114050" cy="15792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>
            <p:custDataLst>
              <p:tags r:id="rId5"/>
            </p:custDataLst>
          </p:nvPr>
        </p:nvSpPr>
        <p:spPr>
          <a:xfrm>
            <a:off x="6095850" y="1520688"/>
            <a:ext cx="3031958" cy="6274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STI2D</a:t>
            </a:r>
            <a:endParaRPr lang="fr-FR" dirty="0"/>
          </a:p>
        </p:txBody>
      </p:sp>
      <p:sp>
        <p:nvSpPr>
          <p:cNvPr id="10" name="Rectangle à coins arrondis 9"/>
          <p:cNvSpPr/>
          <p:nvPr>
            <p:custDataLst>
              <p:tags r:id="rId6"/>
            </p:custDataLst>
          </p:nvPr>
        </p:nvSpPr>
        <p:spPr>
          <a:xfrm>
            <a:off x="37048" y="4079046"/>
            <a:ext cx="3031958" cy="627473"/>
          </a:xfrm>
          <a:prstGeom prst="roundRect">
            <a:avLst/>
          </a:prstGeom>
          <a:gradFill>
            <a:gsLst>
              <a:gs pos="48000">
                <a:schemeClr val="accent1">
                  <a:tint val="100000"/>
                  <a:shade val="100000"/>
                  <a:satMod val="130000"/>
                </a:schemeClr>
              </a:gs>
              <a:gs pos="81000">
                <a:schemeClr val="accent1">
                  <a:tint val="50000"/>
                  <a:shade val="100000"/>
                  <a:satMod val="350000"/>
                  <a:lumMod val="84000"/>
                  <a:lumOff val="1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Matière</a:t>
            </a:r>
            <a:endParaRPr lang="fr-FR" dirty="0"/>
          </a:p>
        </p:txBody>
      </p:sp>
      <p:sp>
        <p:nvSpPr>
          <p:cNvPr id="11" name="Rectangle à coins arrondis 10"/>
          <p:cNvSpPr/>
          <p:nvPr>
            <p:custDataLst>
              <p:tags r:id="rId7"/>
            </p:custDataLst>
          </p:nvPr>
        </p:nvSpPr>
        <p:spPr>
          <a:xfrm>
            <a:off x="3069006" y="4091498"/>
            <a:ext cx="3031958" cy="627473"/>
          </a:xfrm>
          <a:prstGeom prst="roundRect">
            <a:avLst/>
          </a:prstGeom>
          <a:gradFill>
            <a:gsLst>
              <a:gs pos="48000">
                <a:schemeClr val="accent1">
                  <a:tint val="100000"/>
                  <a:shade val="100000"/>
                  <a:satMod val="130000"/>
                </a:schemeClr>
              </a:gs>
              <a:gs pos="81000">
                <a:schemeClr val="accent1">
                  <a:tint val="50000"/>
                  <a:shade val="100000"/>
                  <a:satMod val="350000"/>
                  <a:lumMod val="84000"/>
                  <a:lumOff val="1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12" name="Rectangle à coins arrondis 11"/>
          <p:cNvSpPr/>
          <p:nvPr>
            <p:custDataLst>
              <p:tags r:id="rId8"/>
            </p:custDataLst>
          </p:nvPr>
        </p:nvSpPr>
        <p:spPr>
          <a:xfrm>
            <a:off x="6100964" y="4079046"/>
            <a:ext cx="3031958" cy="627473"/>
          </a:xfrm>
          <a:prstGeom prst="roundRect">
            <a:avLst/>
          </a:prstGeom>
          <a:gradFill>
            <a:gsLst>
              <a:gs pos="48000">
                <a:schemeClr val="accent1">
                  <a:tint val="100000"/>
                  <a:shade val="100000"/>
                  <a:satMod val="130000"/>
                </a:schemeClr>
              </a:gs>
              <a:gs pos="81000">
                <a:schemeClr val="accent1">
                  <a:tint val="50000"/>
                  <a:shade val="100000"/>
                  <a:satMod val="350000"/>
                  <a:lumMod val="84000"/>
                  <a:lumOff val="1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</a:t>
            </a:r>
            <a:endParaRPr lang="fr-FR" dirty="0"/>
          </a:p>
        </p:txBody>
      </p:sp>
      <p:sp>
        <p:nvSpPr>
          <p:cNvPr id="13" name="ZoneTexte 12"/>
          <p:cNvSpPr txBox="1"/>
          <p:nvPr>
            <p:custDataLst>
              <p:tags r:id="rId9"/>
            </p:custDataLst>
          </p:nvPr>
        </p:nvSpPr>
        <p:spPr>
          <a:xfrm>
            <a:off x="0" y="4718971"/>
            <a:ext cx="310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Les tubes de transmission des efforts sont-ils suffisamment rigides sur le drone existant ?</a:t>
            </a:r>
            <a:endParaRPr lang="fr-FR" dirty="0"/>
          </a:p>
        </p:txBody>
      </p:sp>
      <p:sp>
        <p:nvSpPr>
          <p:cNvPr id="14" name="ZoneTexte 13"/>
          <p:cNvSpPr txBox="1"/>
          <p:nvPr>
            <p:custDataLst>
              <p:tags r:id="rId10"/>
            </p:custDataLst>
          </p:nvPr>
        </p:nvSpPr>
        <p:spPr>
          <a:xfrm>
            <a:off x="2994910" y="4764414"/>
            <a:ext cx="3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La batterie existante a-t-elle une autonomie suffisante ?</a:t>
            </a:r>
            <a:endParaRPr lang="fr-FR" dirty="0"/>
          </a:p>
        </p:txBody>
      </p:sp>
      <p:sp>
        <p:nvSpPr>
          <p:cNvPr id="15" name="ZoneTexte 14"/>
          <p:cNvSpPr txBox="1"/>
          <p:nvPr>
            <p:custDataLst>
              <p:tags r:id="rId11"/>
            </p:custDataLst>
          </p:nvPr>
        </p:nvSpPr>
        <p:spPr>
          <a:xfrm>
            <a:off x="6100964" y="4712055"/>
            <a:ext cx="310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drone est-il capable de toujours voler à 1m au-dessus des obstacles ?</a:t>
            </a:r>
            <a:endParaRPr lang="fr-FR" dirty="0"/>
          </a:p>
        </p:txBody>
      </p:sp>
      <p:sp>
        <p:nvSpPr>
          <p:cNvPr id="16" name="ZoneTexte 15"/>
          <p:cNvSpPr txBox="1"/>
          <p:nvPr>
            <p:custDataLst>
              <p:tags r:id="rId12"/>
            </p:custDataLst>
          </p:nvPr>
        </p:nvSpPr>
        <p:spPr>
          <a:xfrm>
            <a:off x="137889" y="5587755"/>
            <a:ext cx="2830276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activités pratiques (2x3h)</a:t>
            </a:r>
          </a:p>
          <a:p>
            <a:pPr algn="ctr"/>
            <a:r>
              <a:rPr lang="fr-FR" sz="1400" i="1" dirty="0" smtClean="0"/>
              <a:t>Formalisation d’activité incluse</a:t>
            </a:r>
            <a:endParaRPr lang="fr-FR" sz="1400" i="1" dirty="0"/>
          </a:p>
        </p:txBody>
      </p:sp>
      <p:sp>
        <p:nvSpPr>
          <p:cNvPr id="17" name="ZoneTexte 16"/>
          <p:cNvSpPr txBox="1"/>
          <p:nvPr>
            <p:custDataLst>
              <p:tags r:id="rId13"/>
            </p:custDataLst>
          </p:nvPr>
        </p:nvSpPr>
        <p:spPr>
          <a:xfrm>
            <a:off x="3270688" y="5599561"/>
            <a:ext cx="2830276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dirty="0" smtClean="0"/>
              <a:t> activité pratique (3h)</a:t>
            </a:r>
            <a:r>
              <a:rPr lang="fr-FR" sz="1400" i="1" dirty="0" smtClean="0"/>
              <a:t> Formalisation d’activité incluse</a:t>
            </a:r>
            <a:endParaRPr lang="fr-FR" dirty="0"/>
          </a:p>
        </p:txBody>
      </p:sp>
      <p:sp>
        <p:nvSpPr>
          <p:cNvPr id="18" name="ZoneTexte 17"/>
          <p:cNvSpPr txBox="1"/>
          <p:nvPr>
            <p:custDataLst>
              <p:tags r:id="rId14"/>
            </p:custDataLst>
          </p:nvPr>
        </p:nvSpPr>
        <p:spPr>
          <a:xfrm>
            <a:off x="6199242" y="5580839"/>
            <a:ext cx="2830276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dirty="0" smtClean="0"/>
              <a:t> activité pratique (3h)</a:t>
            </a:r>
          </a:p>
          <a:p>
            <a:pPr algn="ctr"/>
            <a:r>
              <a:rPr lang="fr-FR" sz="1400" i="1" dirty="0" smtClean="0"/>
              <a:t>Formalisation </a:t>
            </a:r>
            <a:r>
              <a:rPr lang="fr-FR" sz="1400" i="1" dirty="0"/>
              <a:t>d’activité </a:t>
            </a:r>
            <a:r>
              <a:rPr lang="fr-FR" sz="1400" i="1" dirty="0" smtClean="0"/>
              <a:t>incluse</a:t>
            </a:r>
            <a:endParaRPr lang="fr-FR" dirty="0"/>
          </a:p>
        </p:txBody>
      </p:sp>
      <p:sp>
        <p:nvSpPr>
          <p:cNvPr id="19" name="ZoneTexte 18"/>
          <p:cNvSpPr txBox="1"/>
          <p:nvPr>
            <p:custDataLst>
              <p:tags r:id="rId15"/>
            </p:custDataLst>
          </p:nvPr>
        </p:nvSpPr>
        <p:spPr>
          <a:xfrm>
            <a:off x="4599377" y="4056106"/>
            <a:ext cx="2830276" cy="37921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dirty="0" smtClean="0"/>
              <a:t> activité pratique (3h)</a:t>
            </a:r>
            <a:endParaRPr lang="fr-FR" dirty="0"/>
          </a:p>
        </p:txBody>
      </p:sp>
      <p:sp>
        <p:nvSpPr>
          <p:cNvPr id="20" name="Forme libre 19"/>
          <p:cNvSpPr/>
          <p:nvPr>
            <p:custDataLst>
              <p:tags r:id="rId16"/>
            </p:custDataLst>
          </p:nvPr>
        </p:nvSpPr>
        <p:spPr>
          <a:xfrm>
            <a:off x="3713302" y="956506"/>
            <a:ext cx="2695368" cy="3350751"/>
          </a:xfrm>
          <a:custGeom>
            <a:avLst/>
            <a:gdLst>
              <a:gd name="connsiteX0" fmla="*/ 0 w 2562726"/>
              <a:gd name="connsiteY0" fmla="*/ 0 h 1949116"/>
              <a:gd name="connsiteX1" fmla="*/ 1672389 w 2562726"/>
              <a:gd name="connsiteY1" fmla="*/ 24063 h 1949116"/>
              <a:gd name="connsiteX2" fmla="*/ 2562726 w 2562726"/>
              <a:gd name="connsiteY2" fmla="*/ 1949116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2726" h="1949116">
                <a:moveTo>
                  <a:pt x="0" y="0"/>
                </a:moveTo>
                <a:lnTo>
                  <a:pt x="1672389" y="24063"/>
                </a:lnTo>
                <a:lnTo>
                  <a:pt x="2562726" y="1949116"/>
                </a:ln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>
            <p:custDataLst>
              <p:tags r:id="rId17"/>
            </p:custDataLst>
          </p:nvPr>
        </p:nvSpPr>
        <p:spPr>
          <a:xfrm>
            <a:off x="430429" y="777411"/>
            <a:ext cx="4261123" cy="386361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>
            <p:custDataLst>
              <p:tags r:id="rId18"/>
            </p:custDataLst>
          </p:nvPr>
        </p:nvSpPr>
        <p:spPr>
          <a:xfrm>
            <a:off x="466651" y="1090257"/>
            <a:ext cx="5599405" cy="1411550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22" idx="2"/>
          </p:cNvCxnSpPr>
          <p:nvPr>
            <p:custDataLst>
              <p:tags r:id="rId19"/>
            </p:custDataLst>
          </p:nvPr>
        </p:nvCxnSpPr>
        <p:spPr>
          <a:xfrm flipH="1">
            <a:off x="2968165" y="2501807"/>
            <a:ext cx="298189" cy="3073496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2"/>
          </p:cNvCxnSpPr>
          <p:nvPr>
            <p:custDataLst>
              <p:tags r:id="rId20"/>
            </p:custDataLst>
          </p:nvPr>
        </p:nvCxnSpPr>
        <p:spPr>
          <a:xfrm>
            <a:off x="3266354" y="2501807"/>
            <a:ext cx="1066051" cy="3086350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>
            <p:custDataLst>
              <p:tags r:id="rId21"/>
            </p:custDataLst>
          </p:nvPr>
        </p:nvSpPr>
        <p:spPr>
          <a:xfrm>
            <a:off x="5468112" y="3132776"/>
            <a:ext cx="3679266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1 étude de dossier </a:t>
            </a:r>
            <a:r>
              <a:rPr lang="fr-FR" i="1" dirty="0" smtClean="0"/>
              <a:t>(3h</a:t>
            </a:r>
            <a:r>
              <a:rPr lang="fr-FR" i="1" dirty="0"/>
              <a:t>)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1 </a:t>
            </a:r>
            <a:r>
              <a:rPr lang="fr-FR" i="1" dirty="0"/>
              <a:t>synthèse </a:t>
            </a:r>
            <a:r>
              <a:rPr lang="fr-FR" i="1" dirty="0" smtClean="0"/>
              <a:t>(2h</a:t>
            </a:r>
            <a:r>
              <a:rPr lang="fr-FR" i="1" dirty="0"/>
              <a:t>) - 1 évaluation (1h)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Évaluation et </a:t>
            </a:r>
            <a:r>
              <a:rPr lang="fr-FR" i="1" dirty="0" err="1" smtClean="0"/>
              <a:t>remédiation</a:t>
            </a:r>
            <a:r>
              <a:rPr lang="fr-FR" i="1" dirty="0" smtClean="0"/>
              <a:t> (3h</a:t>
            </a:r>
            <a:r>
              <a:rPr lang="fr-FR" i="1" dirty="0"/>
              <a:t>)</a:t>
            </a:r>
          </a:p>
        </p:txBody>
      </p:sp>
      <p:sp>
        <p:nvSpPr>
          <p:cNvPr id="26" name="Rectangle 25"/>
          <p:cNvSpPr/>
          <p:nvPr>
            <p:custDataLst>
              <p:tags r:id="rId22"/>
            </p:custDataLst>
          </p:nvPr>
        </p:nvSpPr>
        <p:spPr>
          <a:xfrm>
            <a:off x="493060" y="1769401"/>
            <a:ext cx="5528241" cy="701841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>
            <p:custDataLst>
              <p:tags r:id="rId23"/>
            </p:custDataLst>
          </p:nvPr>
        </p:nvSpPr>
        <p:spPr>
          <a:xfrm>
            <a:off x="5317327" y="2200533"/>
            <a:ext cx="4058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Thématique : t</a:t>
            </a:r>
            <a:r>
              <a:rPr lang="fr-FR" b="1" dirty="0" smtClean="0"/>
              <a:t>ransport</a:t>
            </a:r>
          </a:p>
          <a:p>
            <a:pPr algn="ctr"/>
            <a:r>
              <a:rPr lang="fr-FR" sz="2000" b="1" dirty="0" smtClean="0"/>
              <a:t>Le drone est-il adapté pour le transport de colis?</a:t>
            </a:r>
            <a:endParaRPr lang="fr-FR" dirty="0"/>
          </a:p>
        </p:txBody>
      </p:sp>
      <p:cxnSp>
        <p:nvCxnSpPr>
          <p:cNvPr id="28" name="Connecteur droit avec flèche 27"/>
          <p:cNvCxnSpPr>
            <a:endCxn id="25" idx="1"/>
          </p:cNvCxnSpPr>
          <p:nvPr>
            <p:custDataLst>
              <p:tags r:id="rId24"/>
            </p:custDataLst>
          </p:nvPr>
        </p:nvCxnSpPr>
        <p:spPr>
          <a:xfrm>
            <a:off x="4405102" y="2140841"/>
            <a:ext cx="1063010" cy="1453600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2"/>
          </p:cNvCxnSpPr>
          <p:nvPr>
            <p:custDataLst>
              <p:tags r:id="rId25"/>
            </p:custDataLst>
          </p:nvPr>
        </p:nvCxnSpPr>
        <p:spPr>
          <a:xfrm>
            <a:off x="3266354" y="2501807"/>
            <a:ext cx="2932888" cy="3073496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>
            <p:custDataLst>
              <p:tags r:id="rId26"/>
            </p:custDataLst>
          </p:nvPr>
        </p:nvSpPr>
        <p:spPr>
          <a:xfrm>
            <a:off x="399993" y="3019832"/>
            <a:ext cx="2484059" cy="64633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Activités pratiques </a:t>
            </a:r>
          </a:p>
          <a:p>
            <a:pPr algn="ctr"/>
            <a:r>
              <a:rPr lang="fr-FR" i="1" dirty="0" smtClean="0"/>
              <a:t>en effectif allégé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0" y="600075"/>
          <a:ext cx="9105900" cy="5629275"/>
        </p:xfrm>
        <a:graphic>
          <a:graphicData uri="http://schemas.openxmlformats.org/presentationml/2006/ole">
            <p:oleObj spid="_x0000_s20482" name="Document" r:id="rId3" imgW="9933418" imgH="615441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d’activités « M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Les tubes de transmission des efforts sont-ils </a:t>
            </a:r>
            <a:br>
              <a:rPr lang="fr-FR" b="1" dirty="0" smtClean="0"/>
            </a:br>
            <a:r>
              <a:rPr lang="fr-FR" b="1" dirty="0" smtClean="0"/>
              <a:t>suffisamment rigides sur le drone existant ?</a:t>
            </a:r>
            <a:endParaRPr lang="fr-FR" dirty="0" smtClean="0"/>
          </a:p>
          <a:p>
            <a:pPr lvl="1"/>
            <a:r>
              <a:rPr lang="fr-FR" sz="1600" b="1" dirty="0" smtClean="0"/>
              <a:t>Comment vérifier la rigidité de la pièce « tube » ?</a:t>
            </a:r>
            <a:endParaRPr lang="fr-FR" sz="1600" dirty="0" smtClean="0"/>
          </a:p>
          <a:p>
            <a:pPr lvl="1"/>
            <a:r>
              <a:rPr lang="fr-FR" sz="1600" b="1" dirty="0" smtClean="0"/>
              <a:t>Le choix de matériau réalisé sur le drone existant est-il judicieux ? Sinon, quel choix de matériau doit-on faire ?</a:t>
            </a:r>
            <a:endParaRPr lang="fr-FR" sz="1600" dirty="0" smtClean="0"/>
          </a:p>
          <a:p>
            <a:pPr lvl="1"/>
            <a:r>
              <a:rPr lang="fr-FR" sz="1600" b="1" dirty="0" smtClean="0"/>
              <a:t>Doit-on réaliser des modifications sur la géométrie des tubes ?</a:t>
            </a:r>
            <a:endParaRPr lang="fr-FR" sz="1600" dirty="0" smtClean="0"/>
          </a:p>
          <a:p>
            <a:endParaRPr lang="fr-FR" dirty="0"/>
          </a:p>
        </p:txBody>
      </p:sp>
      <p:pic>
        <p:nvPicPr>
          <p:cNvPr id="4" name="Image 3"/>
          <p:cNvPicPr/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78756" y="233962"/>
            <a:ext cx="2320240" cy="2156007"/>
          </a:xfrm>
          <a:prstGeom prst="rect">
            <a:avLst/>
          </a:prstGeom>
        </p:spPr>
      </p:pic>
      <p:sp>
        <p:nvSpPr>
          <p:cNvPr id="5" name="ZoneTexte 4"/>
          <p:cNvSpPr txBox="1"/>
          <p:nvPr>
            <p:custDataLst>
              <p:tags r:id="rId2"/>
            </p:custDataLst>
          </p:nvPr>
        </p:nvSpPr>
        <p:spPr>
          <a:xfrm>
            <a:off x="4253138" y="3770755"/>
            <a:ext cx="4257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Analyse de la solution constructive</a:t>
            </a:r>
            <a:r>
              <a:rPr lang="fr-F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Mise </a:t>
            </a:r>
            <a:r>
              <a:rPr lang="fr-FR" b="1" dirty="0"/>
              <a:t>en place d’un protocole </a:t>
            </a:r>
            <a:r>
              <a:rPr lang="fr-FR" b="1" dirty="0" smtClean="0"/>
              <a:t>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Simulation </a:t>
            </a:r>
            <a:endParaRPr lang="fr-FR" b="1" dirty="0"/>
          </a:p>
          <a:p>
            <a:endParaRPr lang="fr-FR" b="1" u="sng" dirty="0"/>
          </a:p>
          <a:p>
            <a:endParaRPr lang="fr-FR" b="1" u="sng" dirty="0"/>
          </a:p>
        </p:txBody>
      </p:sp>
      <p:pic>
        <p:nvPicPr>
          <p:cNvPr id="6" name="Image 8" descr="Une image contenant périphérique, lumière&#10;&#10;Description générée avec un niveau de confiance élevé">
            <a:extLst>
              <a:ext uri="{FF2B5EF4-FFF2-40B4-BE49-F238E27FC236}">
                <a16:creationId xmlns:a16="http://schemas.microsoft.com/office/drawing/2014/main" xmlns="" id="{133D67E4-6547-4506-A177-4929B5A719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92614" y="5049087"/>
            <a:ext cx="1501403" cy="1501403"/>
          </a:xfrm>
          <a:prstGeom prst="rect">
            <a:avLst/>
          </a:prstGeom>
        </p:spPr>
      </p:pic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523314" y="4885513"/>
            <a:ext cx="1448057" cy="12108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43108" y="4055383"/>
            <a:ext cx="1301817" cy="1192699"/>
          </a:xfrm>
          <a:prstGeom prst="rect">
            <a:avLst/>
          </a:prstGeom>
        </p:spPr>
      </p:pic>
      <p:pic>
        <p:nvPicPr>
          <p:cNvPr id="9" name="Image 8"/>
          <p:cNvPicPr/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821" y="4885513"/>
            <a:ext cx="1211933" cy="147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>
            <p:custDataLst>
              <p:tags r:id="rId7"/>
            </p:custDataLst>
          </p:nvPr>
        </p:nvSpPr>
        <p:spPr>
          <a:xfrm>
            <a:off x="325315" y="3848758"/>
            <a:ext cx="253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à disposition de matériels afin que les élèves construisent un protocole d’essais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d’activités « E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La batterie existante réalise-t-elle l’exigence</a:t>
            </a:r>
            <a:br>
              <a:rPr lang="fr-FR" b="1" dirty="0" smtClean="0"/>
            </a:br>
            <a:r>
              <a:rPr lang="fr-FR" b="1" dirty="0" smtClean="0"/>
              <a:t> d’autonomie du cahier des charges ?</a:t>
            </a:r>
            <a:endParaRPr lang="fr-FR" dirty="0" smtClean="0"/>
          </a:p>
          <a:p>
            <a:pPr lvl="1"/>
            <a:r>
              <a:rPr lang="fr-FR" sz="1600" b="1" dirty="0" smtClean="0"/>
              <a:t>Quels sont les différents types de batteries?</a:t>
            </a:r>
          </a:p>
          <a:p>
            <a:pPr lvl="1"/>
            <a:r>
              <a:rPr lang="fr-FR" sz="1600" b="1" dirty="0" smtClean="0"/>
              <a:t>Quelle est la puissance de chaque moteur de l’AR-Drone ?</a:t>
            </a:r>
          </a:p>
          <a:p>
            <a:pPr lvl="1"/>
            <a:r>
              <a:rPr lang="fr-FR" sz="1600" b="1" dirty="0" smtClean="0"/>
              <a:t>Quelles sont les caractéristiques électriques de la batterie (tension ; capacité) ? </a:t>
            </a:r>
          </a:p>
          <a:p>
            <a:pPr lvl="1"/>
            <a:r>
              <a:rPr lang="fr-FR" sz="1600" b="1" dirty="0" smtClean="0"/>
              <a:t>Quelle est l’autonomie pour un parcours donné ?</a:t>
            </a:r>
          </a:p>
          <a:p>
            <a:endParaRPr lang="fr-FR" dirty="0"/>
          </a:p>
        </p:txBody>
      </p:sp>
      <p:pic>
        <p:nvPicPr>
          <p:cNvPr id="4" name="Image 3" descr="Résultat d’images pour batterie ardrone"/>
          <p:cNvPicPr/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766" b="17964"/>
          <a:stretch/>
        </p:blipFill>
        <p:spPr bwMode="auto">
          <a:xfrm>
            <a:off x="6673126" y="242123"/>
            <a:ext cx="2203343" cy="1554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3903779" y="3461484"/>
            <a:ext cx="497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Analyse des solutions constructives</a:t>
            </a:r>
            <a:endParaRPr lang="fr-FR" b="1" u="sng" dirty="0"/>
          </a:p>
          <a:p>
            <a:r>
              <a:rPr lang="fr-FR" b="1" dirty="0" smtClean="0"/>
              <a:t>Simulation du temps de fonctionnement</a:t>
            </a:r>
          </a:p>
          <a:p>
            <a:r>
              <a:rPr lang="fr-FR" b="1" dirty="0" smtClean="0"/>
              <a:t>Vérification de l’hypothèse </a:t>
            </a:r>
            <a:r>
              <a:rPr lang="fr-FR" b="1" dirty="0"/>
              <a:t>avec le modèle</a:t>
            </a:r>
            <a:endParaRPr lang="fr-FR" b="1" dirty="0" smtClean="0"/>
          </a:p>
          <a:p>
            <a:r>
              <a:rPr lang="fr-FR" b="1" dirty="0" smtClean="0"/>
              <a:t>Mesure de l’autonomie pour un parcours type</a:t>
            </a:r>
            <a:endParaRPr lang="fr-FR" dirty="0"/>
          </a:p>
        </p:txBody>
      </p:sp>
      <p:pic>
        <p:nvPicPr>
          <p:cNvPr id="8" name="Image 7"/>
          <p:cNvPicPr/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9698" y="4661813"/>
            <a:ext cx="2363428" cy="176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>
            <p:custDataLst>
              <p:tags r:id="rId4"/>
            </p:custDataLst>
          </p:nvPr>
        </p:nvSpPr>
        <p:spPr>
          <a:xfrm>
            <a:off x="437322" y="4200148"/>
            <a:ext cx="3288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à disposition de matériels afin que les élèves construisent un protocole d’essais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constats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0BD736-BF78-AD4F-9BD5-7FE3EB5519AB}"/>
              </a:ext>
            </a:extLst>
          </p:cNvPr>
          <p:cNvSpPr/>
          <p:nvPr/>
        </p:nvSpPr>
        <p:spPr>
          <a:xfrm>
            <a:off x="4627623" y="3411044"/>
            <a:ext cx="3886458" cy="1559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BE380F-4E02-D943-944D-000F972F12DC}"/>
              </a:ext>
            </a:extLst>
          </p:cNvPr>
          <p:cNvSpPr/>
          <p:nvPr/>
        </p:nvSpPr>
        <p:spPr>
          <a:xfrm>
            <a:off x="975359" y="3411044"/>
            <a:ext cx="3614751" cy="15595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Première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7B9914-C71C-7240-9A63-4D6303FFEC60}"/>
              </a:ext>
            </a:extLst>
          </p:cNvPr>
          <p:cNvSpPr/>
          <p:nvPr/>
        </p:nvSpPr>
        <p:spPr>
          <a:xfrm>
            <a:off x="1275548" y="3774399"/>
            <a:ext cx="913853" cy="91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19D2F7-E57E-6B41-8914-848AA927463B}"/>
              </a:ext>
            </a:extLst>
          </p:cNvPr>
          <p:cNvSpPr/>
          <p:nvPr/>
        </p:nvSpPr>
        <p:spPr>
          <a:xfrm>
            <a:off x="2189547" y="3774399"/>
            <a:ext cx="2378328" cy="9138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I2D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19FA0F8-0AEC-8849-9830-96480BE48692}"/>
              </a:ext>
            </a:extLst>
          </p:cNvPr>
          <p:cNvSpPr/>
          <p:nvPr/>
        </p:nvSpPr>
        <p:spPr>
          <a:xfrm>
            <a:off x="4648668" y="3774399"/>
            <a:ext cx="3292327" cy="91385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2I2D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55C01E-B637-C14F-80EE-0ED765EE98F3}"/>
              </a:ext>
            </a:extLst>
          </p:cNvPr>
          <p:cNvSpPr/>
          <p:nvPr/>
        </p:nvSpPr>
        <p:spPr>
          <a:xfrm>
            <a:off x="1557590" y="46340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BCACFE-BE16-1E4A-A41F-6C0274A49C18}"/>
              </a:ext>
            </a:extLst>
          </p:cNvPr>
          <p:cNvSpPr/>
          <p:nvPr/>
        </p:nvSpPr>
        <p:spPr>
          <a:xfrm>
            <a:off x="3757034" y="463908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9h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A127E5-1A48-0F4F-A6BC-F8D7F6993EF3}"/>
              </a:ext>
            </a:extLst>
          </p:cNvPr>
          <p:cNvSpPr/>
          <p:nvPr/>
        </p:nvSpPr>
        <p:spPr>
          <a:xfrm>
            <a:off x="6660446" y="46340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12h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2F61D7-4711-274E-9B69-63968D9A8CAB}"/>
              </a:ext>
            </a:extLst>
          </p:cNvPr>
          <p:cNvSpPr/>
          <p:nvPr/>
        </p:nvSpPr>
        <p:spPr>
          <a:xfrm>
            <a:off x="3221834" y="340969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29240D-3A38-4F49-98B6-12AE2D0C438A}"/>
              </a:ext>
            </a:extLst>
          </p:cNvPr>
          <p:cNvSpPr/>
          <p:nvPr/>
        </p:nvSpPr>
        <p:spPr>
          <a:xfrm>
            <a:off x="298009" y="3407977"/>
            <a:ext cx="677277" cy="36448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C4F5C1C-DF37-9645-AC9C-B979DBD42567}"/>
              </a:ext>
            </a:extLst>
          </p:cNvPr>
          <p:cNvSpPr/>
          <p:nvPr/>
        </p:nvSpPr>
        <p:spPr>
          <a:xfrm>
            <a:off x="7065486" y="3407977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0060" y="3286664"/>
            <a:ext cx="3286666" cy="1721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70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d’activités « I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Le drone est-il capable de toujours voler</a:t>
            </a:r>
            <a:br>
              <a:rPr lang="fr-FR" b="1" dirty="0" smtClean="0"/>
            </a:br>
            <a:r>
              <a:rPr lang="fr-FR" b="1" dirty="0" smtClean="0"/>
              <a:t> à 1m au-dessus des obstacles ?</a:t>
            </a:r>
          </a:p>
          <a:p>
            <a:pPr lvl="1"/>
            <a:r>
              <a:rPr lang="fr-FR" sz="1600" b="1" dirty="0" smtClean="0"/>
              <a:t>Comment l’</a:t>
            </a:r>
            <a:r>
              <a:rPr lang="fr-FR" sz="1600" b="1" dirty="0" err="1" smtClean="0"/>
              <a:t>AR.Drone</a:t>
            </a:r>
            <a:r>
              <a:rPr lang="fr-FR" sz="1600" b="1" dirty="0" smtClean="0"/>
              <a:t> fait-il pour connaitre sa hauteur par rapport au sol ?</a:t>
            </a:r>
          </a:p>
          <a:p>
            <a:pPr lvl="1"/>
            <a:r>
              <a:rPr lang="fr-FR" sz="1600" b="1" dirty="0" smtClean="0"/>
              <a:t>Quelle est la fiabilité du capteur choisi (distance et matériaux) ?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65890" y="252337"/>
            <a:ext cx="2625124" cy="233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>
            <p:custDataLst>
              <p:tags r:id="rId2"/>
            </p:custDataLst>
          </p:nvPr>
        </p:nvSpPr>
        <p:spPr>
          <a:xfrm>
            <a:off x="6827359" y="1525306"/>
            <a:ext cx="1283369" cy="39702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/>
          <p:nvPr>
            <p:custDataLst>
              <p:tags r:id="rId3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97" r="9653" b="40676"/>
          <a:stretch/>
        </p:blipFill>
        <p:spPr bwMode="auto">
          <a:xfrm>
            <a:off x="6190619" y="3984490"/>
            <a:ext cx="2620512" cy="14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>
            <p:custDataLst>
              <p:tags r:id="rId4"/>
            </p:custDataLst>
          </p:nvPr>
        </p:nvSpPr>
        <p:spPr>
          <a:xfrm>
            <a:off x="2590966" y="3469290"/>
            <a:ext cx="3500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Analyse de la solution </a:t>
            </a:r>
            <a:r>
              <a:rPr lang="fr-FR" b="1" u="sng" dirty="0" smtClean="0"/>
              <a:t>constructive</a:t>
            </a:r>
          </a:p>
          <a:p>
            <a:endParaRPr lang="fr-FR" b="1" u="sng" dirty="0"/>
          </a:p>
          <a:p>
            <a:endParaRPr lang="fr-FR" b="1" u="sng" dirty="0" smtClean="0"/>
          </a:p>
          <a:p>
            <a:endParaRPr lang="fr-FR" b="1" u="sng" dirty="0"/>
          </a:p>
          <a:p>
            <a:endParaRPr lang="fr-FR" b="1" u="sng" dirty="0" smtClean="0"/>
          </a:p>
          <a:p>
            <a:r>
              <a:rPr lang="fr-FR" b="1" u="sng" dirty="0" smtClean="0"/>
              <a:t>Mesure</a:t>
            </a:r>
            <a:r>
              <a:rPr lang="fr-FR" b="1" u="sng" dirty="0"/>
              <a:t> 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90966" y="3984490"/>
            <a:ext cx="929188" cy="6988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19483" y="3931877"/>
            <a:ext cx="1043347" cy="71806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07549" y="3869083"/>
            <a:ext cx="1037210" cy="822244"/>
          </a:xfrm>
          <a:prstGeom prst="rect">
            <a:avLst/>
          </a:prstGeom>
        </p:spPr>
      </p:pic>
      <p:pic>
        <p:nvPicPr>
          <p:cNvPr id="12" name="Image 11" descr="Vue prototypage du montage de mesure de distances"/>
          <p:cNvPicPr/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7322" y="4916357"/>
            <a:ext cx="2064797" cy="115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http://tpil.projet.free.fr/TP_Arduino/Images/US_Oscillo_2b.jpg"/>
          <p:cNvPicPr/>
          <p:nvPr>
            <p:custDataLst>
              <p:tags r:id="rId9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520154" y="4946618"/>
            <a:ext cx="2422535" cy="142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>
            <p:custDataLst>
              <p:tags r:id="rId10"/>
            </p:custDataLst>
          </p:nvPr>
        </p:nvSpPr>
        <p:spPr>
          <a:xfrm>
            <a:off x="437322" y="3469290"/>
            <a:ext cx="1899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à disposition de matériels afin que les élèves construisent un protocole d’essais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103188" y="692663"/>
          <a:ext cx="9040812" cy="5645150"/>
        </p:xfrm>
        <a:graphic>
          <a:graphicData uri="http://schemas.openxmlformats.org/presentationml/2006/ole">
            <p:oleObj spid="_x0000_s21506" name="Document" r:id="rId3" imgW="9802813" imgH="612025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Structuration des connaissances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7322" y="1520688"/>
            <a:ext cx="7886700" cy="392595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Protocole d’essais</a:t>
            </a:r>
          </a:p>
          <a:p>
            <a:pPr lvl="1"/>
            <a:r>
              <a:rPr lang="fr-FR" dirty="0" smtClean="0"/>
              <a:t>Identifier les paramètres à mesurer</a:t>
            </a:r>
          </a:p>
          <a:p>
            <a:pPr lvl="1"/>
            <a:r>
              <a:rPr lang="fr-FR" dirty="0" smtClean="0"/>
              <a:t>Isoler l’élément ou la cible expérimentale</a:t>
            </a:r>
          </a:p>
          <a:p>
            <a:pPr lvl="1"/>
            <a:r>
              <a:rPr lang="fr-FR" dirty="0" smtClean="0"/>
              <a:t>Définir les grandeurs physiques en jeu</a:t>
            </a:r>
          </a:p>
          <a:p>
            <a:pPr lvl="1"/>
            <a:r>
              <a:rPr lang="fr-FR" dirty="0" smtClean="0"/>
              <a:t>Définir les hypothèses simplificatrices</a:t>
            </a:r>
          </a:p>
          <a:p>
            <a:pPr lvl="1"/>
            <a:r>
              <a:rPr lang="fr-FR" dirty="0" smtClean="0"/>
              <a:t>Mettre en place l’expérimentation</a:t>
            </a:r>
          </a:p>
          <a:p>
            <a:pPr lvl="1"/>
            <a:r>
              <a:rPr lang="fr-FR" dirty="0" smtClean="0"/>
              <a:t>Analyser les résultats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fr-FR" dirty="0" smtClean="0"/>
              <a:t>Simulation</a:t>
            </a:r>
          </a:p>
          <a:p>
            <a:pPr lvl="1"/>
            <a:r>
              <a:rPr lang="fr-FR" dirty="0" smtClean="0"/>
              <a:t>Définir les variables</a:t>
            </a:r>
          </a:p>
          <a:p>
            <a:pPr lvl="1"/>
            <a:r>
              <a:rPr lang="fr-FR" dirty="0" smtClean="0"/>
              <a:t>Préciser les hypothèses simplificatrices</a:t>
            </a:r>
          </a:p>
          <a:p>
            <a:pPr lvl="1"/>
            <a:r>
              <a:rPr lang="fr-FR" dirty="0" smtClean="0"/>
              <a:t>Paramétrer les variables, la configuration de simulation</a:t>
            </a:r>
          </a:p>
          <a:p>
            <a:pPr lvl="1"/>
            <a:r>
              <a:rPr lang="fr-FR" dirty="0" smtClean="0"/>
              <a:t>Analyser les résultats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26187" y="1841037"/>
            <a:ext cx="4117813" cy="143741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51090" y="5249463"/>
            <a:ext cx="3550920" cy="9144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62030" y="3608115"/>
            <a:ext cx="2490978" cy="1914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Séquences :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Définir les séquences pédagogiques :</a:t>
            </a:r>
          </a:p>
          <a:p>
            <a:r>
              <a:rPr lang="fr-FR" dirty="0" smtClean="0"/>
              <a:t>CADRE :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Effectifs classe-groupes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Contexte de la séquence : Thématique, enjeu sociétal, titre de séquence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Intentions pédagogiques : Objectifs de formation (compétences, connaissances associées) ;</a:t>
            </a:r>
          </a:p>
          <a:p>
            <a:r>
              <a:rPr lang="fr-FR" dirty="0" smtClean="0"/>
              <a:t>STRUCTURE :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Scénario pédagogique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Type d’activités (pratiques, synthèses, etc.)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Matériels.</a:t>
            </a:r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custDataLst>
              <p:tags r:id="rId1"/>
            </p:custDataLst>
            <p:extLst/>
          </p:nvPr>
        </p:nvGraphicFramePr>
        <p:xfrm>
          <a:off x="6140739" y="0"/>
          <a:ext cx="3003261" cy="238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3" t="11141" r="1395" b="60614"/>
          <a:stretch/>
        </p:blipFill>
        <p:spPr>
          <a:xfrm>
            <a:off x="7141328" y="113962"/>
            <a:ext cx="1002081" cy="403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40677" r="1071" b="31144"/>
          <a:stretch/>
        </p:blipFill>
        <p:spPr>
          <a:xfrm>
            <a:off x="6310505" y="1571722"/>
            <a:ext cx="1011165" cy="4037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70285" r="1071" b="1354"/>
          <a:stretch/>
        </p:blipFill>
        <p:spPr>
          <a:xfrm>
            <a:off x="7951150" y="1568038"/>
            <a:ext cx="1011165" cy="406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3" t="11141" r="1395" b="60614"/>
          <a:stretch/>
        </p:blipFill>
        <p:spPr>
          <a:xfrm>
            <a:off x="623888" y="1116901"/>
            <a:ext cx="1002081" cy="403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Projets :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Définir le projet de fin de première et le projet de terminale :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Contexte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Problématique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Tâches des élèves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Liens avec les indicateurs de performance issus de la spécification des besoins.</a:t>
            </a:r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custDataLst>
              <p:tags r:id="rId1"/>
            </p:custDataLst>
            <p:extLst/>
          </p:nvPr>
        </p:nvGraphicFramePr>
        <p:xfrm>
          <a:off x="6140739" y="0"/>
          <a:ext cx="3003261" cy="238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3" t="11141" r="1395" b="60614"/>
          <a:stretch/>
        </p:blipFill>
        <p:spPr>
          <a:xfrm>
            <a:off x="7141328" y="113962"/>
            <a:ext cx="1002081" cy="403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40677" r="1071" b="31144"/>
          <a:stretch/>
        </p:blipFill>
        <p:spPr>
          <a:xfrm>
            <a:off x="6310505" y="1571722"/>
            <a:ext cx="1011165" cy="4037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70285" r="1071" b="1354"/>
          <a:stretch/>
        </p:blipFill>
        <p:spPr>
          <a:xfrm>
            <a:off x="7951150" y="1568038"/>
            <a:ext cx="1011165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40677" r="1071" b="31144"/>
          <a:stretch/>
        </p:blipFill>
        <p:spPr>
          <a:xfrm>
            <a:off x="623888" y="1116901"/>
            <a:ext cx="1011165" cy="403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Progression :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Définir une progression pédagogique sur le cycle terminal :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Rassembler les données (périodes, compétences) des fiches séquences et projet déjà créées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Vérifier la mobilisation des compétences du cycle terminal ;</a:t>
            </a:r>
          </a:p>
          <a:p>
            <a:pPr marL="720000" lvl="1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Construire des fiches séquences et projets.</a:t>
            </a:r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custDataLst>
              <p:tags r:id="rId1"/>
            </p:custDataLst>
            <p:extLst/>
          </p:nvPr>
        </p:nvGraphicFramePr>
        <p:xfrm>
          <a:off x="6140739" y="0"/>
          <a:ext cx="3003261" cy="238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3" t="11141" r="1395" b="60614"/>
          <a:stretch/>
        </p:blipFill>
        <p:spPr>
          <a:xfrm>
            <a:off x="7141328" y="113962"/>
            <a:ext cx="1002081" cy="403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40677" r="1071" b="31144"/>
          <a:stretch/>
        </p:blipFill>
        <p:spPr>
          <a:xfrm>
            <a:off x="6310505" y="1571722"/>
            <a:ext cx="1011165" cy="4037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70285" r="1071" b="1354"/>
          <a:stretch/>
        </p:blipFill>
        <p:spPr>
          <a:xfrm>
            <a:off x="7951150" y="1568038"/>
            <a:ext cx="1011165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70285" r="1071" b="1354"/>
          <a:stretch/>
        </p:blipFill>
        <p:spPr>
          <a:xfrm>
            <a:off x="623888" y="1108766"/>
            <a:ext cx="1011165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45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8056602"/>
              </p:ext>
            </p:extLst>
          </p:nvPr>
        </p:nvGraphicFramePr>
        <p:xfrm>
          <a:off x="437321" y="437532"/>
          <a:ext cx="8259834" cy="538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535">
                  <a:extLst>
                    <a:ext uri="{9D8B030D-6E8A-4147-A177-3AD203B41FA5}">
                      <a16:colId xmlns:a16="http://schemas.microsoft.com/office/drawing/2014/main" xmlns="" val="2312625806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xmlns="" val="2128463664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xmlns="" val="1437881399"/>
                    </a:ext>
                  </a:extLst>
                </a:gridCol>
                <a:gridCol w="1016195">
                  <a:extLst>
                    <a:ext uri="{9D8B030D-6E8A-4147-A177-3AD203B41FA5}">
                      <a16:colId xmlns:a16="http://schemas.microsoft.com/office/drawing/2014/main" xmlns="" val="2513535894"/>
                    </a:ext>
                  </a:extLst>
                </a:gridCol>
              </a:tblGrid>
              <a:tr h="517499">
                <a:tc>
                  <a:txBody>
                    <a:bodyPr/>
                    <a:lstStyle/>
                    <a:p>
                      <a:pPr algn="ctr"/>
                      <a:r>
                        <a:rPr lang="fr-FR" sz="2700" kern="1200" dirty="0">
                          <a:solidFill>
                            <a:schemeClr val="bg1"/>
                          </a:solidFill>
                          <a:latin typeface="Archive" charset="0"/>
                          <a:ea typeface="Archive" charset="0"/>
                          <a:cs typeface="Archive" charset="0"/>
                        </a:rPr>
                        <a:t>Objectifs de formation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I2D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2I2D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180244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84138" indent="0">
                        <a:spcAft>
                          <a:spcPts val="0"/>
                        </a:spcAft>
                      </a:pP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chive"/>
                          <a:ea typeface="+mn-ea"/>
                          <a:cs typeface="+mn-cs"/>
                        </a:rPr>
                        <a:t>O1 -  Caractériser des produits ou des constituants privilégiant un usage raisonné du point de vue développement durable</a:t>
                      </a:r>
                    </a:p>
                  </a:txBody>
                  <a:tcPr marL="36195" marR="3619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F2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376716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O2 - </a:t>
                      </a: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chive"/>
                          <a:ea typeface="+mn-ea"/>
                          <a:cs typeface="+mn-cs"/>
                        </a:rPr>
                        <a:t>Identifier les éléments influents du développement d’un produit 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6282705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O3 - </a:t>
                      </a: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chive"/>
                          <a:ea typeface="+mn-ea"/>
                          <a:cs typeface="+mn-cs"/>
                        </a:rPr>
                        <a:t>Analyser l’organisation fonctionnelle et structurelle d’un produit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801617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O4 - Communiquer une idée, un principe ou une solution technique, un projet, y compris en langue étrangère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rchive"/>
                      </a:endParaRP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030341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O5 – Imaginer une solution, répondre à un besoin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rchive"/>
                      </a:endParaRP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B5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6508228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O6 – Préparer une simulation et exploiter les résultats pour prédire un fonctionnement, valider une performance ou une solution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rchive"/>
                      </a:endParaRP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1897903"/>
                  </a:ext>
                </a:extLst>
              </a:tr>
              <a:tr h="6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  <a:latin typeface="Archive"/>
                        </a:rPr>
                        <a:t>O7 – Expérimenter et réaliser des prototypes ou des maquettes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rchive"/>
                      </a:endParaRP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B5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913336"/>
                  </a:ext>
                </a:extLst>
              </a:tr>
            </a:tbl>
          </a:graphicData>
        </a:graphic>
      </p:graphicFrame>
      <p:pic>
        <p:nvPicPr>
          <p:cNvPr id="38" name="Imag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04091" y="919713"/>
            <a:ext cx="690131" cy="77223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37135" y="903297"/>
            <a:ext cx="690131" cy="77223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99653" y="1609110"/>
            <a:ext cx="690131" cy="77223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34790" y="1614890"/>
            <a:ext cx="690131" cy="772237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99401" y="2278891"/>
            <a:ext cx="690131" cy="77223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32445" y="2289907"/>
            <a:ext cx="690131" cy="77223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94963" y="2956256"/>
            <a:ext cx="690131" cy="77223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97056" y="2953908"/>
            <a:ext cx="690131" cy="77223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30100" y="2960704"/>
            <a:ext cx="690131" cy="77223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92618" y="3631977"/>
            <a:ext cx="690131" cy="77223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27755" y="3632205"/>
            <a:ext cx="690131" cy="77223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92366" y="4346146"/>
            <a:ext cx="690131" cy="77223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25410" y="4371230"/>
            <a:ext cx="690131" cy="772237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87928" y="5097367"/>
            <a:ext cx="690131" cy="77223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90021" y="5085875"/>
            <a:ext cx="690131" cy="77223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23065" y="5092671"/>
            <a:ext cx="690131" cy="772237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xmlns="" id="{1E7ECABA-FA2E-1946-93B9-ED43DD25E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77894" y="3625608"/>
            <a:ext cx="690131" cy="7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0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constats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Approche pluridisciplinaire STEM (Science, </a:t>
            </a:r>
            <a:r>
              <a:rPr lang="fr-FR" dirty="0" err="1" smtClean="0"/>
              <a:t>Technology</a:t>
            </a:r>
            <a:r>
              <a:rPr lang="fr-FR" dirty="0" smtClean="0"/>
              <a:t>, Engineering and </a:t>
            </a:r>
            <a:r>
              <a:rPr lang="fr-FR" dirty="0" err="1" smtClean="0"/>
              <a:t>Mathematics</a:t>
            </a:r>
            <a:r>
              <a:rPr lang="fr-FR" dirty="0" smtClean="0"/>
              <a:t>)</a:t>
            </a:r>
          </a:p>
          <a:p>
            <a:r>
              <a:rPr lang="fr-FR" dirty="0" smtClean="0"/>
              <a:t>Approche concrète basée sur le triptyque MEI</a:t>
            </a:r>
          </a:p>
          <a:p>
            <a:r>
              <a:rPr lang="fr-FR" dirty="0" smtClean="0"/>
              <a:t>Un enseignement commun dispensé en première avec  deux spécialités (IT et I2D)</a:t>
            </a:r>
          </a:p>
          <a:p>
            <a:r>
              <a:rPr lang="fr-FR" dirty="0" smtClean="0"/>
              <a:t>Projet pluri technologique et collaboratif</a:t>
            </a:r>
          </a:p>
          <a:p>
            <a:r>
              <a:rPr lang="fr-FR" dirty="0" smtClean="0"/>
              <a:t>Notion élargie du produit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des séquences pédagogiques autour d’une thématique porteuse de sens (étude d’un produit ou d’une utilisation)</a:t>
            </a:r>
          </a:p>
          <a:p>
            <a:r>
              <a:rPr lang="fr-FR" dirty="0" smtClean="0"/>
              <a:t>Proposer un scénario impliquant des activités mobilisant systématiquement les champs MEI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Exemple en 1ère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Projet en fin de première, commun à toutes les équipes prenant la forme d’un défi : « </a:t>
            </a:r>
            <a:r>
              <a:rPr lang="fr-FR" dirty="0" err="1" smtClean="0"/>
              <a:t>Mécanodrone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Séquence </a:t>
            </a:r>
            <a:r>
              <a:rPr lang="fr-FR" b="1" dirty="0" smtClean="0"/>
              <a:t>Livraison par Drone </a:t>
            </a:r>
            <a:r>
              <a:rPr lang="fr-FR" dirty="0" smtClean="0"/>
              <a:t>intégrant la formation au concept clé de résistance et respectant la logique STEM</a:t>
            </a:r>
          </a:p>
        </p:txBody>
      </p:sp>
      <p:pic>
        <p:nvPicPr>
          <p:cNvPr id="4" name="Image 3">
            <a:hlinkClick r:id="rId2" action="ppaction://hlinkpres?slideindex=1&amp;slidetitle="/>
            <a:extLst>
              <a:ext uri="{FF2B5EF4-FFF2-40B4-BE49-F238E27FC236}">
                <a16:creationId xmlns="" xmlns:a16="http://schemas.microsoft.com/office/drawing/2014/main" id="{661864C5-9B50-4C80-90C2-C5D4D3C93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125" y="1330831"/>
            <a:ext cx="217170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du tableau pour repérer les compétences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770" y="1083366"/>
            <a:ext cx="7947660" cy="44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du tableau pour repérer les compétences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" y="2176272"/>
            <a:ext cx="8726424" cy="307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Niveaux taxonomiques des connaissances liées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184" y="1394587"/>
            <a:ext cx="8513064" cy="415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C9FD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Paris-diapo-2018" id="{F8D721AF-B5D4-A04F-8CE1-9A68663DAD84}" vid="{DFDADEA6-2C52-3B46-A9A9-6DC08179792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acparis-diapo-2018</Template>
  <TotalTime>728</TotalTime>
  <Words>732</Words>
  <Application>Microsoft Office PowerPoint</Application>
  <PresentationFormat>Affichage à l'écran (4:3)</PresentationFormat>
  <Paragraphs>164</Paragraphs>
  <Slides>26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Thème Office</vt:lpstr>
      <vt:lpstr>Document</vt:lpstr>
      <vt:lpstr>Comment organiser une séquence pédagogique en IT &amp; I2D </vt:lpstr>
      <vt:lpstr>Premiers constats</vt:lpstr>
      <vt:lpstr>Diapositive 3</vt:lpstr>
      <vt:lpstr>Premiers constats</vt:lpstr>
      <vt:lpstr>L’idée</vt:lpstr>
      <vt:lpstr>Exemple en 1ère</vt:lpstr>
      <vt:lpstr>Analyse du tableau pour repérer les compétences</vt:lpstr>
      <vt:lpstr>Analyse du tableau pour repérer les compétences</vt:lpstr>
      <vt:lpstr>Niveaux taxonomiques des connaissances liées</vt:lpstr>
      <vt:lpstr>Diapositive 10</vt:lpstr>
      <vt:lpstr>Fiche séquence</vt:lpstr>
      <vt:lpstr>Exemple de séquence « transport par drone »</vt:lpstr>
      <vt:lpstr>Diapositive 13</vt:lpstr>
      <vt:lpstr>Diapositive 14</vt:lpstr>
      <vt:lpstr>Enoncé des intentions pédagogiques</vt:lpstr>
      <vt:lpstr>I2D – Exemples d’activités constituant la séquence </vt:lpstr>
      <vt:lpstr>Diapositive 17</vt:lpstr>
      <vt:lpstr>Exemples d’activités « M »</vt:lpstr>
      <vt:lpstr>Exemples d’activités « E »</vt:lpstr>
      <vt:lpstr>Exemples d’activités « I »</vt:lpstr>
      <vt:lpstr>Diapositive 21</vt:lpstr>
      <vt:lpstr>Structuration des connaissances</vt:lpstr>
      <vt:lpstr>Séquences :</vt:lpstr>
      <vt:lpstr>Projets :</vt:lpstr>
      <vt:lpstr>Progression :</vt:lpstr>
      <vt:lpstr>Merci !</vt:lpstr>
    </vt:vector>
  </TitlesOfParts>
  <Company>Académie de Paris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Rectorat</dc:creator>
  <cp:lastModifiedBy>Jeff</cp:lastModifiedBy>
  <cp:revision>61</cp:revision>
  <dcterms:created xsi:type="dcterms:W3CDTF">2019-01-22T16:15:01Z</dcterms:created>
  <dcterms:modified xsi:type="dcterms:W3CDTF">2019-02-13T20:27:37Z</dcterms:modified>
</cp:coreProperties>
</file>