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52EB4-BEA4-4B2E-A51D-3072103E7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Épreuve de mise en pratique professionnelle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A54FDB7-522C-44B0-95D7-BD8076750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7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13FE-5D8F-4C28-BB26-826148D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5732"/>
          </a:xfrm>
        </p:spPr>
        <p:txBody>
          <a:bodyPr/>
          <a:lstStyle/>
          <a:p>
            <a:r>
              <a:rPr lang="fr-FR" dirty="0"/>
              <a:t>Séquence pédagogique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4B64D-2C1E-4070-9DFD-5969384F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8326" y="1319842"/>
            <a:ext cx="5754406" cy="785949"/>
          </a:xfrm>
        </p:spPr>
        <p:txBody>
          <a:bodyPr/>
          <a:lstStyle/>
          <a:p>
            <a:r>
              <a:rPr lang="fr-FR" sz="1800" dirty="0"/>
              <a:t>Positionnement en fin d’année</a:t>
            </a:r>
          </a:p>
          <a:p>
            <a:r>
              <a:rPr lang="fr-FR" sz="1800" dirty="0"/>
              <a:t>Organisation en groupe: 6 groupes de 4 élèves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759BC4-A0BF-4941-9C5D-E59A14A0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236" y="2339314"/>
            <a:ext cx="3547373" cy="353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Démarche d’investigation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CD398BB-20EE-445C-AD6C-B781F2756F88}"/>
              </a:ext>
            </a:extLst>
          </p:cNvPr>
          <p:cNvSpPr txBox="1">
            <a:spLocks/>
          </p:cNvSpPr>
          <p:nvPr/>
        </p:nvSpPr>
        <p:spPr>
          <a:xfrm>
            <a:off x="4366609" y="2925910"/>
            <a:ext cx="3547373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Semaine 2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1&amp;2: </a:t>
            </a:r>
            <a:r>
              <a:rPr lang="fr-FR" dirty="0"/>
              <a:t>au regard de l’impact environnemental les élèves doivent chercher une idée pour améliorer le produit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3: </a:t>
            </a:r>
            <a:r>
              <a:rPr lang="fr-FR" dirty="0"/>
              <a:t>Présentation des idées à l’oral</a:t>
            </a:r>
            <a:endParaRPr lang="fr-FR" b="1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149C03E5-2E9D-43CE-BFE0-22A199296BFA}"/>
              </a:ext>
            </a:extLst>
          </p:cNvPr>
          <p:cNvSpPr txBox="1">
            <a:spLocks/>
          </p:cNvSpPr>
          <p:nvPr/>
        </p:nvSpPr>
        <p:spPr>
          <a:xfrm>
            <a:off x="8272733" y="2692387"/>
            <a:ext cx="3416060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Semaine 3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1:</a:t>
            </a:r>
            <a:r>
              <a:rPr lang="fr-FR" dirty="0"/>
              <a:t> Comparer deux systèmes semblable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2&amp;3: </a:t>
            </a:r>
            <a:r>
              <a:rPr lang="fr-FR" dirty="0"/>
              <a:t>Définir les conditions d’utilisations normale 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Puis commencer l’étude énergétique et commenter les résultats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CF3803B-B240-44DE-92E7-19DF233CB658}"/>
              </a:ext>
            </a:extLst>
          </p:cNvPr>
          <p:cNvSpPr txBox="1">
            <a:spLocks/>
          </p:cNvSpPr>
          <p:nvPr/>
        </p:nvSpPr>
        <p:spPr>
          <a:xfrm>
            <a:off x="819237" y="3000409"/>
            <a:ext cx="3547373" cy="314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Semaine 1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1: </a:t>
            </a:r>
            <a:r>
              <a:rPr lang="fr-FR" sz="1600" dirty="0"/>
              <a:t>Analyse &amp; Découverte du système au travers de son fonctionnement global</a:t>
            </a:r>
            <a:endParaRPr lang="fr-FR" dirty="0"/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2</a:t>
            </a:r>
            <a:r>
              <a:rPr lang="fr-FR" dirty="0"/>
              <a:t>: Etude d’un élément précis du système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Séance 3: </a:t>
            </a:r>
            <a:r>
              <a:rPr lang="fr-FR" dirty="0"/>
              <a:t>Veille technologique </a:t>
            </a:r>
            <a:endParaRPr lang="fr-FR" b="1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CCB1A07D-B0A5-4462-AE4B-8F8DE83717F5}"/>
              </a:ext>
            </a:extLst>
          </p:cNvPr>
          <p:cNvSpPr txBox="1">
            <a:spLocks/>
          </p:cNvSpPr>
          <p:nvPr/>
        </p:nvSpPr>
        <p:spPr>
          <a:xfrm>
            <a:off x="4366609" y="2376563"/>
            <a:ext cx="3547373" cy="353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/>
              <a:t>Démarche projet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08C0351A-C8A6-4666-9EEE-9828855DF24E}"/>
              </a:ext>
            </a:extLst>
          </p:cNvPr>
          <p:cNvSpPr txBox="1">
            <a:spLocks/>
          </p:cNvSpPr>
          <p:nvPr/>
        </p:nvSpPr>
        <p:spPr>
          <a:xfrm>
            <a:off x="8202489" y="2376563"/>
            <a:ext cx="3547373" cy="353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/>
              <a:t>Démarche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7475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9B4A2-C74E-4647-A500-34D05870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Travaux pratiques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89A0FCF-CB2B-4EC2-84A5-E676D577E225}"/>
              </a:ext>
            </a:extLst>
          </p:cNvPr>
          <p:cNvSpPr txBox="1">
            <a:spLocks/>
          </p:cNvSpPr>
          <p:nvPr/>
        </p:nvSpPr>
        <p:spPr>
          <a:xfrm>
            <a:off x="2451190" y="1542474"/>
            <a:ext cx="8915399" cy="553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Le sèche-mains « Dyson </a:t>
            </a:r>
            <a:r>
              <a:rPr lang="fr-FR" sz="2800" dirty="0" err="1"/>
              <a:t>Airblade</a:t>
            </a:r>
            <a:r>
              <a:rPr lang="fr-FR" sz="2800" dirty="0"/>
              <a:t>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9BF80E-C2AF-4AAD-AAAF-A175FF9F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57" y="2096220"/>
            <a:ext cx="2495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CB90C-AEAA-4323-A373-A491D6B1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71" y="624403"/>
            <a:ext cx="10467468" cy="1280890"/>
          </a:xfrm>
        </p:spPr>
        <p:txBody>
          <a:bodyPr/>
          <a:lstStyle/>
          <a:p>
            <a:r>
              <a:rPr lang="fr-FR" dirty="0"/>
              <a:t>Les différents moyens pour se sécher les mains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A360D-5F9A-4AB4-9987-8CA558E4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7939" y="1969475"/>
            <a:ext cx="3992732" cy="576262"/>
          </a:xfrm>
        </p:spPr>
        <p:txBody>
          <a:bodyPr/>
          <a:lstStyle/>
          <a:p>
            <a:r>
              <a:rPr lang="fr-FR" dirty="0"/>
              <a:t>Les sèche main papier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9D42C03-0620-42D2-A3C2-6A4E7C33A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2024" y="2765755"/>
            <a:ext cx="2913020" cy="335438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D64E2A-F204-4AF5-887B-40F82DFA3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7421" y="1969475"/>
            <a:ext cx="4458209" cy="576262"/>
          </a:xfrm>
        </p:spPr>
        <p:txBody>
          <a:bodyPr/>
          <a:lstStyle/>
          <a:p>
            <a:r>
              <a:rPr lang="fr-FR" dirty="0"/>
              <a:t>Les sèches mains électriques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CEAC410-C0A9-4C85-B8E5-D1B3AE5839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7400" y="2709683"/>
            <a:ext cx="3718252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EFA681-1C6E-471F-8074-BEDEE5C9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666843"/>
            <a:ext cx="4227583" cy="576262"/>
          </a:xfrm>
        </p:spPr>
        <p:txBody>
          <a:bodyPr/>
          <a:lstStyle/>
          <a:p>
            <a:r>
              <a:rPr lang="fr-FR" dirty="0"/>
              <a:t>Sèche main à air propulsé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E7752FF-DAE6-44D8-9481-193D49336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31082" y="1243105"/>
            <a:ext cx="2493962" cy="3464182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015B0C-3C1F-4956-BA8D-AA701F22D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0102" y="666843"/>
            <a:ext cx="4685371" cy="576262"/>
          </a:xfrm>
        </p:spPr>
        <p:txBody>
          <a:bodyPr/>
          <a:lstStyle/>
          <a:p>
            <a:r>
              <a:rPr lang="fr-FR" dirty="0"/>
              <a:t>Sèche main à air chaud pulsé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7EE8B73-7CD2-40D4-AE29-2B04DD4BEA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84970" y="1298796"/>
            <a:ext cx="2017817" cy="3352800"/>
          </a:xfrm>
          <a:prstGeom prst="rect">
            <a:avLst/>
          </a:prstGeom>
        </p:spPr>
      </p:pic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64246E6F-E3D9-4895-94A0-C1EEE629CA62}"/>
              </a:ext>
            </a:extLst>
          </p:cNvPr>
          <p:cNvSpPr txBox="1">
            <a:spLocks/>
          </p:cNvSpPr>
          <p:nvPr/>
        </p:nvSpPr>
        <p:spPr>
          <a:xfrm>
            <a:off x="7395250" y="4869091"/>
            <a:ext cx="4685371" cy="1380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fr-FR" sz="1400" dirty="0"/>
              <a:t>Trop lent </a:t>
            </a:r>
          </a:p>
          <a:p>
            <a:pPr marL="342900" indent="-342900">
              <a:buFontTx/>
              <a:buChar char="-"/>
            </a:pPr>
            <a:r>
              <a:rPr lang="fr-FR" sz="1400" dirty="0"/>
              <a:t>Ne sèche que une face des mains</a:t>
            </a:r>
          </a:p>
          <a:p>
            <a:pPr marL="342900" indent="-342900">
              <a:buFontTx/>
              <a:buChar char="-"/>
            </a:pPr>
            <a:r>
              <a:rPr lang="fr-FR" sz="1400" dirty="0"/>
              <a:t>Energivore  (la résistance)</a:t>
            </a:r>
          </a:p>
          <a:p>
            <a:pPr marL="342900" indent="-342900">
              <a:buFontTx/>
              <a:buChar char="-"/>
            </a:pPr>
            <a:r>
              <a:rPr lang="fr-FR" sz="1400" dirty="0"/>
              <a:t>Peu hygiénique (aspire l’air ambiant sans filtre)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C315394-1A8A-4B5B-A35D-DA3B8FC3B2CC}"/>
              </a:ext>
            </a:extLst>
          </p:cNvPr>
          <p:cNvSpPr txBox="1">
            <a:spLocks/>
          </p:cNvSpPr>
          <p:nvPr/>
        </p:nvSpPr>
        <p:spPr>
          <a:xfrm>
            <a:off x="2242404" y="4707287"/>
            <a:ext cx="4685371" cy="1952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+ rapide</a:t>
            </a:r>
          </a:p>
          <a:p>
            <a:r>
              <a:rPr lang="fr-FR" sz="1400" dirty="0"/>
              <a:t>+ les deux faces principales des mains</a:t>
            </a:r>
          </a:p>
          <a:p>
            <a:r>
              <a:rPr lang="fr-FR" sz="1400" dirty="0"/>
              <a:t>+ énergie réduite ( deux lames d’air à grande vitesse)</a:t>
            </a:r>
          </a:p>
          <a:p>
            <a:r>
              <a:rPr lang="fr-FR" sz="1400" dirty="0"/>
              <a:t>+ hygiénique (filtre HEPA)</a:t>
            </a:r>
          </a:p>
          <a:p>
            <a:r>
              <a:rPr lang="fr-FR" sz="1400" dirty="0"/>
              <a:t>+ composant recyclable</a:t>
            </a:r>
          </a:p>
        </p:txBody>
      </p:sp>
    </p:spTree>
    <p:extLst>
      <p:ext uri="{BB962C8B-B14F-4D97-AF65-F5344CB8AC3E}">
        <p14:creationId xmlns:p14="http://schemas.microsoft.com/office/powerpoint/2010/main" val="37235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79D86-54D3-489C-B14F-2FD13323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Numérique Dyson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F29C0B-5006-4D6A-BB28-A04C7880D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1264555"/>
            <a:ext cx="4343400" cy="3115171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02946D-FFEF-42F5-95C4-FF1069E0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1649" y="2060720"/>
            <a:ext cx="4338674" cy="3354060"/>
          </a:xfrm>
        </p:spPr>
        <p:txBody>
          <a:bodyPr/>
          <a:lstStyle/>
          <a:p>
            <a:r>
              <a:rPr lang="fr-FR" dirty="0"/>
              <a:t>d’une partie fixe, le stator, qui est un noyau de fer en métal stratifié.</a:t>
            </a:r>
          </a:p>
          <a:p>
            <a:r>
              <a:rPr lang="fr-FR" dirty="0"/>
              <a:t>La partie mobile, le rotor, est constituée uniquement de fer.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Permet de tourner rapidement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Permet de soufflé de l’air à 640 km/h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FC494C-58F0-47F2-A6B6-2387543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1" y="3429000"/>
            <a:ext cx="2019299" cy="1854618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B8670924-329F-41F1-B4C5-23F7F3C3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1649" y="1443220"/>
            <a:ext cx="4227583" cy="576262"/>
          </a:xfrm>
        </p:spPr>
        <p:txBody>
          <a:bodyPr/>
          <a:lstStyle/>
          <a:p>
            <a:r>
              <a:rPr lang="fr-FR" dirty="0"/>
              <a:t>Caractéristiques:</a:t>
            </a:r>
          </a:p>
        </p:txBody>
      </p:sp>
    </p:spTree>
    <p:extLst>
      <p:ext uri="{BB962C8B-B14F-4D97-AF65-F5344CB8AC3E}">
        <p14:creationId xmlns:p14="http://schemas.microsoft.com/office/powerpoint/2010/main" val="31455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17933-690E-427C-85B2-98374FE7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479"/>
          </a:xfrm>
        </p:spPr>
        <p:txBody>
          <a:bodyPr/>
          <a:lstStyle/>
          <a:p>
            <a:r>
              <a:rPr lang="fr-FR" dirty="0"/>
              <a:t>Etude du moteur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19804DA-0CB0-47C5-A439-E4A85669F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987" y="1620221"/>
            <a:ext cx="6286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2DCF-4232-462A-B46B-643C088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énergétique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AA34B-54A0-4E24-ADE4-01181AE9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7667" y="1380881"/>
            <a:ext cx="3992732" cy="576262"/>
          </a:xfrm>
        </p:spPr>
        <p:txBody>
          <a:bodyPr/>
          <a:lstStyle/>
          <a:p>
            <a:r>
              <a:rPr lang="fr-FR" dirty="0"/>
              <a:t>Dyson: Etude pratique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9A55D-F693-4A56-A136-6C92508B8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7667" y="2255668"/>
            <a:ext cx="4342893" cy="3354060"/>
          </a:xfrm>
        </p:spPr>
        <p:txBody>
          <a:bodyPr/>
          <a:lstStyle/>
          <a:p>
            <a:r>
              <a:rPr lang="fr-FR" dirty="0"/>
              <a:t>Puissance  =1175W</a:t>
            </a:r>
          </a:p>
          <a:p>
            <a:r>
              <a:rPr lang="fr-FR" dirty="0"/>
              <a:t>Energie consommé pour 1 séchage = 0,012kWh</a:t>
            </a:r>
          </a:p>
          <a:p>
            <a:r>
              <a:rPr lang="fr-FR" dirty="0"/>
              <a:t>Energie consommé (usage) pour 1 an pour 400pers/jour = 1752kwh</a:t>
            </a:r>
          </a:p>
          <a:p>
            <a:r>
              <a:rPr lang="fr-FR" dirty="0"/>
              <a:t>Energie consommé en veille pour 1 an 40kWh</a:t>
            </a:r>
          </a:p>
          <a:p>
            <a:r>
              <a:rPr lang="fr-FR" dirty="0"/>
              <a:t>Energie consommé total pour 1 an = </a:t>
            </a:r>
            <a:r>
              <a:rPr lang="fr-FR" dirty="0">
                <a:solidFill>
                  <a:srgbClr val="FF0000"/>
                </a:solidFill>
              </a:rPr>
              <a:t>1792kWh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242390-1E1F-425C-AD27-0CA6D04BA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380881"/>
            <a:ext cx="3999001" cy="576262"/>
          </a:xfrm>
        </p:spPr>
        <p:txBody>
          <a:bodyPr/>
          <a:lstStyle/>
          <a:p>
            <a:r>
              <a:rPr lang="fr-FR" dirty="0"/>
              <a:t>Noirot: Etude théorique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504C6E-E87D-4CB2-8CC3-0C871931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5937" y="2255668"/>
            <a:ext cx="4338674" cy="3354060"/>
          </a:xfrm>
        </p:spPr>
        <p:txBody>
          <a:bodyPr/>
          <a:lstStyle/>
          <a:p>
            <a:r>
              <a:rPr lang="fr-FR" dirty="0"/>
              <a:t>Puissance  =2750W</a:t>
            </a:r>
          </a:p>
          <a:p>
            <a:r>
              <a:rPr lang="fr-FR" dirty="0"/>
              <a:t>Energie consommé pour 1 séchage = 0,022kWh</a:t>
            </a:r>
          </a:p>
          <a:p>
            <a:r>
              <a:rPr lang="fr-FR" dirty="0"/>
              <a:t>Energie consommé (usage) pour 1 an pour 400pers/jour = </a:t>
            </a:r>
            <a:r>
              <a:rPr lang="fr-FR" dirty="0">
                <a:solidFill>
                  <a:srgbClr val="FF0000"/>
                </a:solidFill>
              </a:rPr>
              <a:t>3285kwh</a:t>
            </a:r>
          </a:p>
          <a:p>
            <a:r>
              <a:rPr lang="fr-FR" dirty="0"/>
              <a:t>Remarque pas de énergie consommé en veille.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9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E53E1-B0C5-4758-AD73-4C60CD2C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6501"/>
          </a:xfrm>
        </p:spPr>
        <p:txBody>
          <a:bodyPr/>
          <a:lstStyle/>
          <a:p>
            <a:r>
              <a:rPr lang="fr-FR" b="1" dirty="0"/>
              <a:t>Exploitation pédagogique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600EF-5584-4FBA-A0D1-A50F426E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322" y="2130724"/>
            <a:ext cx="8915400" cy="4382219"/>
          </a:xfrm>
        </p:spPr>
        <p:txBody>
          <a:bodyPr>
            <a:normAutofit/>
          </a:bodyPr>
          <a:lstStyle/>
          <a:p>
            <a:r>
              <a:rPr lang="fr-FR" dirty="0"/>
              <a:t>Thématique: L’ingénierie design de produits innovants</a:t>
            </a:r>
          </a:p>
          <a:p>
            <a:r>
              <a:rPr lang="fr-FR" dirty="0"/>
              <a:t>Problématique: Comment améliorer la consommation énergétique d’un système</a:t>
            </a:r>
          </a:p>
          <a:p>
            <a:r>
              <a:rPr lang="fr-FR" dirty="0"/>
              <a:t>Classe de 1</a:t>
            </a:r>
            <a:r>
              <a:rPr lang="fr-FR" baseline="30000" dirty="0"/>
              <a:t>er</a:t>
            </a:r>
            <a:r>
              <a:rPr lang="fr-FR" dirty="0"/>
              <a:t> STI2D de 24 élèves</a:t>
            </a:r>
          </a:p>
          <a:p>
            <a:r>
              <a:rPr lang="fr-FR" dirty="0"/>
              <a:t>Enseignement communs de 9h/ semaine organisé en 3 fois 3h dans un fablab et en classe entière</a:t>
            </a:r>
          </a:p>
          <a:p>
            <a:r>
              <a:rPr lang="fr-FR" dirty="0"/>
              <a:t>Matériel disponible: sèche-main </a:t>
            </a:r>
            <a:r>
              <a:rPr lang="fr-FR" dirty="0" err="1"/>
              <a:t>dyson</a:t>
            </a:r>
            <a:r>
              <a:rPr lang="fr-FR" dirty="0"/>
              <a:t>, vélo </a:t>
            </a:r>
            <a:r>
              <a:rPr lang="fr-FR" dirty="0" err="1"/>
              <a:t>electrique</a:t>
            </a:r>
            <a:r>
              <a:rPr lang="fr-FR" dirty="0"/>
              <a:t>, maquette numérique d’une maison, maquette d’un système d’éclairage, automates</a:t>
            </a:r>
          </a:p>
          <a:p>
            <a:r>
              <a:rPr lang="fr-FR" dirty="0"/>
              <a:t>Prérequis: SYSML, liaisons mécanique, schéma cinématique, base d’électricité, les chaines d’énergie, les flux d’entrée/sortie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88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05F55-8E98-4192-A429-0B272B74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  et   connaissances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24E61A-A9B7-405F-8FDB-6947DF810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388853"/>
            <a:ext cx="4342893" cy="451417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CO1.3. Justifier les solutions constructives d’un produit au regard des performances environnementales et estimer leur impact sur l’efficacité globale</a:t>
            </a:r>
          </a:p>
          <a:p>
            <a:r>
              <a:rPr lang="fr-FR" dirty="0"/>
              <a:t>CO2.2. Évaluer la compétitivité d’un produit d’un point de vue technique et économique.</a:t>
            </a:r>
          </a:p>
          <a:p>
            <a:r>
              <a:rPr lang="fr-FR" dirty="0"/>
              <a:t>CO4.3. Présenter de manière argumentée des démarches, des résultats, y compris dans une langue étrangère</a:t>
            </a:r>
          </a:p>
          <a:p>
            <a:r>
              <a:rPr lang="fr-FR" dirty="0"/>
              <a:t>CO5.5. Proposer des solutions à un problème technique identifié en participant à des démarches de créativité, choisir et justifier la solution retenue.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FFF06-55EC-456D-8864-44B619E6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48767" y="1388853"/>
            <a:ext cx="4338674" cy="218153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1.5. Approche environnementale</a:t>
            </a:r>
          </a:p>
          <a:p>
            <a:r>
              <a:rPr lang="fr-FR" dirty="0"/>
              <a:t>1.2. Outils de l'ingénierie système</a:t>
            </a:r>
          </a:p>
          <a:p>
            <a:r>
              <a:rPr lang="fr-FR" dirty="0"/>
              <a:t>3.3. Comportement énergétique des produits </a:t>
            </a:r>
          </a:p>
          <a:p>
            <a:r>
              <a:rPr lang="fr-FR" dirty="0"/>
              <a:t>4.2. Démarches de conception </a:t>
            </a:r>
          </a:p>
        </p:txBody>
      </p:sp>
    </p:spTree>
    <p:extLst>
      <p:ext uri="{BB962C8B-B14F-4D97-AF65-F5344CB8AC3E}">
        <p14:creationId xmlns:p14="http://schemas.microsoft.com/office/powerpoint/2010/main" val="232008759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3567</TotalTime>
  <Words>518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Symbol</vt:lpstr>
      <vt:lpstr>Wingdings 3</vt:lpstr>
      <vt:lpstr>Brin</vt:lpstr>
      <vt:lpstr>Épreuve de mise en pratique professionnelle </vt:lpstr>
      <vt:lpstr>Travaux pratiques</vt:lpstr>
      <vt:lpstr>Les différents moyens pour se sécher les mains</vt:lpstr>
      <vt:lpstr>Présentation PowerPoint</vt:lpstr>
      <vt:lpstr>Moteur Numérique Dyson</vt:lpstr>
      <vt:lpstr>Etude du moteur</vt:lpstr>
      <vt:lpstr>Etude énergétique</vt:lpstr>
      <vt:lpstr>Exploitation pédagogique</vt:lpstr>
      <vt:lpstr>Compétences   et   connaissances</vt:lpstr>
      <vt:lpstr>Séquence pédagogique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Épreuve de mise en pratique professionnelle</dc:title>
  <dc:creator>bevrard</dc:creator>
  <cp:lastModifiedBy>VERO douchena</cp:lastModifiedBy>
  <cp:revision>9</cp:revision>
  <dcterms:created xsi:type="dcterms:W3CDTF">2021-05-11T11:37:30Z</dcterms:created>
  <dcterms:modified xsi:type="dcterms:W3CDTF">2021-06-16T19:56:50Z</dcterms:modified>
</cp:coreProperties>
</file>