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Montserrat Bold" charset="1" panose="00000800000000000000"/>
      <p:regular r:id="rId15"/>
    </p:embeddedFont>
    <p:embeddedFont>
      <p:font typeface="Poppins" charset="1" panose="00000500000000000000"/>
      <p:regular r:id="rId16"/>
    </p:embeddedFont>
    <p:embeddedFont>
      <p:font typeface="Montserrat" charset="1" panose="00000500000000000000"/>
      <p:regular r:id="rId17"/>
    </p:embeddedFont>
    <p:embeddedFont>
      <p:font typeface="Poppins Bold" charset="1" panose="000008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97502" y="5590237"/>
            <a:ext cx="14099416" cy="1409941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28617" y="2011748"/>
            <a:ext cx="8015383" cy="4806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19"/>
              </a:lnSpc>
              <a:spcBef>
                <a:spcPct val="0"/>
              </a:spcBef>
            </a:pPr>
            <a:r>
              <a:rPr lang="en-US" b="true" sz="9156">
                <a:solidFill>
                  <a:srgbClr val="051D4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Algorithme d’Ascenseur Intelligent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6420234" y="-1717598"/>
            <a:ext cx="3735531" cy="373553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47857" y="-643475"/>
            <a:ext cx="1286950" cy="128695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1929195" y="8389571"/>
            <a:ext cx="3735531" cy="3735531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8757394" y="7522582"/>
            <a:ext cx="8779632" cy="1733977"/>
          </a:xfrm>
          <a:custGeom>
            <a:avLst/>
            <a:gdLst/>
            <a:ahLst/>
            <a:cxnLst/>
            <a:rect r="r" b="b" t="t" l="l"/>
            <a:pathLst>
              <a:path h="1733977" w="8779632">
                <a:moveTo>
                  <a:pt x="0" y="0"/>
                </a:moveTo>
                <a:lnTo>
                  <a:pt x="8779632" y="0"/>
                </a:lnTo>
                <a:lnTo>
                  <a:pt x="8779632" y="1733977"/>
                </a:lnTo>
                <a:lnTo>
                  <a:pt x="0" y="17339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8573918" y="3143201"/>
            <a:ext cx="9146584" cy="5246370"/>
            <a:chOff x="0" y="0"/>
            <a:chExt cx="7981950" cy="45783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765810" y="21590"/>
              <a:ext cx="6451600" cy="4326890"/>
            </a:xfrm>
            <a:custGeom>
              <a:avLst/>
              <a:gdLst/>
              <a:ahLst/>
              <a:cxnLst/>
              <a:rect r="r" b="b" t="t" l="l"/>
              <a:pathLst>
                <a:path h="4326890" w="645160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242424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981950" cy="4542790"/>
            </a:xfrm>
            <a:custGeom>
              <a:avLst/>
              <a:gdLst/>
              <a:ahLst/>
              <a:cxnLst/>
              <a:rect r="r" b="b" t="t" l="l"/>
              <a:pathLst>
                <a:path h="4542790" w="798195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3460750" y="4349750"/>
              <a:ext cx="1059180" cy="96520"/>
            </a:xfrm>
            <a:custGeom>
              <a:avLst/>
              <a:gdLst/>
              <a:ahLst/>
              <a:cxnLst/>
              <a:rect r="r" b="b" t="t" l="l"/>
              <a:pathLst>
                <a:path h="96520" w="105918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163830" y="4542790"/>
              <a:ext cx="7654290" cy="35560"/>
            </a:xfrm>
            <a:custGeom>
              <a:avLst/>
              <a:gdLst/>
              <a:ahLst/>
              <a:cxnLst/>
              <a:rect r="r" b="b" t="t" l="l"/>
              <a:pathLst>
                <a:path h="35560" w="765429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962660" y="276860"/>
              <a:ext cx="6055360" cy="3789680"/>
            </a:xfrm>
            <a:custGeom>
              <a:avLst/>
              <a:gdLst/>
              <a:ahLst/>
              <a:cxnLst/>
              <a:rect r="r" b="b" t="t" l="l"/>
              <a:pathLst>
                <a:path h="3789680" w="605536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3"/>
              <a:stretch>
                <a:fillRect l="0" t="-3261" r="0" b="-3261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23887" y="-2346523"/>
            <a:ext cx="4693046" cy="469304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39603" y="1122782"/>
            <a:ext cx="7019697" cy="10556306"/>
            <a:chOff x="0" y="0"/>
            <a:chExt cx="660400" cy="9931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0400" cy="993118"/>
            </a:xfrm>
            <a:custGeom>
              <a:avLst/>
              <a:gdLst/>
              <a:ahLst/>
              <a:cxnLst/>
              <a:rect r="r" b="b" t="t" l="l"/>
              <a:pathLst>
                <a:path h="993118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32507"/>
                  </a:cubicBezTo>
                  <a:lnTo>
                    <a:pt x="660400" y="993118"/>
                  </a:lnTo>
                  <a:lnTo>
                    <a:pt x="0" y="993118"/>
                  </a:lnTo>
                  <a:lnTo>
                    <a:pt x="0" y="332998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8900"/>
              <a:ext cx="660400" cy="9042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0614313" y="1459818"/>
            <a:ext cx="6270276" cy="6270276"/>
            <a:chOff x="0" y="0"/>
            <a:chExt cx="8916670" cy="891667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" y="6350"/>
              <a:ext cx="8903970" cy="8903970"/>
            </a:xfrm>
            <a:custGeom>
              <a:avLst/>
              <a:gdLst/>
              <a:ahLst/>
              <a:cxnLst/>
              <a:rect r="r" b="b" t="t" l="l"/>
              <a:pathLst>
                <a:path h="8903970" w="8903970">
                  <a:moveTo>
                    <a:pt x="4451350" y="8903970"/>
                  </a:moveTo>
                  <a:cubicBezTo>
                    <a:pt x="1997710" y="8903970"/>
                    <a:pt x="0" y="6906260"/>
                    <a:pt x="0" y="4451350"/>
                  </a:cubicBezTo>
                  <a:cubicBezTo>
                    <a:pt x="0" y="1996440"/>
                    <a:pt x="1997710" y="0"/>
                    <a:pt x="4451350" y="0"/>
                  </a:cubicBezTo>
                  <a:cubicBezTo>
                    <a:pt x="6904990" y="0"/>
                    <a:pt x="8903970" y="1997710"/>
                    <a:pt x="8903970" y="4451350"/>
                  </a:cubicBezTo>
                  <a:cubicBezTo>
                    <a:pt x="8903970" y="6904990"/>
                    <a:pt x="6906260" y="8903970"/>
                    <a:pt x="4451350" y="8903970"/>
                  </a:cubicBezTo>
                  <a:close/>
                  <a:moveTo>
                    <a:pt x="4451350" y="19050"/>
                  </a:moveTo>
                  <a:cubicBezTo>
                    <a:pt x="2007870" y="19050"/>
                    <a:pt x="19050" y="2007870"/>
                    <a:pt x="19050" y="4451350"/>
                  </a:cubicBezTo>
                  <a:cubicBezTo>
                    <a:pt x="19050" y="6894830"/>
                    <a:pt x="2007870" y="8883650"/>
                    <a:pt x="4451350" y="8883650"/>
                  </a:cubicBezTo>
                  <a:cubicBezTo>
                    <a:pt x="6894830" y="8883650"/>
                    <a:pt x="8883650" y="6894830"/>
                    <a:pt x="8883650" y="4451350"/>
                  </a:cubicBezTo>
                  <a:cubicBezTo>
                    <a:pt x="8883650" y="2007870"/>
                    <a:pt x="6896100" y="19050"/>
                    <a:pt x="4451350" y="1905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54940" y="154940"/>
              <a:ext cx="8605520" cy="8605520"/>
            </a:xfrm>
            <a:custGeom>
              <a:avLst/>
              <a:gdLst/>
              <a:ahLst/>
              <a:cxnLst/>
              <a:rect r="r" b="b" t="t" l="l"/>
              <a:pathLst>
                <a:path h="8605520" w="8605520">
                  <a:moveTo>
                    <a:pt x="8605520" y="4302760"/>
                  </a:moveTo>
                  <a:cubicBezTo>
                    <a:pt x="8605520" y="6678930"/>
                    <a:pt x="6678930" y="8605520"/>
                    <a:pt x="4302760" y="8605520"/>
                  </a:cubicBezTo>
                  <a:cubicBezTo>
                    <a:pt x="1926590" y="8605520"/>
                    <a:pt x="0" y="6680200"/>
                    <a:pt x="0" y="4302760"/>
                  </a:cubicBezTo>
                  <a:cubicBezTo>
                    <a:pt x="0" y="1925320"/>
                    <a:pt x="1926590" y="0"/>
                    <a:pt x="4302760" y="0"/>
                  </a:cubicBezTo>
                  <a:cubicBezTo>
                    <a:pt x="6678930" y="0"/>
                    <a:pt x="8605520" y="1926590"/>
                    <a:pt x="8605520" y="4302760"/>
                  </a:cubicBezTo>
                  <a:close/>
                </a:path>
              </a:pathLst>
            </a:custGeom>
            <a:blipFill>
              <a:blip r:embed="rId2"/>
              <a:stretch>
                <a:fillRect l="-25046" t="0" r="-25046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422674" y="3135293"/>
            <a:ext cx="9586885" cy="4818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43"/>
              </a:lnSpc>
              <a:spcBef>
                <a:spcPct val="0"/>
              </a:spcBef>
            </a:pPr>
            <a:r>
              <a:rPr lang="en-US" sz="3030" spc="-6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-Asc</a:t>
            </a:r>
            <a:r>
              <a:rPr lang="en-US" sz="3030" spc="-60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enseur prototype avec mouvements limités :</a:t>
            </a:r>
          </a:p>
          <a:p>
            <a:pPr algn="l">
              <a:lnSpc>
                <a:spcPts val="4243"/>
              </a:lnSpc>
              <a:spcBef>
                <a:spcPct val="0"/>
              </a:spcBef>
            </a:pPr>
            <a:r>
              <a:rPr lang="en-US" sz="3030" spc="-60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+2 étages (montée)</a:t>
            </a:r>
          </a:p>
          <a:p>
            <a:pPr algn="l">
              <a:lnSpc>
                <a:spcPts val="4243"/>
              </a:lnSpc>
              <a:spcBef>
                <a:spcPct val="0"/>
              </a:spcBef>
            </a:pPr>
            <a:r>
              <a:rPr lang="en-US" sz="3030" spc="-60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–1 étage (descente)</a:t>
            </a:r>
          </a:p>
          <a:p>
            <a:pPr algn="l">
              <a:lnSpc>
                <a:spcPts val="4243"/>
              </a:lnSpc>
              <a:spcBef>
                <a:spcPct val="0"/>
              </a:spcBef>
            </a:pPr>
            <a:r>
              <a:rPr lang="en-US" sz="3030" spc="-60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Départ : étage 0</a:t>
            </a:r>
          </a:p>
          <a:p>
            <a:pPr algn="l" marL="654384" indent="-327192" lvl="1">
              <a:lnSpc>
                <a:spcPts val="4243"/>
              </a:lnSpc>
              <a:spcBef>
                <a:spcPct val="0"/>
              </a:spcBef>
              <a:buFont typeface="Arial"/>
              <a:buChar char="•"/>
            </a:pPr>
            <a:r>
              <a:rPr lang="en-US" sz="3030" spc="-60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Objectif :</a:t>
            </a:r>
          </a:p>
          <a:p>
            <a:pPr algn="l">
              <a:lnSpc>
                <a:spcPts val="4243"/>
              </a:lnSpc>
              <a:spcBef>
                <a:spcPct val="0"/>
              </a:spcBef>
            </a:pPr>
            <a:r>
              <a:rPr lang="en-US" sz="3030" spc="-60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          </a:t>
            </a:r>
            <a:r>
              <a:rPr lang="en-US" sz="3030" spc="-60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Atteindre l’étage cible N</a:t>
            </a:r>
          </a:p>
          <a:p>
            <a:pPr algn="l">
              <a:lnSpc>
                <a:spcPts val="4243"/>
              </a:lnSpc>
              <a:spcBef>
                <a:spcPct val="0"/>
              </a:spcBef>
            </a:pPr>
            <a:r>
              <a:rPr lang="en-US" sz="3030" spc="-60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          </a:t>
            </a:r>
            <a:r>
              <a:rPr lang="en-US" sz="3030" spc="-60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Trouver le nombre minimal de    mouvements</a:t>
            </a:r>
          </a:p>
          <a:p>
            <a:pPr algn="l">
              <a:lnSpc>
                <a:spcPts val="4243"/>
              </a:lnSpc>
              <a:spcBef>
                <a:spcPct val="0"/>
              </a:spcBef>
            </a:pPr>
            <a:r>
              <a:rPr lang="en-US" sz="3030" spc="-60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          </a:t>
            </a:r>
            <a:r>
              <a:rPr lang="en-US" sz="3030" spc="-60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Afficher le chemin parcouru</a:t>
            </a:r>
          </a:p>
          <a:p>
            <a:pPr algn="l" marL="0" indent="0" lvl="0">
              <a:lnSpc>
                <a:spcPts val="4243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747672" y="1919210"/>
            <a:ext cx="6259183" cy="771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  <a:spcBef>
                <a:spcPct val="0"/>
              </a:spcBef>
            </a:pPr>
            <a:r>
              <a:rPr lang="en-US" b="true" sz="4500">
                <a:solidFill>
                  <a:srgbClr val="051D4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Contexte du Projet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23887" y="-2346523"/>
            <a:ext cx="4693046" cy="469304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39603" y="1122782"/>
            <a:ext cx="7019697" cy="10556306"/>
            <a:chOff x="0" y="0"/>
            <a:chExt cx="660400" cy="9931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0400" cy="993118"/>
            </a:xfrm>
            <a:custGeom>
              <a:avLst/>
              <a:gdLst/>
              <a:ahLst/>
              <a:cxnLst/>
              <a:rect r="r" b="b" t="t" l="l"/>
              <a:pathLst>
                <a:path h="993118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32507"/>
                  </a:cubicBezTo>
                  <a:lnTo>
                    <a:pt x="660400" y="993118"/>
                  </a:lnTo>
                  <a:lnTo>
                    <a:pt x="0" y="993118"/>
                  </a:lnTo>
                  <a:lnTo>
                    <a:pt x="0" y="332998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8900"/>
              <a:ext cx="660400" cy="9042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0614313" y="1459818"/>
            <a:ext cx="6270276" cy="6270276"/>
            <a:chOff x="0" y="0"/>
            <a:chExt cx="8916670" cy="891667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" y="6350"/>
              <a:ext cx="8903970" cy="8903970"/>
            </a:xfrm>
            <a:custGeom>
              <a:avLst/>
              <a:gdLst/>
              <a:ahLst/>
              <a:cxnLst/>
              <a:rect r="r" b="b" t="t" l="l"/>
              <a:pathLst>
                <a:path h="8903970" w="8903970">
                  <a:moveTo>
                    <a:pt x="4451350" y="8903970"/>
                  </a:moveTo>
                  <a:cubicBezTo>
                    <a:pt x="1997710" y="8903970"/>
                    <a:pt x="0" y="6906260"/>
                    <a:pt x="0" y="4451350"/>
                  </a:cubicBezTo>
                  <a:cubicBezTo>
                    <a:pt x="0" y="1996440"/>
                    <a:pt x="1997710" y="0"/>
                    <a:pt x="4451350" y="0"/>
                  </a:cubicBezTo>
                  <a:cubicBezTo>
                    <a:pt x="6904990" y="0"/>
                    <a:pt x="8903970" y="1997710"/>
                    <a:pt x="8903970" y="4451350"/>
                  </a:cubicBezTo>
                  <a:cubicBezTo>
                    <a:pt x="8903970" y="6904990"/>
                    <a:pt x="6906260" y="8903970"/>
                    <a:pt x="4451350" y="8903970"/>
                  </a:cubicBezTo>
                  <a:close/>
                  <a:moveTo>
                    <a:pt x="4451350" y="19050"/>
                  </a:moveTo>
                  <a:cubicBezTo>
                    <a:pt x="2007870" y="19050"/>
                    <a:pt x="19050" y="2007870"/>
                    <a:pt x="19050" y="4451350"/>
                  </a:cubicBezTo>
                  <a:cubicBezTo>
                    <a:pt x="19050" y="6894830"/>
                    <a:pt x="2007870" y="8883650"/>
                    <a:pt x="4451350" y="8883650"/>
                  </a:cubicBezTo>
                  <a:cubicBezTo>
                    <a:pt x="6894830" y="8883650"/>
                    <a:pt x="8883650" y="6894830"/>
                    <a:pt x="8883650" y="4451350"/>
                  </a:cubicBezTo>
                  <a:cubicBezTo>
                    <a:pt x="8883650" y="2007870"/>
                    <a:pt x="6896100" y="19050"/>
                    <a:pt x="4451350" y="1905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54940" y="154940"/>
              <a:ext cx="8605520" cy="8605520"/>
            </a:xfrm>
            <a:custGeom>
              <a:avLst/>
              <a:gdLst/>
              <a:ahLst/>
              <a:cxnLst/>
              <a:rect r="r" b="b" t="t" l="l"/>
              <a:pathLst>
                <a:path h="8605520" w="8605520">
                  <a:moveTo>
                    <a:pt x="8605520" y="4302760"/>
                  </a:moveTo>
                  <a:cubicBezTo>
                    <a:pt x="8605520" y="6678930"/>
                    <a:pt x="6678930" y="8605520"/>
                    <a:pt x="4302760" y="8605520"/>
                  </a:cubicBezTo>
                  <a:cubicBezTo>
                    <a:pt x="1926590" y="8605520"/>
                    <a:pt x="0" y="6680200"/>
                    <a:pt x="0" y="4302760"/>
                  </a:cubicBezTo>
                  <a:cubicBezTo>
                    <a:pt x="0" y="1925320"/>
                    <a:pt x="1926590" y="0"/>
                    <a:pt x="4302760" y="0"/>
                  </a:cubicBezTo>
                  <a:cubicBezTo>
                    <a:pt x="6678930" y="0"/>
                    <a:pt x="8605520" y="1926590"/>
                    <a:pt x="8605520" y="4302760"/>
                  </a:cubicBezTo>
                  <a:close/>
                </a:path>
              </a:pathLst>
            </a:custGeom>
            <a:blipFill>
              <a:blip r:embed="rId2"/>
              <a:stretch>
                <a:fillRect l="-21022" t="0" r="-21022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518345" y="3084139"/>
            <a:ext cx="8414772" cy="4796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3"/>
              </a:lnSpc>
              <a:spcBef>
                <a:spcPct val="0"/>
              </a:spcBef>
            </a:pPr>
            <a:r>
              <a:rPr lang="en-US" sz="3430" spc="-68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-Comment atte</a:t>
            </a:r>
            <a:r>
              <a:rPr lang="en-US" sz="3430" spc="-68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indre l’étage N rapidement ?</a:t>
            </a:r>
          </a:p>
          <a:p>
            <a:pPr algn="l">
              <a:lnSpc>
                <a:spcPts val="4803"/>
              </a:lnSpc>
              <a:spcBef>
                <a:spcPct val="0"/>
              </a:spcBef>
            </a:pPr>
            <a:r>
              <a:rPr lang="en-US" sz="3430" spc="-68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-</a:t>
            </a:r>
            <a:r>
              <a:rPr lang="en-US" sz="3430" spc="-68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Comment éviter des déplacements inutiles ?</a:t>
            </a:r>
          </a:p>
          <a:p>
            <a:pPr algn="l">
              <a:lnSpc>
                <a:spcPts val="4803"/>
              </a:lnSpc>
              <a:spcBef>
                <a:spcPct val="0"/>
              </a:spcBef>
            </a:pPr>
            <a:r>
              <a:rPr lang="en-US" sz="3430" spc="-68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-</a:t>
            </a:r>
            <a:r>
              <a:rPr lang="en-US" sz="3430" spc="-68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Notre solution doit afficher :</a:t>
            </a:r>
          </a:p>
          <a:p>
            <a:pPr algn="l">
              <a:lnSpc>
                <a:spcPts val="4803"/>
              </a:lnSpc>
              <a:spcBef>
                <a:spcPct val="0"/>
              </a:spcBef>
            </a:pPr>
            <a:r>
              <a:rPr lang="en-US" sz="3430" spc="-68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-</a:t>
            </a:r>
            <a:r>
              <a:rPr lang="en-US" sz="3430" spc="-68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 ✅ Le nombre de mouvements</a:t>
            </a:r>
          </a:p>
          <a:p>
            <a:pPr algn="l">
              <a:lnSpc>
                <a:spcPts val="4803"/>
              </a:lnSpc>
              <a:spcBef>
                <a:spcPct val="0"/>
              </a:spcBef>
            </a:pPr>
            <a:r>
              <a:rPr lang="en-US" sz="3430" spc="-68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-</a:t>
            </a:r>
            <a:r>
              <a:rPr lang="en-US" sz="3430" spc="-68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 ✅ Tous les étages visités</a:t>
            </a:r>
          </a:p>
          <a:p>
            <a:pPr algn="l" marL="0" indent="0" lvl="0">
              <a:lnSpc>
                <a:spcPts val="4103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518345" y="1917899"/>
            <a:ext cx="6031631" cy="771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  <a:spcBef>
                <a:spcPct val="0"/>
              </a:spcBef>
            </a:pPr>
            <a:r>
              <a:rPr lang="en-US" b="true" sz="4500">
                <a:solidFill>
                  <a:srgbClr val="051D4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Problematique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81030" y="962025"/>
            <a:ext cx="7525941" cy="56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24242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Rôles</a:t>
            </a:r>
            <a:r>
              <a:rPr lang="en-US" b="true" sz="3299">
                <a:solidFill>
                  <a:srgbClr val="24242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recommandés dans l’équipe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53801" y="2781934"/>
            <a:ext cx="20693561" cy="4646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09" indent="-410205" lvl="1">
              <a:lnSpc>
                <a:spcPts val="5319"/>
              </a:lnSpc>
              <a:spcBef>
                <a:spcPct val="0"/>
              </a:spcBef>
              <a:buFont typeface="Arial"/>
              <a:buChar char="•"/>
            </a:pPr>
            <a:r>
              <a:rPr lang="en-US" sz="3799">
                <a:solidFill>
                  <a:srgbClr val="242424"/>
                </a:solidFill>
                <a:latin typeface="Montserrat"/>
                <a:ea typeface="Montserrat"/>
                <a:cs typeface="Montserrat"/>
                <a:sym typeface="Montserrat"/>
              </a:rPr>
              <a:t>Chef de gr</a:t>
            </a:r>
            <a:r>
              <a:rPr lang="en-US" sz="3799">
                <a:solidFill>
                  <a:srgbClr val="242424"/>
                </a:solidFill>
                <a:latin typeface="Montserrat"/>
                <a:ea typeface="Montserrat"/>
                <a:cs typeface="Montserrat"/>
                <a:sym typeface="Montserrat"/>
              </a:rPr>
              <a:t>oupe : organisation et gestion du timing</a:t>
            </a:r>
          </a:p>
          <a:p>
            <a:pPr algn="l" marL="820409" indent="-410205" lvl="1">
              <a:lnSpc>
                <a:spcPts val="5319"/>
              </a:lnSpc>
              <a:spcBef>
                <a:spcPct val="0"/>
              </a:spcBef>
              <a:buFont typeface="Arial"/>
              <a:buChar char="•"/>
            </a:pPr>
            <a:r>
              <a:rPr lang="en-US" sz="3799">
                <a:solidFill>
                  <a:srgbClr val="242424"/>
                </a:solidFill>
                <a:latin typeface="Montserrat"/>
                <a:ea typeface="Montserrat"/>
                <a:cs typeface="Montserrat"/>
                <a:sym typeface="Montserrat"/>
              </a:rPr>
              <a:t>Analyste : formulation du pseudo-code et planification de la solution</a:t>
            </a:r>
          </a:p>
          <a:p>
            <a:pPr algn="l" marL="820409" indent="-410205" lvl="1">
              <a:lnSpc>
                <a:spcPts val="5319"/>
              </a:lnSpc>
              <a:spcBef>
                <a:spcPct val="0"/>
              </a:spcBef>
              <a:buFont typeface="Arial"/>
              <a:buChar char="•"/>
            </a:pPr>
            <a:r>
              <a:rPr lang="en-US" sz="3799">
                <a:solidFill>
                  <a:srgbClr val="242424"/>
                </a:solidFill>
                <a:latin typeface="Montserrat"/>
                <a:ea typeface="Montserrat"/>
                <a:cs typeface="Montserrat"/>
                <a:sym typeface="Montserrat"/>
              </a:rPr>
              <a:t>Développeur : implémentation en JavaScript</a:t>
            </a:r>
          </a:p>
          <a:p>
            <a:pPr algn="l" marL="820409" indent="-410205" lvl="1">
              <a:lnSpc>
                <a:spcPts val="5319"/>
              </a:lnSpc>
              <a:spcBef>
                <a:spcPct val="0"/>
              </a:spcBef>
              <a:buFont typeface="Arial"/>
              <a:buChar char="•"/>
            </a:pPr>
            <a:r>
              <a:rPr lang="en-US" sz="3799">
                <a:solidFill>
                  <a:srgbClr val="242424"/>
                </a:solidFill>
                <a:latin typeface="Montserrat"/>
                <a:ea typeface="Montserrat"/>
                <a:cs typeface="Montserrat"/>
                <a:sym typeface="Montserrat"/>
              </a:rPr>
              <a:t>Testeur : validation des résultats et cas limites</a:t>
            </a:r>
          </a:p>
          <a:p>
            <a:pPr algn="l" marL="820409" indent="-410205" lvl="1">
              <a:lnSpc>
                <a:spcPts val="5319"/>
              </a:lnSpc>
              <a:spcBef>
                <a:spcPct val="0"/>
              </a:spcBef>
              <a:buFont typeface="Arial"/>
              <a:buChar char="•"/>
            </a:pPr>
            <a:r>
              <a:rPr lang="en-US" sz="3799">
                <a:solidFill>
                  <a:srgbClr val="242424"/>
                </a:solidFill>
                <a:latin typeface="Montserrat"/>
                <a:ea typeface="Montserrat"/>
                <a:cs typeface="Montserrat"/>
                <a:sym typeface="Montserrat"/>
              </a:rPr>
              <a:t>Porte-parole : présentation orale et explication du projet</a:t>
            </a:r>
          </a:p>
          <a:p>
            <a:pPr algn="l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242424"/>
                </a:solidFill>
                <a:latin typeface="Montserrat"/>
                <a:ea typeface="Montserrat"/>
                <a:cs typeface="Montserrat"/>
                <a:sym typeface="Montserrat"/>
              </a:rPr>
              <a:t>Chaque membre a un rôle précis pour assurer une collaboration efficace.</a:t>
            </a:r>
          </a:p>
          <a:p>
            <a:pPr algn="l">
              <a:lnSpc>
                <a:spcPts val="53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266830" y="0"/>
            <a:ext cx="5021170" cy="10287000"/>
            <a:chOff x="0" y="0"/>
            <a:chExt cx="132244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22448" cy="2709333"/>
            </a:xfrm>
            <a:custGeom>
              <a:avLst/>
              <a:gdLst/>
              <a:ahLst/>
              <a:cxnLst/>
              <a:rect r="r" b="b" t="t" l="l"/>
              <a:pathLst>
                <a:path h="2709333" w="1322448">
                  <a:moveTo>
                    <a:pt x="0" y="0"/>
                  </a:moveTo>
                  <a:lnTo>
                    <a:pt x="1322448" y="0"/>
                  </a:lnTo>
                  <a:lnTo>
                    <a:pt x="132244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51D4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2244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558450" y="775286"/>
            <a:ext cx="7922504" cy="771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00"/>
              </a:lnSpc>
              <a:spcBef>
                <a:spcPct val="0"/>
              </a:spcBef>
            </a:pPr>
            <a:r>
              <a:rPr lang="en-US" b="true" sz="4500">
                <a:solidFill>
                  <a:srgbClr val="051D4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Obse</a:t>
            </a:r>
            <a:r>
              <a:rPr lang="en-US" b="true" sz="4500" strike="noStrike" u="none">
                <a:solidFill>
                  <a:srgbClr val="051D4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rvation Logique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1595820" y="-1782102"/>
            <a:ext cx="3564204" cy="356420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051D40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4700679" y="7074186"/>
            <a:ext cx="5946973" cy="594697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594175" y="8410948"/>
            <a:ext cx="11402164" cy="711357"/>
          </a:xfrm>
          <a:custGeom>
            <a:avLst/>
            <a:gdLst/>
            <a:ahLst/>
            <a:cxnLst/>
            <a:rect r="r" b="b" t="t" l="l"/>
            <a:pathLst>
              <a:path h="711357" w="11402164">
                <a:moveTo>
                  <a:pt x="0" y="0"/>
                </a:moveTo>
                <a:lnTo>
                  <a:pt x="11402164" y="0"/>
                </a:lnTo>
                <a:lnTo>
                  <a:pt x="11402164" y="711358"/>
                </a:lnTo>
                <a:lnTo>
                  <a:pt x="0" y="7113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16567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0" y="1827097"/>
            <a:ext cx="17674165" cy="7843044"/>
            <a:chOff x="0" y="0"/>
            <a:chExt cx="4654924" cy="206565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654924" cy="2065658"/>
            </a:xfrm>
            <a:custGeom>
              <a:avLst/>
              <a:gdLst/>
              <a:ahLst/>
              <a:cxnLst/>
              <a:rect r="r" b="b" t="t" l="l"/>
              <a:pathLst>
                <a:path h="2065658" w="4654924">
                  <a:moveTo>
                    <a:pt x="6133" y="0"/>
                  </a:moveTo>
                  <a:lnTo>
                    <a:pt x="4648792" y="0"/>
                  </a:lnTo>
                  <a:cubicBezTo>
                    <a:pt x="4650418" y="0"/>
                    <a:pt x="4651978" y="646"/>
                    <a:pt x="4653128" y="1796"/>
                  </a:cubicBezTo>
                  <a:cubicBezTo>
                    <a:pt x="4654278" y="2946"/>
                    <a:pt x="4654924" y="4506"/>
                    <a:pt x="4654924" y="6133"/>
                  </a:cubicBezTo>
                  <a:lnTo>
                    <a:pt x="4654924" y="2059525"/>
                  </a:lnTo>
                  <a:cubicBezTo>
                    <a:pt x="4654924" y="2061152"/>
                    <a:pt x="4654278" y="2062711"/>
                    <a:pt x="4653128" y="2063861"/>
                  </a:cubicBezTo>
                  <a:cubicBezTo>
                    <a:pt x="4651978" y="2065012"/>
                    <a:pt x="4650418" y="2065658"/>
                    <a:pt x="4648792" y="2065658"/>
                  </a:cubicBezTo>
                  <a:lnTo>
                    <a:pt x="6133" y="2065658"/>
                  </a:lnTo>
                  <a:cubicBezTo>
                    <a:pt x="4506" y="2065658"/>
                    <a:pt x="2946" y="2065012"/>
                    <a:pt x="1796" y="2063861"/>
                  </a:cubicBezTo>
                  <a:cubicBezTo>
                    <a:pt x="646" y="2062711"/>
                    <a:pt x="0" y="2061152"/>
                    <a:pt x="0" y="2059525"/>
                  </a:cubicBezTo>
                  <a:lnTo>
                    <a:pt x="0" y="6133"/>
                  </a:lnTo>
                  <a:cubicBezTo>
                    <a:pt x="0" y="4506"/>
                    <a:pt x="646" y="2946"/>
                    <a:pt x="1796" y="1796"/>
                  </a:cubicBezTo>
                  <a:cubicBezTo>
                    <a:pt x="2946" y="646"/>
                    <a:pt x="4506" y="0"/>
                    <a:pt x="6133" y="0"/>
                  </a:cubicBezTo>
                  <a:close/>
                </a:path>
              </a:pathLst>
            </a:custGeom>
            <a:solidFill>
              <a:srgbClr val="00569E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654924" cy="21037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420936" y="2806879"/>
            <a:ext cx="2772169" cy="685553"/>
            <a:chOff x="0" y="0"/>
            <a:chExt cx="1013291" cy="25058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013291" cy="250585"/>
            </a:xfrm>
            <a:custGeom>
              <a:avLst/>
              <a:gdLst/>
              <a:ahLst/>
              <a:cxnLst/>
              <a:rect r="r" b="b" t="t" l="l"/>
              <a:pathLst>
                <a:path h="250585" w="1013291">
                  <a:moveTo>
                    <a:pt x="125293" y="0"/>
                  </a:moveTo>
                  <a:lnTo>
                    <a:pt x="887999" y="0"/>
                  </a:lnTo>
                  <a:cubicBezTo>
                    <a:pt x="921228" y="0"/>
                    <a:pt x="953097" y="13200"/>
                    <a:pt x="976594" y="36697"/>
                  </a:cubicBezTo>
                  <a:cubicBezTo>
                    <a:pt x="1000091" y="60194"/>
                    <a:pt x="1013291" y="92063"/>
                    <a:pt x="1013291" y="125293"/>
                  </a:cubicBezTo>
                  <a:lnTo>
                    <a:pt x="1013291" y="125293"/>
                  </a:lnTo>
                  <a:cubicBezTo>
                    <a:pt x="1013291" y="158522"/>
                    <a:pt x="1000091" y="190391"/>
                    <a:pt x="976594" y="213888"/>
                  </a:cubicBezTo>
                  <a:cubicBezTo>
                    <a:pt x="953097" y="237385"/>
                    <a:pt x="921228" y="250585"/>
                    <a:pt x="887999" y="250585"/>
                  </a:cubicBezTo>
                  <a:lnTo>
                    <a:pt x="125293" y="250585"/>
                  </a:lnTo>
                  <a:cubicBezTo>
                    <a:pt x="92063" y="250585"/>
                    <a:pt x="60194" y="237385"/>
                    <a:pt x="36697" y="213888"/>
                  </a:cubicBezTo>
                  <a:cubicBezTo>
                    <a:pt x="13200" y="190391"/>
                    <a:pt x="0" y="158522"/>
                    <a:pt x="0" y="125293"/>
                  </a:cubicBezTo>
                  <a:lnTo>
                    <a:pt x="0" y="125293"/>
                  </a:lnTo>
                  <a:cubicBezTo>
                    <a:pt x="0" y="92063"/>
                    <a:pt x="13200" y="60194"/>
                    <a:pt x="36697" y="36697"/>
                  </a:cubicBezTo>
                  <a:cubicBezTo>
                    <a:pt x="60194" y="13200"/>
                    <a:pt x="92063" y="0"/>
                    <a:pt x="12529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69E">
                    <a:alpha val="100000"/>
                  </a:srgbClr>
                </a:gs>
                <a:gs pos="100000">
                  <a:srgbClr val="01407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1013291" cy="31726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3480"/>
                </a:lnSpc>
                <a:spcBef>
                  <a:spcPct val="0"/>
                </a:spcBef>
              </a:pPr>
              <a:r>
                <a:rPr lang="en-US" b="true" sz="2486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01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4117030" y="2806879"/>
            <a:ext cx="2772169" cy="685553"/>
            <a:chOff x="0" y="0"/>
            <a:chExt cx="1013291" cy="25058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13291" cy="250585"/>
            </a:xfrm>
            <a:custGeom>
              <a:avLst/>
              <a:gdLst/>
              <a:ahLst/>
              <a:cxnLst/>
              <a:rect r="r" b="b" t="t" l="l"/>
              <a:pathLst>
                <a:path h="250585" w="1013291">
                  <a:moveTo>
                    <a:pt x="125293" y="0"/>
                  </a:moveTo>
                  <a:lnTo>
                    <a:pt x="887999" y="0"/>
                  </a:lnTo>
                  <a:cubicBezTo>
                    <a:pt x="921228" y="0"/>
                    <a:pt x="953097" y="13200"/>
                    <a:pt x="976594" y="36697"/>
                  </a:cubicBezTo>
                  <a:cubicBezTo>
                    <a:pt x="1000091" y="60194"/>
                    <a:pt x="1013291" y="92063"/>
                    <a:pt x="1013291" y="125293"/>
                  </a:cubicBezTo>
                  <a:lnTo>
                    <a:pt x="1013291" y="125293"/>
                  </a:lnTo>
                  <a:cubicBezTo>
                    <a:pt x="1013291" y="158522"/>
                    <a:pt x="1000091" y="190391"/>
                    <a:pt x="976594" y="213888"/>
                  </a:cubicBezTo>
                  <a:cubicBezTo>
                    <a:pt x="953097" y="237385"/>
                    <a:pt x="921228" y="250585"/>
                    <a:pt x="887999" y="250585"/>
                  </a:cubicBezTo>
                  <a:lnTo>
                    <a:pt x="125293" y="250585"/>
                  </a:lnTo>
                  <a:cubicBezTo>
                    <a:pt x="92063" y="250585"/>
                    <a:pt x="60194" y="237385"/>
                    <a:pt x="36697" y="213888"/>
                  </a:cubicBezTo>
                  <a:cubicBezTo>
                    <a:pt x="13200" y="190391"/>
                    <a:pt x="0" y="158522"/>
                    <a:pt x="0" y="125293"/>
                  </a:cubicBezTo>
                  <a:lnTo>
                    <a:pt x="0" y="125293"/>
                  </a:lnTo>
                  <a:cubicBezTo>
                    <a:pt x="0" y="92063"/>
                    <a:pt x="13200" y="60194"/>
                    <a:pt x="36697" y="36697"/>
                  </a:cubicBezTo>
                  <a:cubicBezTo>
                    <a:pt x="60194" y="13200"/>
                    <a:pt x="92063" y="0"/>
                    <a:pt x="12529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69E">
                    <a:alpha val="100000"/>
                  </a:srgbClr>
                </a:gs>
                <a:gs pos="100000">
                  <a:srgbClr val="01407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1013291" cy="31726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3480"/>
                </a:lnSpc>
                <a:spcBef>
                  <a:spcPct val="0"/>
                </a:spcBef>
              </a:pPr>
              <a:r>
                <a:rPr lang="en-US" b="true" sz="2486" strike="noStrike" u="non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02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8742935" y="2806879"/>
            <a:ext cx="2670160" cy="685553"/>
            <a:chOff x="0" y="0"/>
            <a:chExt cx="976004" cy="25058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76004" cy="250585"/>
            </a:xfrm>
            <a:custGeom>
              <a:avLst/>
              <a:gdLst/>
              <a:ahLst/>
              <a:cxnLst/>
              <a:rect r="r" b="b" t="t" l="l"/>
              <a:pathLst>
                <a:path h="250585" w="976004">
                  <a:moveTo>
                    <a:pt x="125293" y="0"/>
                  </a:moveTo>
                  <a:lnTo>
                    <a:pt x="850712" y="0"/>
                  </a:lnTo>
                  <a:cubicBezTo>
                    <a:pt x="883941" y="0"/>
                    <a:pt x="915810" y="13200"/>
                    <a:pt x="939307" y="36697"/>
                  </a:cubicBezTo>
                  <a:cubicBezTo>
                    <a:pt x="962804" y="60194"/>
                    <a:pt x="976004" y="92063"/>
                    <a:pt x="976004" y="125293"/>
                  </a:cubicBezTo>
                  <a:lnTo>
                    <a:pt x="976004" y="125293"/>
                  </a:lnTo>
                  <a:cubicBezTo>
                    <a:pt x="976004" y="158522"/>
                    <a:pt x="962804" y="190391"/>
                    <a:pt x="939307" y="213888"/>
                  </a:cubicBezTo>
                  <a:cubicBezTo>
                    <a:pt x="915810" y="237385"/>
                    <a:pt x="883941" y="250585"/>
                    <a:pt x="850712" y="250585"/>
                  </a:cubicBezTo>
                  <a:lnTo>
                    <a:pt x="125293" y="250585"/>
                  </a:lnTo>
                  <a:cubicBezTo>
                    <a:pt x="92063" y="250585"/>
                    <a:pt x="60194" y="237385"/>
                    <a:pt x="36697" y="213888"/>
                  </a:cubicBezTo>
                  <a:cubicBezTo>
                    <a:pt x="13200" y="190391"/>
                    <a:pt x="0" y="158522"/>
                    <a:pt x="0" y="125293"/>
                  </a:cubicBezTo>
                  <a:lnTo>
                    <a:pt x="0" y="125293"/>
                  </a:lnTo>
                  <a:cubicBezTo>
                    <a:pt x="0" y="92063"/>
                    <a:pt x="13200" y="60194"/>
                    <a:pt x="36697" y="36697"/>
                  </a:cubicBezTo>
                  <a:cubicBezTo>
                    <a:pt x="60194" y="13200"/>
                    <a:pt x="92063" y="0"/>
                    <a:pt x="12529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69E">
                    <a:alpha val="100000"/>
                  </a:srgbClr>
                </a:gs>
                <a:gs pos="100000">
                  <a:srgbClr val="01407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66675"/>
              <a:ext cx="976004" cy="31726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3480"/>
                </a:lnSpc>
                <a:spcBef>
                  <a:spcPct val="0"/>
                </a:spcBef>
              </a:pPr>
              <a:r>
                <a:rPr lang="en-US" b="true" sz="2486" strike="noStrike" u="non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03</a:t>
              </a: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795163" y="3974901"/>
            <a:ext cx="2661498" cy="2815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34"/>
              </a:lnSpc>
              <a:spcBef>
                <a:spcPct val="0"/>
              </a:spcBef>
            </a:pPr>
            <a:r>
              <a:rPr lang="en-US" sz="3167" spc="-63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L’</a:t>
            </a:r>
            <a:r>
              <a:rPr lang="en-US" sz="3167" spc="-63" strike="noStrike" u="none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ascenseur ne peut se déplacer que de +2 étages ou –1 étage.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667125" y="3984426"/>
            <a:ext cx="3782650" cy="3787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14"/>
              </a:lnSpc>
              <a:spcBef>
                <a:spcPct val="0"/>
              </a:spcBef>
            </a:pPr>
            <a:r>
              <a:rPr lang="en-US" sz="2367" spc="-47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367" spc="-47" strike="noStrike" u="none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i l’étage cible N est pair :</a:t>
            </a:r>
          </a:p>
          <a:p>
            <a:pPr algn="ctr" marL="511071" indent="-255535" lvl="1">
              <a:lnSpc>
                <a:spcPts val="3314"/>
              </a:lnSpc>
              <a:spcBef>
                <a:spcPct val="0"/>
              </a:spcBef>
              <a:buFont typeface="Arial"/>
              <a:buChar char="•"/>
            </a:pPr>
            <a:r>
              <a:rPr lang="en-US" sz="2367" spc="-47" strike="noStrike" u="none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On peut atteindre N uniquement en montant de +2 à chaque mouvement.</a:t>
            </a:r>
          </a:p>
          <a:p>
            <a:pPr algn="ctr" marL="511071" indent="-255535" lvl="1">
              <a:lnSpc>
                <a:spcPts val="3314"/>
              </a:lnSpc>
              <a:spcBef>
                <a:spcPct val="0"/>
              </a:spcBef>
              <a:buFont typeface="Arial"/>
              <a:buChar char="•"/>
            </a:pPr>
            <a:r>
              <a:rPr lang="en-US" sz="2367" spc="-47" strike="noStrike" u="none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Aucun retour en arrière n’est nécessaire.</a:t>
            </a:r>
          </a:p>
          <a:p>
            <a:pPr algn="ctr" marL="0" indent="0" lvl="0">
              <a:lnSpc>
                <a:spcPts val="3314"/>
              </a:lnSpc>
              <a:spcBef>
                <a:spcPct val="0"/>
              </a:spcBef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8059286" y="3984426"/>
            <a:ext cx="4037457" cy="4207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14"/>
              </a:lnSpc>
              <a:spcBef>
                <a:spcPct val="0"/>
              </a:spcBef>
            </a:pPr>
            <a:r>
              <a:rPr lang="en-US" sz="2367" spc="-47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367" spc="-47" strike="noStrike" u="none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i l’étage cible N est impair :</a:t>
            </a:r>
          </a:p>
          <a:p>
            <a:pPr algn="ctr" marL="511071" indent="-255535" lvl="1">
              <a:lnSpc>
                <a:spcPts val="3314"/>
              </a:lnSpc>
              <a:spcBef>
                <a:spcPct val="0"/>
              </a:spcBef>
              <a:buFont typeface="Arial"/>
              <a:buChar char="•"/>
            </a:pPr>
            <a:r>
              <a:rPr lang="en-US" sz="2367" spc="-47" strike="noStrike" u="none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En montant uniquement de +2, on dépasse N et atteint N+1 (un étage pair).</a:t>
            </a:r>
          </a:p>
          <a:p>
            <a:pPr algn="ctr" marL="511071" indent="-255535" lvl="1">
              <a:lnSpc>
                <a:spcPts val="3314"/>
              </a:lnSpc>
              <a:spcBef>
                <a:spcPct val="0"/>
              </a:spcBef>
              <a:buFont typeface="Arial"/>
              <a:buChar char="•"/>
            </a:pPr>
            <a:r>
              <a:rPr lang="en-US" sz="2367" spc="-47" strike="noStrike" u="none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Il faut ensuite redescendre de 1 pour atteindre l’étage N exact.</a:t>
            </a:r>
          </a:p>
          <a:p>
            <a:pPr algn="ctr" marL="0" indent="0" lvl="0">
              <a:lnSpc>
                <a:spcPts val="3314"/>
              </a:lnSpc>
              <a:spcBef>
                <a:spcPct val="0"/>
              </a:spcBef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12706343" y="4875549"/>
            <a:ext cx="5748323" cy="1688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56"/>
              </a:lnSpc>
              <a:spcBef>
                <a:spcPct val="0"/>
              </a:spcBef>
            </a:pPr>
            <a:r>
              <a:rPr lang="en-US" b="true" sz="3254">
                <a:solidFill>
                  <a:srgbClr val="FDFDF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Cette approche garantit toujours le nombre minimal de mouvements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040743" y="5392757"/>
            <a:ext cx="5331200" cy="64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96"/>
              </a:lnSpc>
              <a:spcBef>
                <a:spcPct val="0"/>
              </a:spcBef>
            </a:pPr>
            <a:r>
              <a:rPr lang="en-US" b="true" sz="3854">
                <a:solidFill>
                  <a:srgbClr val="FDFDF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--&gt;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266830" y="0"/>
            <a:ext cx="5021170" cy="10287000"/>
            <a:chOff x="0" y="0"/>
            <a:chExt cx="132244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22448" cy="2709333"/>
            </a:xfrm>
            <a:custGeom>
              <a:avLst/>
              <a:gdLst/>
              <a:ahLst/>
              <a:cxnLst/>
              <a:rect r="r" b="b" t="t" l="l"/>
              <a:pathLst>
                <a:path h="2709333" w="1322448">
                  <a:moveTo>
                    <a:pt x="0" y="0"/>
                  </a:moveTo>
                  <a:lnTo>
                    <a:pt x="1322448" y="0"/>
                  </a:lnTo>
                  <a:lnTo>
                    <a:pt x="132244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51D4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2244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17410" y="1055574"/>
            <a:ext cx="7922504" cy="771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00"/>
              </a:lnSpc>
              <a:spcBef>
                <a:spcPct val="0"/>
              </a:spcBef>
            </a:pPr>
            <a:r>
              <a:rPr lang="en-US" b="true" sz="4500">
                <a:solidFill>
                  <a:srgbClr val="051D4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</a:t>
            </a:r>
            <a:r>
              <a:rPr lang="en-US" b="true" sz="4500" strike="noStrike" u="none">
                <a:solidFill>
                  <a:srgbClr val="051D4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ratégie Optimale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1595820" y="-1782102"/>
            <a:ext cx="3564204" cy="356420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051D40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4700679" y="7074186"/>
            <a:ext cx="5946973" cy="594697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594175" y="8410948"/>
            <a:ext cx="11402164" cy="711357"/>
          </a:xfrm>
          <a:custGeom>
            <a:avLst/>
            <a:gdLst/>
            <a:ahLst/>
            <a:cxnLst/>
            <a:rect r="r" b="b" t="t" l="l"/>
            <a:pathLst>
              <a:path h="711357" w="11402164">
                <a:moveTo>
                  <a:pt x="0" y="0"/>
                </a:moveTo>
                <a:lnTo>
                  <a:pt x="11402164" y="0"/>
                </a:lnTo>
                <a:lnTo>
                  <a:pt x="11402164" y="711358"/>
                </a:lnTo>
                <a:lnTo>
                  <a:pt x="0" y="7113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16567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0" y="2194939"/>
            <a:ext cx="17674165" cy="7450871"/>
            <a:chOff x="0" y="0"/>
            <a:chExt cx="4654924" cy="196236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654924" cy="1962369"/>
            </a:xfrm>
            <a:custGeom>
              <a:avLst/>
              <a:gdLst/>
              <a:ahLst/>
              <a:cxnLst/>
              <a:rect r="r" b="b" t="t" l="l"/>
              <a:pathLst>
                <a:path h="1962369" w="4654924">
                  <a:moveTo>
                    <a:pt x="6133" y="0"/>
                  </a:moveTo>
                  <a:lnTo>
                    <a:pt x="4648792" y="0"/>
                  </a:lnTo>
                  <a:cubicBezTo>
                    <a:pt x="4650418" y="0"/>
                    <a:pt x="4651978" y="646"/>
                    <a:pt x="4653128" y="1796"/>
                  </a:cubicBezTo>
                  <a:cubicBezTo>
                    <a:pt x="4654278" y="2946"/>
                    <a:pt x="4654924" y="4506"/>
                    <a:pt x="4654924" y="6133"/>
                  </a:cubicBezTo>
                  <a:lnTo>
                    <a:pt x="4654924" y="1956237"/>
                  </a:lnTo>
                  <a:cubicBezTo>
                    <a:pt x="4654924" y="1957863"/>
                    <a:pt x="4654278" y="1959423"/>
                    <a:pt x="4653128" y="1960573"/>
                  </a:cubicBezTo>
                  <a:cubicBezTo>
                    <a:pt x="4651978" y="1961723"/>
                    <a:pt x="4650418" y="1962369"/>
                    <a:pt x="4648792" y="1962369"/>
                  </a:cubicBezTo>
                  <a:lnTo>
                    <a:pt x="6133" y="1962369"/>
                  </a:lnTo>
                  <a:cubicBezTo>
                    <a:pt x="4506" y="1962369"/>
                    <a:pt x="2946" y="1961723"/>
                    <a:pt x="1796" y="1960573"/>
                  </a:cubicBezTo>
                  <a:cubicBezTo>
                    <a:pt x="646" y="1959423"/>
                    <a:pt x="0" y="1957863"/>
                    <a:pt x="0" y="1956237"/>
                  </a:cubicBezTo>
                  <a:lnTo>
                    <a:pt x="0" y="6133"/>
                  </a:lnTo>
                  <a:cubicBezTo>
                    <a:pt x="0" y="4506"/>
                    <a:pt x="646" y="2946"/>
                    <a:pt x="1796" y="1796"/>
                  </a:cubicBezTo>
                  <a:cubicBezTo>
                    <a:pt x="2946" y="646"/>
                    <a:pt x="4506" y="0"/>
                    <a:pt x="6133" y="0"/>
                  </a:cubicBezTo>
                  <a:close/>
                </a:path>
              </a:pathLst>
            </a:custGeom>
            <a:solidFill>
              <a:srgbClr val="00569E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654924" cy="20004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28700" y="2744433"/>
            <a:ext cx="2772169" cy="685553"/>
            <a:chOff x="0" y="0"/>
            <a:chExt cx="1013291" cy="25058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013291" cy="250585"/>
            </a:xfrm>
            <a:custGeom>
              <a:avLst/>
              <a:gdLst/>
              <a:ahLst/>
              <a:cxnLst/>
              <a:rect r="r" b="b" t="t" l="l"/>
              <a:pathLst>
                <a:path h="250585" w="1013291">
                  <a:moveTo>
                    <a:pt x="125293" y="0"/>
                  </a:moveTo>
                  <a:lnTo>
                    <a:pt x="887999" y="0"/>
                  </a:lnTo>
                  <a:cubicBezTo>
                    <a:pt x="921228" y="0"/>
                    <a:pt x="953097" y="13200"/>
                    <a:pt x="976594" y="36697"/>
                  </a:cubicBezTo>
                  <a:cubicBezTo>
                    <a:pt x="1000091" y="60194"/>
                    <a:pt x="1013291" y="92063"/>
                    <a:pt x="1013291" y="125293"/>
                  </a:cubicBezTo>
                  <a:lnTo>
                    <a:pt x="1013291" y="125293"/>
                  </a:lnTo>
                  <a:cubicBezTo>
                    <a:pt x="1013291" y="158522"/>
                    <a:pt x="1000091" y="190391"/>
                    <a:pt x="976594" y="213888"/>
                  </a:cubicBezTo>
                  <a:cubicBezTo>
                    <a:pt x="953097" y="237385"/>
                    <a:pt x="921228" y="250585"/>
                    <a:pt x="887999" y="250585"/>
                  </a:cubicBezTo>
                  <a:lnTo>
                    <a:pt x="125293" y="250585"/>
                  </a:lnTo>
                  <a:cubicBezTo>
                    <a:pt x="92063" y="250585"/>
                    <a:pt x="60194" y="237385"/>
                    <a:pt x="36697" y="213888"/>
                  </a:cubicBezTo>
                  <a:cubicBezTo>
                    <a:pt x="13200" y="190391"/>
                    <a:pt x="0" y="158522"/>
                    <a:pt x="0" y="125293"/>
                  </a:cubicBezTo>
                  <a:lnTo>
                    <a:pt x="0" y="125293"/>
                  </a:lnTo>
                  <a:cubicBezTo>
                    <a:pt x="0" y="92063"/>
                    <a:pt x="13200" y="60194"/>
                    <a:pt x="36697" y="36697"/>
                  </a:cubicBezTo>
                  <a:cubicBezTo>
                    <a:pt x="60194" y="13200"/>
                    <a:pt x="92063" y="0"/>
                    <a:pt x="12529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69E">
                    <a:alpha val="100000"/>
                  </a:srgbClr>
                </a:gs>
                <a:gs pos="100000">
                  <a:srgbClr val="01407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1013291" cy="31726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3480"/>
                </a:lnSpc>
                <a:spcBef>
                  <a:spcPct val="0"/>
                </a:spcBef>
              </a:pPr>
              <a:r>
                <a:rPr lang="en-US" b="true" sz="2486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01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371831" y="2744433"/>
            <a:ext cx="2772169" cy="685553"/>
            <a:chOff x="0" y="0"/>
            <a:chExt cx="1013291" cy="25058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13291" cy="250585"/>
            </a:xfrm>
            <a:custGeom>
              <a:avLst/>
              <a:gdLst/>
              <a:ahLst/>
              <a:cxnLst/>
              <a:rect r="r" b="b" t="t" l="l"/>
              <a:pathLst>
                <a:path h="250585" w="1013291">
                  <a:moveTo>
                    <a:pt x="125293" y="0"/>
                  </a:moveTo>
                  <a:lnTo>
                    <a:pt x="887999" y="0"/>
                  </a:lnTo>
                  <a:cubicBezTo>
                    <a:pt x="921228" y="0"/>
                    <a:pt x="953097" y="13200"/>
                    <a:pt x="976594" y="36697"/>
                  </a:cubicBezTo>
                  <a:cubicBezTo>
                    <a:pt x="1000091" y="60194"/>
                    <a:pt x="1013291" y="92063"/>
                    <a:pt x="1013291" y="125293"/>
                  </a:cubicBezTo>
                  <a:lnTo>
                    <a:pt x="1013291" y="125293"/>
                  </a:lnTo>
                  <a:cubicBezTo>
                    <a:pt x="1013291" y="158522"/>
                    <a:pt x="1000091" y="190391"/>
                    <a:pt x="976594" y="213888"/>
                  </a:cubicBezTo>
                  <a:cubicBezTo>
                    <a:pt x="953097" y="237385"/>
                    <a:pt x="921228" y="250585"/>
                    <a:pt x="887999" y="250585"/>
                  </a:cubicBezTo>
                  <a:lnTo>
                    <a:pt x="125293" y="250585"/>
                  </a:lnTo>
                  <a:cubicBezTo>
                    <a:pt x="92063" y="250585"/>
                    <a:pt x="60194" y="237385"/>
                    <a:pt x="36697" y="213888"/>
                  </a:cubicBezTo>
                  <a:cubicBezTo>
                    <a:pt x="13200" y="190391"/>
                    <a:pt x="0" y="158522"/>
                    <a:pt x="0" y="125293"/>
                  </a:cubicBezTo>
                  <a:lnTo>
                    <a:pt x="0" y="125293"/>
                  </a:lnTo>
                  <a:cubicBezTo>
                    <a:pt x="0" y="92063"/>
                    <a:pt x="13200" y="60194"/>
                    <a:pt x="36697" y="36697"/>
                  </a:cubicBezTo>
                  <a:cubicBezTo>
                    <a:pt x="60194" y="13200"/>
                    <a:pt x="92063" y="0"/>
                    <a:pt x="12529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69E">
                    <a:alpha val="100000"/>
                  </a:srgbClr>
                </a:gs>
                <a:gs pos="100000">
                  <a:srgbClr val="01407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1013291" cy="31726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3480"/>
                </a:lnSpc>
                <a:spcBef>
                  <a:spcPct val="0"/>
                </a:spcBef>
              </a:pPr>
              <a:r>
                <a:rPr lang="en-US" b="true" sz="2486" strike="noStrike" u="non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02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86282" y="4136657"/>
            <a:ext cx="5232459" cy="2808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34"/>
              </a:lnSpc>
              <a:spcBef>
                <a:spcPct val="0"/>
              </a:spcBef>
            </a:pPr>
            <a:r>
              <a:rPr lang="en-US" sz="2667" spc="-53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Vérifier</a:t>
            </a:r>
            <a:r>
              <a:rPr lang="en-US" sz="2667" spc="-53" strike="noStrike" u="none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 si N est pair ou impair :</a:t>
            </a:r>
          </a:p>
          <a:p>
            <a:pPr algn="ctr" marL="575839" indent="-287920" lvl="1">
              <a:lnSpc>
                <a:spcPts val="3734"/>
              </a:lnSpc>
              <a:spcBef>
                <a:spcPct val="0"/>
              </a:spcBef>
              <a:buFont typeface="Arial"/>
              <a:buChar char="•"/>
            </a:pPr>
            <a:r>
              <a:rPr lang="en-US" sz="2667" spc="-53" strike="noStrike" u="none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Si N est pair → nombre de mouvements = N / 2</a:t>
            </a:r>
          </a:p>
          <a:p>
            <a:pPr algn="ctr" marL="1151679" indent="-383893" lvl="2">
              <a:lnSpc>
                <a:spcPts val="3734"/>
              </a:lnSpc>
              <a:spcBef>
                <a:spcPct val="0"/>
              </a:spcBef>
              <a:buFont typeface="Arial"/>
              <a:buChar char="⚬"/>
            </a:pPr>
            <a:r>
              <a:rPr lang="en-US" sz="2667" spc="-53" strike="noStrike" u="none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Chemin : 0 → 2 → 4 → … → N</a:t>
            </a:r>
          </a:p>
          <a:p>
            <a:pPr algn="ctr" marL="0" indent="0" lvl="0">
              <a:lnSpc>
                <a:spcPts val="3734"/>
              </a:lnSpc>
              <a:spcBef>
                <a:spcPct val="0"/>
              </a:spcBef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5418741" y="4219344"/>
            <a:ext cx="5706896" cy="2342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34"/>
              </a:lnSpc>
              <a:spcBef>
                <a:spcPct val="0"/>
              </a:spcBef>
            </a:pPr>
            <a:r>
              <a:rPr lang="en-US" sz="2667" spc="-53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667" spc="-53" strike="noStrike" u="none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i N est impair → nombre de mouvements = ((N + 1) / 2) + 1</a:t>
            </a:r>
          </a:p>
          <a:p>
            <a:pPr algn="ctr" marL="575839" indent="-287920" lvl="1">
              <a:lnSpc>
                <a:spcPts val="3734"/>
              </a:lnSpc>
              <a:spcBef>
                <a:spcPct val="0"/>
              </a:spcBef>
              <a:buFont typeface="Arial"/>
              <a:buChar char="•"/>
            </a:pPr>
            <a:r>
              <a:rPr lang="en-US" sz="2667" spc="-53" strike="noStrike" u="none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Chemin : 0 → 2 → 4 → … → N+1 → descendre 1 → N</a:t>
            </a:r>
          </a:p>
          <a:p>
            <a:pPr algn="ctr" marL="0" indent="0" lvl="0">
              <a:lnSpc>
                <a:spcPts val="3734"/>
              </a:lnSpc>
              <a:spcBef>
                <a:spcPct val="0"/>
              </a:spcBef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12539677" y="3814866"/>
            <a:ext cx="5748323" cy="3452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36"/>
              </a:lnSpc>
              <a:spcBef>
                <a:spcPct val="0"/>
              </a:spcBef>
            </a:pPr>
            <a:r>
              <a:rPr lang="en-US" b="true" sz="3954">
                <a:solidFill>
                  <a:srgbClr val="FDFDF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Cette stratégie minimise le nombre de mouvements tout en faisant suivre un chemin logique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837083" y="4584437"/>
            <a:ext cx="5748323" cy="1003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195"/>
              </a:lnSpc>
              <a:spcBef>
                <a:spcPct val="0"/>
              </a:spcBef>
            </a:pPr>
            <a:r>
              <a:rPr lang="en-US" b="true" sz="5854">
                <a:solidFill>
                  <a:srgbClr val="FDFDF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--&gt;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8217" y="9258300"/>
            <a:ext cx="18476217" cy="1028700"/>
            <a:chOff x="0" y="0"/>
            <a:chExt cx="4866164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66164" cy="270933"/>
            </a:xfrm>
            <a:custGeom>
              <a:avLst/>
              <a:gdLst/>
              <a:ahLst/>
              <a:cxnLst/>
              <a:rect r="r" b="b" t="t" l="l"/>
              <a:pathLst>
                <a:path h="270933" w="4866164">
                  <a:moveTo>
                    <a:pt x="0" y="0"/>
                  </a:moveTo>
                  <a:lnTo>
                    <a:pt x="4866164" y="0"/>
                  </a:lnTo>
                  <a:lnTo>
                    <a:pt x="4866164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5B98BA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66164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241006" y="469637"/>
            <a:ext cx="13352276" cy="1003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195"/>
              </a:lnSpc>
              <a:spcBef>
                <a:spcPct val="0"/>
              </a:spcBef>
            </a:pPr>
            <a:r>
              <a:rPr lang="en-US" b="true" sz="5854">
                <a:solidFill>
                  <a:srgbClr val="12005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plan de résolution (pseudo-code)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896755" y="2172528"/>
            <a:ext cx="10494490" cy="4102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88"/>
              </a:lnSpc>
            </a:pPr>
            <a:r>
              <a:rPr lang="en-US" sz="2348" spc="-46">
                <a:solidFill>
                  <a:srgbClr val="120052"/>
                </a:solidFill>
                <a:latin typeface="Poppins"/>
                <a:ea typeface="Poppins"/>
                <a:cs typeface="Poppins"/>
                <a:sym typeface="Poppins"/>
              </a:rPr>
              <a:t> SI N est pair ALORS</a:t>
            </a:r>
          </a:p>
          <a:p>
            <a:pPr algn="l">
              <a:lnSpc>
                <a:spcPts val="3288"/>
              </a:lnSpc>
            </a:pPr>
            <a:r>
              <a:rPr lang="en-US" sz="2348" spc="-46">
                <a:solidFill>
                  <a:srgbClr val="120052"/>
                </a:solidFill>
                <a:latin typeface="Poppins"/>
                <a:ea typeface="Poppins"/>
                <a:cs typeface="Poppins"/>
                <a:sym typeface="Poppins"/>
              </a:rPr>
              <a:t>        mouvements = N / 2</a:t>
            </a:r>
          </a:p>
          <a:p>
            <a:pPr algn="l">
              <a:lnSpc>
                <a:spcPts val="3288"/>
              </a:lnSpc>
            </a:pPr>
            <a:r>
              <a:rPr lang="en-US" sz="2348" spc="-46">
                <a:solidFill>
                  <a:srgbClr val="120052"/>
                </a:solidFill>
                <a:latin typeface="Poppins"/>
                <a:ea typeface="Poppins"/>
                <a:cs typeface="Poppins"/>
                <a:sym typeface="Poppins"/>
              </a:rPr>
              <a:t>        chemin =&gt; lister tous les étages en montant de 2 en 2 jusqu'à N</a:t>
            </a:r>
          </a:p>
          <a:p>
            <a:pPr algn="l">
              <a:lnSpc>
                <a:spcPts val="3288"/>
              </a:lnSpc>
            </a:pPr>
            <a:r>
              <a:rPr lang="en-US" sz="2348" spc="-46">
                <a:solidFill>
                  <a:srgbClr val="120052"/>
                </a:solidFill>
                <a:latin typeface="Poppins"/>
                <a:ea typeface="Poppins"/>
                <a:cs typeface="Poppins"/>
                <a:sym typeface="Poppins"/>
              </a:rPr>
              <a:t>    SINON</a:t>
            </a:r>
          </a:p>
          <a:p>
            <a:pPr algn="l">
              <a:lnSpc>
                <a:spcPts val="3288"/>
              </a:lnSpc>
            </a:pPr>
            <a:r>
              <a:rPr lang="en-US" sz="2348" spc="-46">
                <a:solidFill>
                  <a:srgbClr val="120052"/>
                </a:solidFill>
                <a:latin typeface="Poppins"/>
                <a:ea typeface="Poppins"/>
                <a:cs typeface="Poppins"/>
                <a:sym typeface="Poppins"/>
              </a:rPr>
              <a:t>        // N est impair</a:t>
            </a:r>
          </a:p>
          <a:p>
            <a:pPr algn="l">
              <a:lnSpc>
                <a:spcPts val="3288"/>
              </a:lnSpc>
            </a:pPr>
            <a:r>
              <a:rPr lang="en-US" sz="2348" spc="-46">
                <a:solidFill>
                  <a:srgbClr val="120052"/>
                </a:solidFill>
                <a:latin typeface="Poppins"/>
                <a:ea typeface="Poppins"/>
                <a:cs typeface="Poppins"/>
                <a:sym typeface="Poppins"/>
              </a:rPr>
              <a:t>        mouvements =&gt; ((N + 1) / 2) + 1</a:t>
            </a:r>
          </a:p>
          <a:p>
            <a:pPr algn="l">
              <a:lnSpc>
                <a:spcPts val="3288"/>
              </a:lnSpc>
            </a:pPr>
            <a:r>
              <a:rPr lang="en-US" sz="2348" spc="-46">
                <a:solidFill>
                  <a:srgbClr val="120052"/>
                </a:solidFill>
                <a:latin typeface="Poppins"/>
                <a:ea typeface="Poppins"/>
                <a:cs typeface="Poppins"/>
                <a:sym typeface="Poppins"/>
              </a:rPr>
              <a:t>        // Calcul du chemin :</a:t>
            </a:r>
          </a:p>
          <a:p>
            <a:pPr algn="l">
              <a:lnSpc>
                <a:spcPts val="3288"/>
              </a:lnSpc>
            </a:pPr>
            <a:r>
              <a:rPr lang="en-US" sz="2348" spc="-46">
                <a:solidFill>
                  <a:srgbClr val="120052"/>
                </a:solidFill>
                <a:latin typeface="Poppins"/>
                <a:ea typeface="Poppins"/>
                <a:cs typeface="Poppins"/>
                <a:sym typeface="Poppins"/>
              </a:rPr>
              <a:t>        chemin = lister tous les étages en montant de 2 en 2 jusqu'à N+1</a:t>
            </a:r>
          </a:p>
          <a:p>
            <a:pPr algn="l">
              <a:lnSpc>
                <a:spcPts val="3288"/>
              </a:lnSpc>
            </a:pPr>
            <a:r>
              <a:rPr lang="en-US" sz="2348" spc="-46">
                <a:solidFill>
                  <a:srgbClr val="120052"/>
                </a:solidFill>
                <a:latin typeface="Poppins"/>
                <a:ea typeface="Poppins"/>
                <a:cs typeface="Poppins"/>
                <a:sym typeface="Poppins"/>
              </a:rPr>
              <a:t>        Ajouter un mouvement vers le bas de 1 pour atteindre N</a:t>
            </a:r>
          </a:p>
          <a:p>
            <a:pPr algn="l">
              <a:lnSpc>
                <a:spcPts val="3288"/>
              </a:lnSpc>
            </a:pPr>
            <a:r>
              <a:rPr lang="en-US" sz="2348" spc="-46">
                <a:solidFill>
                  <a:srgbClr val="120052"/>
                </a:solidFill>
                <a:latin typeface="Poppins"/>
                <a:ea typeface="Poppins"/>
                <a:cs typeface="Poppins"/>
                <a:sym typeface="Poppins"/>
              </a:rPr>
              <a:t>    FIN SI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8217" y="9258300"/>
            <a:ext cx="18476217" cy="1028700"/>
            <a:chOff x="0" y="0"/>
            <a:chExt cx="4866164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66164" cy="270933"/>
            </a:xfrm>
            <a:custGeom>
              <a:avLst/>
              <a:gdLst/>
              <a:ahLst/>
              <a:cxnLst/>
              <a:rect r="r" b="b" t="t" l="l"/>
              <a:pathLst>
                <a:path h="270933" w="4866164">
                  <a:moveTo>
                    <a:pt x="0" y="0"/>
                  </a:moveTo>
                  <a:lnTo>
                    <a:pt x="4866164" y="0"/>
                  </a:lnTo>
                  <a:lnTo>
                    <a:pt x="4866164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5B98BA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66164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70509" y="1763799"/>
            <a:ext cx="15146981" cy="6759402"/>
          </a:xfrm>
          <a:custGeom>
            <a:avLst/>
            <a:gdLst/>
            <a:ahLst/>
            <a:cxnLst/>
            <a:rect r="r" b="b" t="t" l="l"/>
            <a:pathLst>
              <a:path h="6759402" w="15146981">
                <a:moveTo>
                  <a:pt x="0" y="0"/>
                </a:moveTo>
                <a:lnTo>
                  <a:pt x="15146982" y="0"/>
                </a:lnTo>
                <a:lnTo>
                  <a:pt x="15146982" y="6759402"/>
                </a:lnTo>
                <a:lnTo>
                  <a:pt x="0" y="67594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41006" y="469637"/>
            <a:ext cx="11150238" cy="1003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195"/>
              </a:lnSpc>
              <a:spcBef>
                <a:spcPct val="0"/>
              </a:spcBef>
            </a:pPr>
            <a:r>
              <a:rPr lang="en-US" b="true" sz="5854">
                <a:solidFill>
                  <a:srgbClr val="12005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Implémentation JavaScript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02273" y="-8767"/>
            <a:ext cx="4907787" cy="10295767"/>
          </a:xfrm>
          <a:custGeom>
            <a:avLst/>
            <a:gdLst/>
            <a:ahLst/>
            <a:cxnLst/>
            <a:rect r="r" b="b" t="t" l="l"/>
            <a:pathLst>
              <a:path h="10295767" w="4907787">
                <a:moveTo>
                  <a:pt x="0" y="0"/>
                </a:moveTo>
                <a:lnTo>
                  <a:pt x="4907787" y="0"/>
                </a:lnTo>
                <a:lnTo>
                  <a:pt x="4907787" y="10295767"/>
                </a:lnTo>
                <a:lnTo>
                  <a:pt x="0" y="102957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884" t="0" r="-1988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68043" y="2428832"/>
            <a:ext cx="5775957" cy="1137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7"/>
              </a:lnSpc>
              <a:spcBef>
                <a:spcPct val="0"/>
              </a:spcBef>
            </a:pPr>
            <a:r>
              <a:rPr lang="en-US" b="true" sz="6605">
                <a:solidFill>
                  <a:srgbClr val="FDFDF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Conclusion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490149"/>
            <a:ext cx="11219448" cy="2716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64"/>
              </a:lnSpc>
            </a:pPr>
            <a:r>
              <a:rPr lang="en-US" sz="2617" spc="-52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En conclusion, no</a:t>
            </a:r>
            <a:r>
              <a:rPr lang="en-US" sz="2617" spc="-52" strike="noStrike" u="none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tre projet a permis de concevoir une solution algorithmique efficace pour contrôler un ascenseur intelligent avec des contraintes de mouvements spécifiques. Grâce à l’analyse du problème et à la traduction en pseudo-code, nous avons développé une stratégie qui minimise le nombre de déplacements tout en permettant de suivre le chemin exact jusqu’à l’étage cible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2334954" y="4376697"/>
            <a:ext cx="1361742" cy="1052255"/>
          </a:xfrm>
          <a:custGeom>
            <a:avLst/>
            <a:gdLst/>
            <a:ahLst/>
            <a:cxnLst/>
            <a:rect r="r" b="b" t="t" l="l"/>
            <a:pathLst>
              <a:path h="1052255" w="1361742">
                <a:moveTo>
                  <a:pt x="0" y="0"/>
                </a:moveTo>
                <a:lnTo>
                  <a:pt x="1361742" y="0"/>
                </a:lnTo>
                <a:lnTo>
                  <a:pt x="1361742" y="1052255"/>
                </a:lnTo>
                <a:lnTo>
                  <a:pt x="0" y="10522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15573718" y="7940477"/>
            <a:ext cx="4693046" cy="469304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DAG3Ezx5yUw</dc:identifier>
  <dcterms:modified xsi:type="dcterms:W3CDTF">2011-08-01T06:04:30Z</dcterms:modified>
  <cp:revision>1</cp:revision>
  <dc:title>Algorithme d’Ascenseur Intelligent</dc:title>
</cp:coreProperties>
</file>