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8" autoAdjust="0"/>
  </p:normalViewPr>
  <p:slideViewPr>
    <p:cSldViewPr>
      <p:cViewPr varScale="1">
        <p:scale>
          <a:sx n="56" d="100"/>
          <a:sy n="56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0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08/06/2015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Schématique finie et presque routée</a:t>
            </a:r>
            <a:r>
              <a:rPr lang="fr-FR" baseline="0" dirty="0" smtClean="0"/>
              <a:t> -&gt; Badr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Poursuite du projet pendant l’été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r>
              <a:rPr lang="fr-FR" baseline="0" dirty="0" smtClean="0"/>
              <a:t> ARM -&gt; Badr</a:t>
            </a:r>
          </a:p>
          <a:p>
            <a:r>
              <a:rPr lang="fr-FR" baseline="0" dirty="0" smtClean="0"/>
              <a:t>Pourquoi ARM ? Parce que …, il nous semble donc important aujourd’hui qu’un ingénieur génie électrique soit sensibilisé à ces technologies.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1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Linux embarqué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Développement d’une carte -&gt; 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Arriver</a:t>
            </a:r>
            <a:r>
              <a:rPr lang="fr-FR" baseline="0" dirty="0" smtClean="0"/>
              <a:t> à intégrer le MCU sur une carte avec tout ce qu’il faut comme périphériques pour faire fonctionner Linux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Avoir une idée des difficultés et challenges de ce genre de développement d’un point de vue hardware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Travail d’équipe multidisciplinaire</a:t>
            </a:r>
            <a:r>
              <a:rPr lang="fr-FR" baseline="0" dirty="0" smtClean="0"/>
              <a:t> -&gt; Douglas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8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Portage du noyau Linux/</a:t>
            </a:r>
            <a:r>
              <a:rPr lang="fr-FR" dirty="0" err="1" smtClean="0"/>
              <a:t>uClinux</a:t>
            </a:r>
            <a:r>
              <a:rPr lang="fr-FR" dirty="0" smtClean="0"/>
              <a:t> </a:t>
            </a:r>
            <a:r>
              <a:rPr lang="fr-FR" baseline="0" dirty="0" smtClean="0"/>
              <a:t> -&gt; Douglas</a:t>
            </a:r>
            <a:endParaRPr lang="fr-FR" dirty="0" smtClean="0"/>
          </a:p>
          <a:p>
            <a:endParaRPr lang="fr-FR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Carte réalisable (moyens financiers, connaissances, temps de travail)</a:t>
            </a:r>
            <a:r>
              <a:rPr lang="fr-FR" baseline="0" dirty="0" smtClean="0"/>
              <a:t> -&gt; Badr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Du point de vue hardware, les challenges sont 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De produire</a:t>
            </a:r>
            <a:r>
              <a:rPr lang="fr-FR" baseline="0" dirty="0" smtClean="0"/>
              <a:t> </a:t>
            </a:r>
            <a:r>
              <a:rPr lang="fr-FR" dirty="0" smtClean="0"/>
              <a:t>une carte suffisamment compacte pour être intégrable</a:t>
            </a:r>
            <a:r>
              <a:rPr lang="fr-FR" baseline="0" dirty="0" smtClean="0"/>
              <a:t> dans un produit éventuellement par la suite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Une carte n’explosant pas le nombre de couches nécessaires à la réalisation du PCB pour rester dans les 100€ du budget PRT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BOM raisonnable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Soudable à la main ou avec éventuellement une première passe dans un four quelconque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Que l’on puisse débuguer avec le matériel dont on dispose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Périphériques IHM et M2M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Alimentations -&gt; 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Alimentation principale 5V</a:t>
            </a:r>
            <a:r>
              <a:rPr lang="fr-FR" baseline="0" dirty="0" smtClean="0"/>
              <a:t> (par USB)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Deux tensions différentes sur notre carte : une tension de 3,3V</a:t>
            </a:r>
            <a:r>
              <a:rPr lang="fr-FR" baseline="0" dirty="0" smtClean="0"/>
              <a:t> </a:t>
            </a:r>
            <a:r>
              <a:rPr lang="fr-FR" dirty="0" smtClean="0"/>
              <a:t>pour alimenter tous les circuits numériques et une tension de 21V pour le rétroéclairage de</a:t>
            </a:r>
            <a:r>
              <a:rPr lang="fr-FR" baseline="0" dirty="0" smtClean="0"/>
              <a:t> l’écran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580 mA max sur le 3,3V</a:t>
            </a:r>
            <a:r>
              <a:rPr lang="fr-FR" baseline="0" dirty="0" smtClean="0"/>
              <a:t> donc choix évident du Buck, limitation de la dissipation thermique et donc augmentation du rendement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Pour le 21V</a:t>
            </a:r>
            <a:r>
              <a:rPr lang="fr-FR" baseline="0" dirty="0" smtClean="0"/>
              <a:t> le choix du </a:t>
            </a:r>
            <a:r>
              <a:rPr lang="fr-FR" baseline="0" dirty="0" err="1" smtClean="0"/>
              <a:t>Boost</a:t>
            </a:r>
            <a:r>
              <a:rPr lang="fr-FR" baseline="0" dirty="0" smtClean="0"/>
              <a:t> s’est également imposé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Microcontrôleur</a:t>
            </a:r>
            <a:r>
              <a:rPr lang="fr-FR" baseline="0" dirty="0" smtClean="0"/>
              <a:t> -&gt; 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Pour le MCU, partant de la base d’une architecture ARM, le choix du M4 a été relativement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Nous ne pouvons nous permettre les MCU les plus puissants d’ARM (Cortex A*) la complexité de ces circuits impose de fortes contraintes telles que l’utilisation de RAM DDR/DDR2/DDR3 et des boîtiers BGA, faisant exploser les coûts de fabrication (finesse des pistes et des </a:t>
            </a:r>
            <a:r>
              <a:rPr lang="fr-FR" baseline="0" dirty="0" err="1" smtClean="0"/>
              <a:t>vias</a:t>
            </a:r>
            <a:r>
              <a:rPr lang="fr-FR" baseline="0" dirty="0" smtClean="0"/>
              <a:t> pour l’intégration de BGA) ainsi que présence de </a:t>
            </a:r>
            <a:r>
              <a:rPr lang="fr-FR" b="1" baseline="0" dirty="0" smtClean="0"/>
              <a:t>PMU</a:t>
            </a:r>
            <a:r>
              <a:rPr lang="fr-FR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Pour supporter tous les périphériques que nous désirons implémenter, il reste les Cortex M3, M4 et M7. Les M7 étant </a:t>
            </a:r>
            <a:r>
              <a:rPr lang="fr-FR" baseline="0" smtClean="0"/>
              <a:t>trop récents, les </a:t>
            </a:r>
            <a:r>
              <a:rPr lang="fr-FR" baseline="0" dirty="0" smtClean="0"/>
              <a:t>M4 étant des M3 avec un DSP et une FPU optionnelle nous avons choisis de partir sur un M4.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NOR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SDRAM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LCD -&gt; Badr, on choisit un LCD parce qu’on en a récupéré un sur une carte de développement TI qui trainait au </a:t>
            </a:r>
            <a:r>
              <a:rPr lang="fr-FR" baseline="0" dirty="0" err="1" smtClean="0"/>
              <a:t>ClubElek</a:t>
            </a:r>
            <a:r>
              <a:rPr lang="fr-FR" baseline="0" dirty="0" smtClean="0"/>
              <a:t>, le choix s’est imposé à nous.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USB -&gt; 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On a décidé de partir sur de l’USB 2 Full-speed (12 Mbit/s) et non pas le High-Speed (480 Mbit/s) car nous n’avons pas le besoin de tourner à des vitesses très importantes (au vu des tailles des mémoires, nous ne risquons de manipuler des fichiers volumineux)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Le MCU embarque un PHY (couche physique/driver de lignes D+ et D-) gérant le Full-Speed, économie de sous, de place sur le PCB et de temps d’intégration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Limiteur de courant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UART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GPIO -&gt; Douglas, préciser que tous les périphériques sont disponibles sur les </a:t>
            </a:r>
            <a:r>
              <a:rPr lang="fr-FR" baseline="0" dirty="0" err="1" smtClean="0"/>
              <a:t>GPIOs</a:t>
            </a:r>
            <a:r>
              <a:rPr lang="fr-FR" baseline="0" dirty="0" smtClean="0"/>
              <a:t> qu’on laissé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Réalisabilité Hard et disponibilité driver</a:t>
            </a:r>
            <a:r>
              <a:rPr lang="fr-FR" baseline="0" dirty="0" smtClean="0"/>
              <a:t> Soft</a:t>
            </a:r>
            <a:r>
              <a:rPr lang="fr-FR" baseline="0" dirty="0"/>
              <a:t> </a:t>
            </a:r>
            <a:r>
              <a:rPr lang="fr-FR" baseline="0" dirty="0" smtClean="0"/>
              <a:t>-&gt; Douglas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MCU -&gt; </a:t>
            </a:r>
            <a:r>
              <a:rPr lang="fr-FR" baseline="0" dirty="0" smtClean="0">
                <a:solidFill>
                  <a:srgbClr val="FF0000"/>
                </a:solidFill>
              </a:rPr>
              <a:t>Badr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NOR -&gt; </a:t>
            </a:r>
            <a:r>
              <a:rPr lang="fr-FR" baseline="0" dirty="0" smtClean="0">
                <a:solidFill>
                  <a:srgbClr val="FF0000"/>
                </a:solidFill>
              </a:rPr>
              <a:t>Douglas</a:t>
            </a:r>
            <a:r>
              <a:rPr lang="fr-FR" baseline="0" dirty="0" smtClean="0"/>
              <a:t>, , compatible CFI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SDRAM -&gt; </a:t>
            </a:r>
            <a:r>
              <a:rPr lang="fr-FR" baseline="0" dirty="0" smtClean="0">
                <a:solidFill>
                  <a:srgbClr val="FF0000"/>
                </a:solidFill>
              </a:rPr>
              <a:t>Douglas</a:t>
            </a:r>
            <a:r>
              <a:rPr lang="fr-FR" baseline="0" dirty="0" smtClean="0"/>
              <a:t>, préciser qu’on a changé en cours de route, , compatible FMC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LCD -&gt; </a:t>
            </a:r>
            <a:r>
              <a:rPr lang="fr-FR" baseline="0" dirty="0" smtClean="0">
                <a:solidFill>
                  <a:srgbClr val="FF0000"/>
                </a:solidFill>
              </a:rPr>
              <a:t>Badr, le choix s’est imposé à nous, le driver est un </a:t>
            </a:r>
            <a:r>
              <a:rPr lang="fr-FR" baseline="0" dirty="0" err="1" smtClean="0">
                <a:solidFill>
                  <a:srgbClr val="FF0000"/>
                </a:solidFill>
              </a:rPr>
              <a:t>Orise</a:t>
            </a:r>
            <a:r>
              <a:rPr lang="fr-FR" baseline="0" dirty="0" smtClean="0">
                <a:solidFill>
                  <a:srgbClr val="FF0000"/>
                </a:solidFill>
              </a:rPr>
              <a:t> (poids lourds dans le domaine) et l’écran est assemblé par New </a:t>
            </a:r>
            <a:r>
              <a:rPr lang="fr-FR" baseline="0" dirty="0" err="1" smtClean="0">
                <a:solidFill>
                  <a:srgbClr val="FF0000"/>
                </a:solidFill>
              </a:rPr>
              <a:t>Haven</a:t>
            </a:r>
            <a:r>
              <a:rPr lang="fr-FR" baseline="0" dirty="0" smtClean="0">
                <a:solidFill>
                  <a:srgbClr val="FF0000"/>
                </a:solidFill>
              </a:rPr>
              <a:t> Display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Alimentations -&gt; </a:t>
            </a:r>
            <a:r>
              <a:rPr lang="fr-FR" baseline="0" dirty="0" smtClean="0">
                <a:solidFill>
                  <a:srgbClr val="FF0000"/>
                </a:solidFill>
              </a:rPr>
              <a:t>Badr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Altium</a:t>
            </a:r>
            <a:r>
              <a:rPr lang="fr-FR" dirty="0" smtClean="0"/>
              <a:t> Designer -&gt; Badr</a:t>
            </a:r>
            <a:endParaRPr lang="fr-F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250 signaux, 103 composants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70*43mm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PCB 4 couches, fabrication locale chez </a:t>
            </a:r>
            <a:r>
              <a:rPr lang="fr-FR" baseline="0" dirty="0" err="1" smtClean="0"/>
              <a:t>Cirly</a:t>
            </a:r>
            <a:r>
              <a:rPr lang="fr-FR" baseline="0" dirty="0" smtClean="0"/>
              <a:t> à priori (fabricant Lyonnais)</a:t>
            </a:r>
            <a:endParaRPr lang="fr-FR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Construction du </a:t>
            </a:r>
            <a:r>
              <a:rPr lang="fr-FR" dirty="0" err="1" smtClean="0"/>
              <a:t>firmware</a:t>
            </a:r>
            <a:r>
              <a:rPr lang="fr-FR" dirty="0" smtClean="0"/>
              <a:t>: </a:t>
            </a:r>
            <a:r>
              <a:rPr lang="fr-FR" dirty="0" err="1" smtClean="0"/>
              <a:t>uClinux</a:t>
            </a:r>
            <a:r>
              <a:rPr lang="fr-FR" dirty="0" smtClean="0"/>
              <a:t>, U-Boot, </a:t>
            </a:r>
            <a:r>
              <a:rPr lang="fr-FR" dirty="0" err="1" smtClean="0"/>
              <a:t>BusyBox</a:t>
            </a:r>
            <a:r>
              <a:rPr lang="fr-FR" dirty="0" smtClean="0"/>
              <a:t> -&gt; Douglas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r>
              <a:rPr lang="fr-FR" b="1" kern="0" baseline="0" dirty="0" smtClean="0">
                <a:sym typeface="Wingdings" panose="05000000000000000000" pitchFamily="2" charset="2"/>
              </a:rPr>
              <a:t> -&gt; Douglas :</a:t>
            </a: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RD/BY et RGB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Hard -&gt;</a:t>
            </a:r>
            <a:r>
              <a:rPr lang="fr-FR" baseline="0" dirty="0" smtClean="0"/>
              <a:t> Badr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Tests des alimentations (prévision de la tension, bruit de découpage) et des </a:t>
            </a:r>
            <a:r>
              <a:rPr lang="fr-FR" baseline="0" dirty="0" err="1" smtClean="0"/>
              <a:t>courts-circuits</a:t>
            </a:r>
            <a:r>
              <a:rPr lang="fr-FR" baseline="0" dirty="0" smtClean="0"/>
              <a:t> éventuels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Qualification des bus USB, UART et LCD pour vérifier leur bonne intégration.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Soft -&gt; Douglas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Création d’une application avec notre carte</a:t>
            </a:r>
            <a:r>
              <a:rPr lang="fr-FR" baseline="0" dirty="0" smtClean="0"/>
              <a:t> -&gt; Douglas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r>
              <a:rPr lang="fr-FR" sz="2000" dirty="0" smtClean="0"/>
              <a:t>Tuteur : Thomas GRENIER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court-circuits</a:t>
            </a:r>
          </a:p>
          <a:p>
            <a:pPr lvl="1"/>
            <a:r>
              <a:rPr lang="fr-FR" dirty="0" smtClean="0"/>
              <a:t>Soft: </a:t>
            </a:r>
          </a:p>
          <a:p>
            <a:pPr lvl="2"/>
            <a:r>
              <a:rPr lang="fr-FR" dirty="0" smtClean="0"/>
              <a:t>Mémoires (U-Boot,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(GDB et </a:t>
            </a:r>
            <a:r>
              <a:rPr lang="fr-FR" dirty="0" err="1" smtClean="0"/>
              <a:t>OpenOCD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10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Création d’une application avec notre carte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11</a:t>
            </a:fld>
            <a:endParaRPr lang="fr-FR" alt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Schématique finie et presque routée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12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Dimensionnement d’alimentations</a:t>
            </a:r>
          </a:p>
          <a:p>
            <a:pPr lvl="1"/>
            <a:r>
              <a:rPr lang="fr-FR" dirty="0" smtClean="0"/>
              <a:t>Choix des composants (mémoires)</a:t>
            </a:r>
          </a:p>
          <a:p>
            <a:pPr lvl="1"/>
            <a:r>
              <a:rPr lang="fr-FR" dirty="0" smtClean="0"/>
              <a:t>Eléments d’un système GNU/Linux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13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2467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14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2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proposé</a:t>
            </a:r>
          </a:p>
          <a:p>
            <a:r>
              <a:rPr lang="fr-FR" dirty="0" smtClean="0"/>
              <a:t>Réaliser une </a:t>
            </a:r>
            <a:r>
              <a:rPr lang="fr-FR" dirty="0"/>
              <a:t>carte de développement construite autour d’un </a:t>
            </a:r>
            <a:r>
              <a:rPr lang="fr-FR" b="1" dirty="0" smtClean="0"/>
              <a:t>ARM Cortex-M4 </a:t>
            </a:r>
            <a:r>
              <a:rPr lang="fr-FR" dirty="0"/>
              <a:t>dans le but d’y utiliser un système </a:t>
            </a:r>
            <a:r>
              <a:rPr lang="fr-FR" b="1" dirty="0"/>
              <a:t>GNU/Linux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3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ARM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 </a:t>
            </a:r>
            <a:r>
              <a:rPr lang="fr-FR" dirty="0"/>
              <a:t>En 2010, ARM était présent dans plus de 95% des smartphones, 10% </a:t>
            </a:r>
            <a:r>
              <a:rPr lang="fr-FR" dirty="0" smtClean="0"/>
              <a:t>des ordinateurs </a:t>
            </a:r>
            <a:r>
              <a:rPr lang="fr-FR" dirty="0"/>
              <a:t>portables et 35% des télévisions connectées et set-top </a:t>
            </a:r>
            <a:r>
              <a:rPr lang="fr-FR" dirty="0" smtClean="0"/>
              <a:t>box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En </a:t>
            </a:r>
            <a:r>
              <a:rPr lang="fr-FR" dirty="0"/>
              <a:t>2014, </a:t>
            </a:r>
            <a:r>
              <a:rPr lang="fr-FR" dirty="0" smtClean="0"/>
              <a:t>+ de </a:t>
            </a:r>
            <a:r>
              <a:rPr lang="fr-FR" dirty="0"/>
              <a:t>50 milliards de chipsets à base d’ARM ont été </a:t>
            </a:r>
            <a:r>
              <a:rPr lang="fr-FR" dirty="0" smtClean="0"/>
              <a:t>produits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4</a:t>
            </a:fld>
            <a:endParaRPr lang="fr-FR" altLang="fr-FR" dirty="0"/>
          </a:p>
        </p:txBody>
      </p:sp>
      <p:sp>
        <p:nvSpPr>
          <p:cNvPr id="5" name="AutoShape 2" descr="ARM corporate logo - limited 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ARM corporate logo - limited us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466056"/>
            <a:ext cx="2857500" cy="11811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Travail d’équipe </a:t>
            </a:r>
            <a:r>
              <a:rPr lang="fr-FR" dirty="0" smtClean="0"/>
              <a:t>multidisciplinaire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5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6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20888"/>
            <a:ext cx="1905000" cy="2209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Alimentations</a:t>
            </a:r>
          </a:p>
          <a:p>
            <a:pPr lvl="1"/>
            <a:r>
              <a:rPr lang="fr-FR" dirty="0" smtClean="0"/>
              <a:t>Microcontrôleur 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NOR: 32Mo, </a:t>
            </a:r>
            <a:r>
              <a:rPr lang="fr-FR" dirty="0" err="1" smtClean="0"/>
              <a:t>eXecute</a:t>
            </a:r>
            <a:r>
              <a:rPr lang="fr-FR" dirty="0" smtClean="0"/>
              <a:t> In Place</a:t>
            </a:r>
          </a:p>
          <a:p>
            <a:pPr lvl="1"/>
            <a:r>
              <a:rPr lang="fr-FR" dirty="0" smtClean="0"/>
              <a:t>SDRAM: 32Mo</a:t>
            </a:r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7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8120"/>
          </a:xfrm>
        </p:spPr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STM32F429ZI</a:t>
            </a:r>
          </a:p>
          <a:p>
            <a:pPr lvl="1"/>
            <a:r>
              <a:rPr lang="fr-FR" dirty="0" smtClean="0"/>
              <a:t>NOR</a:t>
            </a:r>
            <a:r>
              <a:rPr lang="fr-FR" dirty="0"/>
              <a:t>: </a:t>
            </a:r>
            <a:r>
              <a:rPr lang="fr-FR" dirty="0" err="1"/>
              <a:t>Spansion</a:t>
            </a:r>
            <a:r>
              <a:rPr lang="fr-FR" dirty="0"/>
              <a:t> </a:t>
            </a:r>
            <a:r>
              <a:rPr lang="fr-FR" dirty="0" smtClean="0"/>
              <a:t>S29GL256P90TFIR20 (32Mo)</a:t>
            </a:r>
          </a:p>
          <a:p>
            <a:pPr lvl="1"/>
            <a:r>
              <a:rPr lang="fr-FR" dirty="0" smtClean="0"/>
              <a:t>SDRAM</a:t>
            </a:r>
            <a:r>
              <a:rPr lang="fr-FR" dirty="0"/>
              <a:t>: Micron </a:t>
            </a:r>
            <a:r>
              <a:rPr lang="fr-FR" dirty="0" smtClean="0"/>
              <a:t>MT48LC32M8A2P7E (32Mo)</a:t>
            </a:r>
          </a:p>
          <a:p>
            <a:pPr lvl="1"/>
            <a:r>
              <a:rPr lang="fr-FR" dirty="0" smtClean="0"/>
              <a:t>LCD: écran New </a:t>
            </a:r>
            <a:r>
              <a:rPr lang="fr-FR" dirty="0" err="1" smtClean="0"/>
              <a:t>Haven</a:t>
            </a:r>
            <a:r>
              <a:rPr lang="fr-FR" dirty="0" smtClean="0"/>
              <a:t> Display 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Alimentations: Buck (3,3V) et </a:t>
            </a:r>
            <a:r>
              <a:rPr lang="fr-FR" dirty="0" err="1" smtClean="0"/>
              <a:t>Boost</a:t>
            </a:r>
            <a:r>
              <a:rPr lang="fr-FR" dirty="0" smtClean="0"/>
              <a:t> (21V)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8</a:t>
            </a:fld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28800"/>
            <a:ext cx="2232248" cy="6975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209005"/>
            <a:ext cx="2376264" cy="5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631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Schémas/Routage: </a:t>
            </a:r>
            <a:r>
              <a:rPr lang="fr-FR" dirty="0" err="1" smtClean="0"/>
              <a:t>Altium</a:t>
            </a:r>
            <a:r>
              <a:rPr lang="fr-FR" dirty="0" smtClean="0"/>
              <a:t> Designer</a:t>
            </a:r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356992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1" kern="0" dirty="0" smtClean="0"/>
              <a:t>Aller retour </a:t>
            </a:r>
            <a:r>
              <a:rPr lang="fr-FR" sz="2800" b="1" kern="0" dirty="0" err="1" smtClean="0"/>
              <a:t>Hard</a:t>
            </a:r>
            <a:r>
              <a:rPr lang="fr-FR" sz="2800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sz="2800" b="1" kern="0" dirty="0" smtClean="0">
                <a:sym typeface="Wingdings" panose="05000000000000000000" pitchFamily="2" charset="2"/>
              </a:rPr>
              <a:t> nécessaires</a:t>
            </a:r>
            <a:endParaRPr lang="fr-FR" sz="2800" b="1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9</a:t>
            </a:fld>
            <a:endParaRPr lang="fr-FR" alt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57" y="3845386"/>
            <a:ext cx="4209717" cy="264372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 bwMode="auto">
          <a:xfrm>
            <a:off x="2123728" y="3861048"/>
            <a:ext cx="0" cy="2574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2332646" y="6597352"/>
            <a:ext cx="42555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ZoneTexte 18"/>
          <p:cNvSpPr txBox="1"/>
          <p:nvPr/>
        </p:nvSpPr>
        <p:spPr>
          <a:xfrm>
            <a:off x="4127006" y="653130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70 mm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233741" y="498258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43 mm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2" y="6373029"/>
            <a:ext cx="1649079" cy="3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692</TotalTime>
  <Words>1129</Words>
  <Application>Microsoft Office PowerPoint</Application>
  <PresentationFormat>Affichage à l'écran (4:3)</PresentationFormat>
  <Paragraphs>167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Pixel design template</vt:lpstr>
      <vt:lpstr>Projet de Réalisation Technologique</vt:lpstr>
      <vt:lpstr>Plan</vt:lpstr>
      <vt:lpstr>Contexte</vt:lpstr>
      <vt:lpstr>Présentation du projet</vt:lpstr>
      <vt:lpstr>Présentation du projet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Badr</cp:lastModifiedBy>
  <cp:revision>83</cp:revision>
  <cp:lastPrinted>1601-01-01T00:00:00Z</cp:lastPrinted>
  <dcterms:created xsi:type="dcterms:W3CDTF">2015-06-07T12:27:10Z</dcterms:created>
  <dcterms:modified xsi:type="dcterms:W3CDTF">2015-06-08T08:19:51Z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