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89" r:id="rId17"/>
    <p:sldId id="273" r:id="rId18"/>
    <p:sldId id="274" r:id="rId19"/>
    <p:sldId id="275" r:id="rId20"/>
    <p:sldId id="276" r:id="rId21"/>
    <p:sldId id="286" r:id="rId22"/>
    <p:sldId id="287" r:id="rId23"/>
    <p:sldId id="277" r:id="rId24"/>
    <p:sldId id="288" r:id="rId25"/>
    <p:sldId id="278" r:id="rId26"/>
    <p:sldId id="279" r:id="rId27"/>
    <p:sldId id="280" r:id="rId28"/>
    <p:sldId id="290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C0099"/>
    <a:srgbClr val="24158F"/>
    <a:srgbClr val="00CC66"/>
    <a:srgbClr val="FF6600"/>
    <a:srgbClr val="DE0C0C"/>
    <a:srgbClr val="C0421A"/>
    <a:srgbClr val="DFECF5"/>
    <a:srgbClr val="BA0606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57" autoAdjust="0"/>
    <p:restoredTop sz="84419" autoAdjust="0"/>
  </p:normalViewPr>
  <p:slideViewPr>
    <p:cSldViewPr>
      <p:cViewPr varScale="1">
        <p:scale>
          <a:sx n="97" d="100"/>
          <a:sy n="97" d="100"/>
        </p:scale>
        <p:origin x="16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C012C-E271-41EA-ADB0-168BFCC3AD10}" type="datetimeFigureOut">
              <a:rPr lang="fr-FR" smtClean="0"/>
              <a:pPr/>
              <a:t>03/09/2021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68130-EDB3-4001-A5EC-0CFCE1A8B91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8130-EDB3-4001-A5EC-0CFCE1A8B91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8130-EDB3-4001-A5EC-0CFCE1A8B91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04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8130-EDB3-4001-A5EC-0CFCE1A8B91D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03/09/2021</a:t>
            </a:r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476672"/>
            <a:ext cx="7851648" cy="95206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31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fr-FR" sz="31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</a:br>
            <a:r>
              <a:rPr lang="fr-FR" sz="2800" cap="small" dirty="0" smtClean="0">
                <a:solidFill>
                  <a:schemeClr val="tx1"/>
                </a:solidFill>
              </a:rPr>
              <a:t>PROJET DE FIN D’ETUDES CDA AFPA CHAMPS_SUR_MARNE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3100" dirty="0" smtClean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1428736"/>
            <a:ext cx="7854696" cy="5286412"/>
          </a:xfr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3900" dirty="0" smtClean="0">
                <a:solidFill>
                  <a:schemeClr val="bg1"/>
                </a:solidFill>
              </a:rPr>
              <a:t>Projet </a:t>
            </a:r>
            <a:r>
              <a:rPr lang="fr-FR" sz="3900" dirty="0" smtClean="0">
                <a:solidFill>
                  <a:schemeClr val="bg1"/>
                </a:solidFill>
              </a:rPr>
              <a:t>de fin d’études</a:t>
            </a:r>
          </a:p>
          <a:p>
            <a:endParaRPr lang="fr-FR" dirty="0" smtClean="0"/>
          </a:p>
          <a:p>
            <a:endParaRPr lang="fr-FR" dirty="0" smtClean="0"/>
          </a:p>
          <a:p>
            <a:pPr algn="l"/>
            <a:r>
              <a:rPr lang="fr-FR" dirty="0" smtClean="0"/>
              <a:t>       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                                </a:t>
            </a:r>
          </a:p>
          <a:p>
            <a:pPr algn="l"/>
            <a:r>
              <a:rPr lang="fr-FR" dirty="0" smtClean="0"/>
              <a:t>                                </a:t>
            </a:r>
          </a:p>
        </p:txBody>
      </p:sp>
      <p:sp>
        <p:nvSpPr>
          <p:cNvPr id="6" name="Organigramme : Alternative 5"/>
          <p:cNvSpPr/>
          <p:nvPr/>
        </p:nvSpPr>
        <p:spPr>
          <a:xfrm>
            <a:off x="857224" y="3429000"/>
            <a:ext cx="7358114" cy="1357322"/>
          </a:xfrm>
          <a:prstGeom prst="flowChartAlternateProcess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latin typeface="Adobe Caslon Pro Bold" pitchFamily="18" charset="0"/>
              <a:ea typeface="Adobe Fangsong Std R" pitchFamily="18" charset="-128"/>
              <a:cs typeface="Calibri" pitchFamily="34" charset="0"/>
            </a:endParaRPr>
          </a:p>
        </p:txBody>
      </p:sp>
      <p:pic>
        <p:nvPicPr>
          <p:cNvPr id="8" name="Picture 85" descr="SEPARE3"/>
          <p:cNvPicPr>
            <a:picLocks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357158" y="1071546"/>
            <a:ext cx="8348662" cy="3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928662" y="3429000"/>
            <a:ext cx="714380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sz="4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« Réalisation d'une boutique en ligne de vente d'articles TEXTILES : e-shop»</a:t>
            </a:r>
            <a:endParaRPr lang="fr-FR" sz="4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364825" y="5871008"/>
            <a:ext cx="6333328" cy="785806"/>
          </a:xfrm>
          <a:prstGeom prst="rect">
            <a:avLst/>
          </a:prstGeom>
          <a:solidFill>
            <a:schemeClr val="tx1"/>
          </a:solidFill>
          <a:ln w="50800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fr-FR" sz="2400" b="1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Elaboré par</a:t>
            </a:r>
            <a:r>
              <a:rPr lang="fr-FR" sz="2400" b="1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fr-FR" sz="2400" b="1" dirty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Tx/>
              <a:buNone/>
            </a:pPr>
            <a:r>
              <a:rPr lang="fr-FR" sz="24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Badreddine</a:t>
            </a:r>
            <a:r>
              <a:rPr lang="fr-FR" sz="2400" b="1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DJAIZ</a:t>
            </a:r>
            <a:endParaRPr lang="fr-FR" sz="2400" b="1" dirty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75596"/>
            <a:ext cx="1008888" cy="109728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75"/>
                            </p:stCondLst>
                            <p:childTnLst>
                              <p:par>
                                <p:cTn id="2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utoUpdateAnimBg="0"/>
      <p:bldP spid="1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19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0" y="785794"/>
            <a:ext cx="8072462" cy="5857916"/>
          </a:xfrm>
        </p:spPr>
        <p:txBody>
          <a:bodyPr/>
          <a:lstStyle/>
          <a:p>
            <a:pPr marL="0">
              <a:buNone/>
              <a:defRPr/>
            </a:pPr>
            <a:r>
              <a:rPr lang="fr-FR" dirty="0" smtClean="0">
                <a:latin typeface="Monotype Corsiva" pitchFamily="66" charset="0"/>
              </a:rPr>
              <a:t>   Côté administrateur:</a:t>
            </a:r>
            <a:endParaRPr lang="fr-FR" sz="18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Monotype Corsiva" pitchFamily="66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500034" y="214290"/>
            <a:ext cx="3786214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diagramme de cas d’utilisation</a:t>
            </a:r>
          </a:p>
        </p:txBody>
      </p:sp>
      <p:sp>
        <p:nvSpPr>
          <p:cNvPr id="5" name="Ellipse 4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6" name="Ellipse 5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Conception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Réalisation</a:t>
            </a:r>
            <a:endParaRPr lang="fr-FR" sz="1500" dirty="0"/>
          </a:p>
        </p:txBody>
      </p:sp>
      <p:sp>
        <p:nvSpPr>
          <p:cNvPr id="9" name="Ellipse 8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grpSp>
        <p:nvGrpSpPr>
          <p:cNvPr id="105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06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07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08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9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0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10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3553" name="Imag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37568"/>
            <a:ext cx="6429420" cy="5954273"/>
          </a:xfrm>
          <a:prstGeom prst="rect">
            <a:avLst/>
          </a:prstGeom>
          <a:noFill/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19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0" y="928670"/>
            <a:ext cx="8686800" cy="5395930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latin typeface="Monotype Corsiva" pitchFamily="66" charset="0"/>
              </a:rPr>
              <a:t>Côté client/visiteur: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00034" y="285728"/>
            <a:ext cx="3786214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diagramme de cas d’utilisation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9" name="Ellipse 8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10" name="Ellipse 9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Conception</a:t>
            </a:r>
            <a:endParaRPr lang="fr-FR" sz="1600" dirty="0"/>
          </a:p>
        </p:txBody>
      </p:sp>
      <p:sp>
        <p:nvSpPr>
          <p:cNvPr id="11" name="Ellipse 10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Réalisation</a:t>
            </a:r>
            <a:endParaRPr lang="fr-FR" sz="1500" dirty="0"/>
          </a:p>
        </p:txBody>
      </p:sp>
      <p:sp>
        <p:nvSpPr>
          <p:cNvPr id="12" name="Ellipse 11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grpSp>
        <p:nvGrpSpPr>
          <p:cNvPr id="163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64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65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66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7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8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11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19" name="Image 1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635798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714348" y="214290"/>
            <a:ext cx="4714908" cy="500042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diagramme de séquences pour  le client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8" name="Ellipse 7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9" name="Ellipse 8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Conception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Réalisation</a:t>
            </a:r>
            <a:endParaRPr lang="fr-FR" sz="1500" dirty="0"/>
          </a:p>
        </p:txBody>
      </p:sp>
      <p:sp>
        <p:nvSpPr>
          <p:cNvPr id="11" name="Ellipse 10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sp>
        <p:nvSpPr>
          <p:cNvPr id="26" name="Rectangle 25"/>
          <p:cNvSpPr/>
          <p:nvPr/>
        </p:nvSpPr>
        <p:spPr>
          <a:xfrm>
            <a:off x="214282" y="150017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fr-F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1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52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53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54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5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6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12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44" name="Image 4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571504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7224" y="214290"/>
            <a:ext cx="5357850" cy="500042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diagramme de séquences pour l’administrateur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23" name="Ellipse 22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24" name="Ellipse 23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Conception</a:t>
            </a:r>
            <a:endParaRPr lang="fr-FR" sz="1600" dirty="0"/>
          </a:p>
        </p:txBody>
      </p:sp>
      <p:sp>
        <p:nvSpPr>
          <p:cNvPr id="25" name="Ellipse 24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Réalisation</a:t>
            </a:r>
            <a:endParaRPr lang="fr-FR" sz="1500" dirty="0"/>
          </a:p>
        </p:txBody>
      </p:sp>
      <p:sp>
        <p:nvSpPr>
          <p:cNvPr id="26" name="Ellipse 25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grpSp>
        <p:nvGrpSpPr>
          <p:cNvPr id="27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28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9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30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13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33" name="Image 3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642942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785786" y="285728"/>
            <a:ext cx="3714776" cy="500042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diagramme de classes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9" name="Ellipse 8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10" name="Ellipse 9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Conception</a:t>
            </a:r>
            <a:endParaRPr lang="fr-FR" sz="1600" dirty="0"/>
          </a:p>
        </p:txBody>
      </p:sp>
      <p:sp>
        <p:nvSpPr>
          <p:cNvPr id="11" name="Ellipse 10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Réalisation</a:t>
            </a:r>
            <a:endParaRPr lang="fr-FR" sz="1500" dirty="0"/>
          </a:p>
        </p:txBody>
      </p:sp>
      <p:sp>
        <p:nvSpPr>
          <p:cNvPr id="12" name="Ellipse 11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grpSp>
        <p:nvGrpSpPr>
          <p:cNvPr id="13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4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5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6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14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20" name="Image 1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00108"/>
            <a:ext cx="635798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6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7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8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9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15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1" name="Ellipse 10"/>
          <p:cNvSpPr/>
          <p:nvPr/>
        </p:nvSpPr>
        <p:spPr>
          <a:xfrm>
            <a:off x="2714612" y="2357430"/>
            <a:ext cx="3857652" cy="1285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70000">
              <a:schemeClr val="accent2">
                <a:tint val="30000"/>
                <a:shade val="95000"/>
                <a:satMod val="300000"/>
                <a:alpha val="50000"/>
              </a:schemeClr>
            </a:glo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Réalisation</a:t>
            </a:r>
            <a:endParaRPr lang="fr-FR" sz="4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1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F4C1CA-52B9-4636-90DA-6E3AEA3CC698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03/09/2021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5" name="Ellipse 4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6" name="Ellipse 5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85720" y="214290"/>
            <a:ext cx="3857652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Environnement  matériel et logiciel </a:t>
            </a:r>
          </a:p>
        </p:txBody>
      </p:sp>
      <p:grpSp>
        <p:nvGrpSpPr>
          <p:cNvPr id="10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1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2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3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600" b="1" i="0" u="none" strike="noStrike" cap="none" normalizeH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16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" name="ZoneTexte 16"/>
          <p:cNvSpPr txBox="1"/>
          <p:nvPr/>
        </p:nvSpPr>
        <p:spPr>
          <a:xfrm>
            <a:off x="785786" y="1428736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b="1" dirty="0" smtClean="0"/>
              <a:t> Environnement matériel :</a:t>
            </a:r>
          </a:p>
          <a:p>
            <a:endParaRPr lang="fr-FR" b="1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  Deux ordinateurs portables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85786" y="2714621"/>
            <a:ext cx="47863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b="1" dirty="0" smtClean="0"/>
              <a:t> Environnement logiciel  :</a:t>
            </a:r>
          </a:p>
          <a:p>
            <a:r>
              <a:rPr lang="fr-FR" b="1" dirty="0" smtClean="0"/>
              <a:t>  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  </a:t>
            </a:r>
            <a:r>
              <a:rPr lang="fr-FR" dirty="0" smtClean="0"/>
              <a:t>Plateforme XAMPP</a:t>
            </a:r>
            <a:endParaRPr lang="fr-FR" dirty="0" smtClean="0"/>
          </a:p>
          <a:p>
            <a:endParaRPr lang="fr-FR" b="1" dirty="0" smtClean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  </a:t>
            </a:r>
            <a:r>
              <a:rPr lang="fr-FR" dirty="0" smtClean="0"/>
              <a:t>Editeur de code VS code</a:t>
            </a:r>
            <a:endParaRPr lang="fr-FR" dirty="0" smtClean="0"/>
          </a:p>
          <a:p>
            <a:endParaRPr lang="fr-FR" b="1" dirty="0" smtClean="0"/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  </a:t>
            </a:r>
            <a:r>
              <a:rPr lang="fr-FR" dirty="0" smtClean="0"/>
              <a:t>Looping</a:t>
            </a:r>
            <a:endParaRPr lang="fr-FR" dirty="0" smtClean="0"/>
          </a:p>
          <a:p>
            <a:endParaRPr lang="fr-FR" b="1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  Microsoft Word </a:t>
            </a:r>
            <a:r>
              <a:rPr lang="fr-FR" dirty="0" smtClean="0"/>
              <a:t>2016</a:t>
            </a:r>
            <a:endParaRPr lang="fr-FR" dirty="0" smtClean="0"/>
          </a:p>
          <a:p>
            <a:endParaRPr lang="fr-FR" b="1" dirty="0" smtClean="0"/>
          </a:p>
          <a:p>
            <a:pPr lvl="0">
              <a:buFont typeface="Wingdings" pitchFamily="2" charset="2"/>
              <a:buChar char="ü"/>
            </a:pPr>
            <a:r>
              <a:rPr lang="fr-FR" dirty="0" smtClean="0"/>
              <a:t>  </a:t>
            </a:r>
            <a:r>
              <a:rPr lang="fr-FR" dirty="0" err="1" smtClean="0"/>
              <a:t>drawio</a:t>
            </a:r>
            <a:endParaRPr lang="fr-FR" dirty="0" smtClean="0"/>
          </a:p>
          <a:p>
            <a:pPr lvl="0"/>
            <a:endParaRPr lang="fr-FR" dirty="0" smtClean="0"/>
          </a:p>
          <a:p>
            <a:pPr lvl="0">
              <a:buFont typeface="Wingdings" pitchFamily="2" charset="2"/>
              <a:buChar char="ü"/>
            </a:pPr>
            <a:r>
              <a:rPr lang="fr-FR" dirty="0" err="1" smtClean="0"/>
              <a:t>Bootstrap</a:t>
            </a:r>
            <a:endParaRPr lang="fr-FR" dirty="0" smtClean="0"/>
          </a:p>
          <a:p>
            <a:endParaRPr lang="fr-FR" b="1" dirty="0" smtClean="0"/>
          </a:p>
          <a:p>
            <a:pPr>
              <a:buFont typeface="Wingdings" pitchFamily="2" charset="2"/>
              <a:buChar char="q"/>
            </a:pPr>
            <a:endParaRPr lang="fr-FR" b="1" dirty="0" smtClean="0"/>
          </a:p>
          <a:p>
            <a:pPr>
              <a:buFont typeface="Wingdings" pitchFamily="2" charset="2"/>
              <a:buChar char="q"/>
            </a:pPr>
            <a:endParaRPr lang="fr-FR" b="1" dirty="0" smtClean="0"/>
          </a:p>
          <a:p>
            <a:pPr>
              <a:buFont typeface="Wingdings" pitchFamily="2" charset="2"/>
              <a:buChar char="q"/>
            </a:pPr>
            <a:endParaRPr lang="fr-FR" b="1" dirty="0" smtClean="0"/>
          </a:p>
          <a:p>
            <a:pPr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5" name="Ellipse 4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6" name="Ellipse 5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285720" y="214290"/>
            <a:ext cx="2357454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 d’accueil</a:t>
            </a:r>
          </a:p>
        </p:txBody>
      </p:sp>
      <p:grpSp>
        <p:nvGrpSpPr>
          <p:cNvPr id="20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21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2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23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4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5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600" b="1" i="0" u="none" strike="noStrike" cap="none" normalizeH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16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86" y="865299"/>
            <a:ext cx="5957731" cy="557216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5" name="Ellipse 4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6" name="Ellipse 5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85720" y="214290"/>
            <a:ext cx="2357454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 inscription</a:t>
            </a:r>
          </a:p>
        </p:txBody>
      </p:sp>
      <p:grpSp>
        <p:nvGrpSpPr>
          <p:cNvPr id="12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3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4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5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600" b="1" i="0" u="none" strike="noStrike" cap="none" normalizeH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17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923951"/>
            <a:ext cx="6344702" cy="535785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5" name="Ellipse 4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6" name="Ellipse 5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85720" y="214290"/>
            <a:ext cx="2357454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 produit</a:t>
            </a:r>
          </a:p>
        </p:txBody>
      </p:sp>
      <p:grpSp>
        <p:nvGrpSpPr>
          <p:cNvPr id="12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3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4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5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600" b="1" i="0" u="none" strike="noStrike" cap="none" normalizeH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18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" y="1000108"/>
            <a:ext cx="6470935" cy="523720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214282" y="357166"/>
            <a:ext cx="1500198" cy="57150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643306" y="1285860"/>
            <a:ext cx="2214578" cy="6429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Introduction</a:t>
            </a:r>
          </a:p>
        </p:txBody>
      </p:sp>
      <p:sp>
        <p:nvSpPr>
          <p:cNvPr id="14" name="Ellipse 13"/>
          <p:cNvSpPr/>
          <p:nvPr/>
        </p:nvSpPr>
        <p:spPr>
          <a:xfrm>
            <a:off x="3643306" y="2143116"/>
            <a:ext cx="2214578" cy="6429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Etude de l’existant</a:t>
            </a:r>
          </a:p>
        </p:txBody>
      </p:sp>
      <p:sp>
        <p:nvSpPr>
          <p:cNvPr id="15" name="Ellipse 14"/>
          <p:cNvSpPr/>
          <p:nvPr/>
        </p:nvSpPr>
        <p:spPr>
          <a:xfrm>
            <a:off x="3643306" y="3000372"/>
            <a:ext cx="2214578" cy="6429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Conception</a:t>
            </a:r>
          </a:p>
        </p:txBody>
      </p:sp>
      <p:sp>
        <p:nvSpPr>
          <p:cNvPr id="16" name="Ellipse 15"/>
          <p:cNvSpPr/>
          <p:nvPr/>
        </p:nvSpPr>
        <p:spPr>
          <a:xfrm>
            <a:off x="3643306" y="3857628"/>
            <a:ext cx="2214578" cy="6429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</a:p>
        </p:txBody>
      </p:sp>
      <p:sp>
        <p:nvSpPr>
          <p:cNvPr id="17" name="Ellipse 16"/>
          <p:cNvSpPr/>
          <p:nvPr/>
        </p:nvSpPr>
        <p:spPr>
          <a:xfrm>
            <a:off x="3643306" y="4714884"/>
            <a:ext cx="2214578" cy="6429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Conclusion</a:t>
            </a:r>
          </a:p>
        </p:txBody>
      </p:sp>
      <p:sp>
        <p:nvSpPr>
          <p:cNvPr id="11" name="Oval 8"/>
          <p:cNvSpPr>
            <a:spLocks noChangeAspect="1" noChangeArrowheads="1"/>
          </p:cNvSpPr>
          <p:nvPr/>
        </p:nvSpPr>
        <p:spPr bwMode="auto">
          <a:xfrm rot="72286">
            <a:off x="7961029" y="5721623"/>
            <a:ext cx="863368" cy="8127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 b="1" dirty="0" smtClean="0">
                <a:latin typeface="Calibri" pitchFamily="34" charset="0"/>
                <a:cs typeface="Arial" pitchFamily="34" charset="0"/>
              </a:rPr>
              <a:t>4</a:t>
            </a:r>
            <a:endParaRPr kumimoji="0" lang="fr-FR" sz="66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9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0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21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3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17" y="10481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0.25625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0.25625 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0.25625 0.005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0.25625 0.0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0.25625 0.007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0" y="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5" name="Ellipse 4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6" name="Ellipse 5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85720" y="214290"/>
            <a:ext cx="2357454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 contact</a:t>
            </a:r>
          </a:p>
        </p:txBody>
      </p:sp>
      <p:grpSp>
        <p:nvGrpSpPr>
          <p:cNvPr id="12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3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4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5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600" b="1" i="0" u="none" strike="noStrike" cap="none" normalizeH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19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" y="1068146"/>
            <a:ext cx="6587708" cy="458881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4" name="Ellipse 3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5" name="Ellipse 4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6" name="Ellipse 5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7" name="Ellipse 6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grpSp>
        <p:nvGrpSpPr>
          <p:cNvPr id="8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9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0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1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600" b="1" i="0" u="none" strike="noStrike" cap="none" normalizeH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20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4" name="Rectangle à coins arrondis 23"/>
          <p:cNvSpPr/>
          <p:nvPr/>
        </p:nvSpPr>
        <p:spPr>
          <a:xfrm>
            <a:off x="214282" y="214290"/>
            <a:ext cx="5357818" cy="500042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 choisir  et commander  un produit</a:t>
            </a:r>
          </a:p>
        </p:txBody>
      </p:sp>
      <p:sp>
        <p:nvSpPr>
          <p:cNvPr id="27" name="Ellipse 26"/>
          <p:cNvSpPr/>
          <p:nvPr/>
        </p:nvSpPr>
        <p:spPr>
          <a:xfrm>
            <a:off x="642910" y="1500174"/>
            <a:ext cx="1000132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2643174" y="2643182"/>
            <a:ext cx="92869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5000628" y="1571612"/>
            <a:ext cx="1214446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357686" y="3500438"/>
            <a:ext cx="92869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3071802" y="4286256"/>
            <a:ext cx="92869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" y="1054204"/>
            <a:ext cx="6679993" cy="4892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4" grpId="0" animBg="1"/>
      <p:bldP spid="45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4" name="Ellipse 3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5" name="Ellipse 4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6" name="Ellipse 5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7" name="Ellipse 6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grpSp>
        <p:nvGrpSpPr>
          <p:cNvPr id="8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9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0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1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21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5" name="Rectangle à coins arrondis 24"/>
          <p:cNvSpPr/>
          <p:nvPr/>
        </p:nvSpPr>
        <p:spPr>
          <a:xfrm>
            <a:off x="214282" y="142852"/>
            <a:ext cx="5000660" cy="50006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 choisir  et commander  un produit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906"/>
            <a:ext cx="6608555" cy="4866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5" name="Ellipse 4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6" name="Ellipse 5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85720" y="214290"/>
            <a:ext cx="3714776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connexion administrateur</a:t>
            </a:r>
          </a:p>
        </p:txBody>
      </p:sp>
      <p:grpSp>
        <p:nvGrpSpPr>
          <p:cNvPr id="16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7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8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9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0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1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22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8" y="1410516"/>
            <a:ext cx="6502156" cy="360266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1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F00AE-65EB-4093-8BE8-65E43D2B27FA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03/09/2021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5" name="Ellipse 4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6" name="Ellipse 5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85720" y="214290"/>
            <a:ext cx="2357454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 Accueil</a:t>
            </a:r>
          </a:p>
        </p:txBody>
      </p:sp>
      <p:grpSp>
        <p:nvGrpSpPr>
          <p:cNvPr id="10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1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2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3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23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" y="1227835"/>
            <a:ext cx="6568274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5720" y="214290"/>
            <a:ext cx="2357454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 liste des client</a:t>
            </a:r>
          </a:p>
        </p:txBody>
      </p:sp>
      <p:sp>
        <p:nvSpPr>
          <p:cNvPr id="5" name="Ellipse 4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6" name="Ellipse 5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8" name="Ellipse 7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9" name="Ellipse 8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grpSp>
        <p:nvGrpSpPr>
          <p:cNvPr id="12" name="Group 3"/>
          <p:cNvGrpSpPr>
            <a:grpSpLocks noChangeAspect="1"/>
          </p:cNvGrpSpPr>
          <p:nvPr/>
        </p:nvGrpSpPr>
        <p:grpSpPr bwMode="auto">
          <a:xfrm rot="5400000" flipV="1">
            <a:off x="6734969" y="4520430"/>
            <a:ext cx="1335088" cy="3482975"/>
            <a:chOff x="5531" y="1258"/>
            <a:chExt cx="5291" cy="13813"/>
          </a:xfrm>
        </p:grpSpPr>
        <p:cxnSp>
          <p:nvCxnSpPr>
            <p:cNvPr id="13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4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5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24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837"/>
            <a:ext cx="6715140" cy="433753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5720" y="214290"/>
            <a:ext cx="3714776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liste des produits </a:t>
            </a:r>
          </a:p>
        </p:txBody>
      </p:sp>
      <p:sp>
        <p:nvSpPr>
          <p:cNvPr id="5" name="Ellipse 4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6" name="Ellipse 5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8" name="Ellipse 7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9" name="Ellipse 8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grpSp>
        <p:nvGrpSpPr>
          <p:cNvPr id="12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3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4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5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600" b="1" i="0" u="none" strike="noStrike" cap="none" normalizeH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25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2" y="865299"/>
            <a:ext cx="6252861" cy="557235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5720" y="214290"/>
            <a:ext cx="3500462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liste  des commandes</a:t>
            </a:r>
          </a:p>
        </p:txBody>
      </p:sp>
      <p:sp>
        <p:nvSpPr>
          <p:cNvPr id="5" name="Ellipse 4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6" name="Ellipse 5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8" name="Ellipse 7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9" name="Ellipse 8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grpSp>
        <p:nvGrpSpPr>
          <p:cNvPr id="12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3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4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5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26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099"/>
            <a:ext cx="6647172" cy="484217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5" name="Ellipse 4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6" name="Ellipse 5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grpSp>
        <p:nvGrpSpPr>
          <p:cNvPr id="9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0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1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2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27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6" name="Rectangle à coins arrondis 25"/>
          <p:cNvSpPr/>
          <p:nvPr/>
        </p:nvSpPr>
        <p:spPr>
          <a:xfrm>
            <a:off x="285720" y="214290"/>
            <a:ext cx="3500462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 de valider la commande </a:t>
            </a: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7" y="896956"/>
            <a:ext cx="6408487" cy="5531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6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7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8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9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28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1" name="Ellipse 10"/>
          <p:cNvSpPr/>
          <p:nvPr/>
        </p:nvSpPr>
        <p:spPr>
          <a:xfrm>
            <a:off x="2714612" y="2357430"/>
            <a:ext cx="3857652" cy="1285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70000">
              <a:schemeClr val="accent2">
                <a:tint val="30000"/>
                <a:shade val="95000"/>
                <a:satMod val="300000"/>
                <a:alpha val="50000"/>
              </a:schemeClr>
            </a:glo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Conclusion</a:t>
            </a:r>
            <a:endParaRPr lang="fr-FR" sz="4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2714612" y="2357430"/>
            <a:ext cx="3857652" cy="1285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70000">
              <a:schemeClr val="accent2">
                <a:tint val="30000"/>
                <a:shade val="95000"/>
                <a:satMod val="300000"/>
                <a:alpha val="50000"/>
              </a:schemeClr>
            </a:glo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Introduction</a:t>
            </a:r>
            <a:endParaRPr lang="fr-FR" sz="4000" dirty="0"/>
          </a:p>
        </p:txBody>
      </p:sp>
      <p:grpSp>
        <p:nvGrpSpPr>
          <p:cNvPr id="8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9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0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1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17" y="10481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4294967295"/>
          </p:nvPr>
        </p:nvSpPr>
        <p:spPr>
          <a:xfrm>
            <a:off x="142844" y="1571612"/>
            <a:ext cx="6643734" cy="4429156"/>
          </a:xfrm>
        </p:spPr>
        <p:txBody>
          <a:bodyPr>
            <a:noAutofit/>
          </a:bodyPr>
          <a:lstStyle/>
          <a:p>
            <a:r>
              <a:rPr lang="fr-FR" dirty="0" smtClean="0"/>
              <a:t>Dans ce site nous avons essayé de répondre aux besoins des acheteurs d’une part et aux besoins </a:t>
            </a:r>
            <a:r>
              <a:rPr lang="fr-FR" dirty="0" smtClean="0"/>
              <a:t>des clients </a:t>
            </a:r>
            <a:r>
              <a:rPr lang="fr-FR" dirty="0" smtClean="0"/>
              <a:t>d’autre part et comme perspectives de ce travail, nous voyons la possibilité d’enrichir notre travail dans le futur avec un module de paiement sécurisé en ligne.</a:t>
            </a:r>
          </a:p>
          <a:p>
            <a:pPr>
              <a:buNone/>
            </a:pPr>
            <a:endParaRPr lang="fr-FR" dirty="0" smtClean="0"/>
          </a:p>
          <a:p>
            <a:pPr indent="-432000" algn="just">
              <a:spcBef>
                <a:spcPts val="0"/>
              </a:spcBef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 </a:t>
            </a:r>
          </a:p>
          <a:p>
            <a:pPr>
              <a:buNone/>
            </a:pPr>
            <a:r>
              <a:rPr lang="fr-FR" dirty="0" smtClean="0"/>
              <a:t> </a:t>
            </a:r>
          </a:p>
          <a:p>
            <a:pPr>
              <a:buNone/>
            </a:pPr>
            <a:r>
              <a:rPr lang="fr-FR" dirty="0" smtClean="0"/>
              <a:t> 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 </a:t>
            </a:r>
          </a:p>
          <a:p>
            <a:pPr algn="ctr">
              <a:buNone/>
            </a:pPr>
            <a:endParaRPr lang="fr-FR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285720" y="214290"/>
            <a:ext cx="2357454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Conclusion</a:t>
            </a:r>
          </a:p>
        </p:txBody>
      </p:sp>
      <p:sp>
        <p:nvSpPr>
          <p:cNvPr id="7" name="Ellipse 6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8" name="Ellipse 7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9" name="Ellipse 8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</a:p>
        </p:txBody>
      </p:sp>
      <p:sp>
        <p:nvSpPr>
          <p:cNvPr id="10" name="Ellipse 9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Réalisation</a:t>
            </a:r>
          </a:p>
        </p:txBody>
      </p:sp>
      <p:sp>
        <p:nvSpPr>
          <p:cNvPr id="11" name="Ellipse 10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Conclusion</a:t>
            </a:r>
            <a:endParaRPr lang="fr-FR" sz="1600" dirty="0"/>
          </a:p>
        </p:txBody>
      </p:sp>
      <p:grpSp>
        <p:nvGrpSpPr>
          <p:cNvPr id="12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3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4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5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29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6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7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8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0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600" b="1" i="0" u="none" strike="noStrike" cap="none" normalizeH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30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214282" y="2428868"/>
            <a:ext cx="871543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MERCI POUR</a:t>
            </a:r>
          </a:p>
          <a:p>
            <a:pPr algn="ctr"/>
            <a:r>
              <a:rPr lang="fr-FR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VOTRE ATTENTION</a:t>
            </a:r>
            <a:endParaRPr lang="fr-FR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7" name="Picture 3" descr="C:\Users\Aymen\Desktop\fleu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4738670"/>
            <a:ext cx="1928826" cy="1928826"/>
          </a:xfrm>
          <a:prstGeom prst="rect">
            <a:avLst/>
          </a:prstGeom>
          <a:noFill/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518161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       Cadre de projet.</a:t>
            </a:r>
          </a:p>
          <a:p>
            <a:pPr>
              <a:buNone/>
            </a:pPr>
            <a:r>
              <a:rPr lang="fr-FR" dirty="0" smtClean="0"/>
              <a:t>	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       Date de création: 2021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         Services :    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sp>
        <p:nvSpPr>
          <p:cNvPr id="10" name="Ellipse 9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Introduction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Etude de l’existant</a:t>
            </a:r>
            <a:endParaRPr lang="fr-FR" sz="1600" dirty="0"/>
          </a:p>
        </p:txBody>
      </p:sp>
      <p:sp>
        <p:nvSpPr>
          <p:cNvPr id="13" name="Ellipse 12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Conception</a:t>
            </a:r>
            <a:endParaRPr lang="fr-FR" sz="1600" dirty="0"/>
          </a:p>
        </p:txBody>
      </p:sp>
      <p:sp>
        <p:nvSpPr>
          <p:cNvPr id="14" name="Ellipse 13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Réalisation</a:t>
            </a:r>
            <a:endParaRPr lang="fr-FR" sz="1600" dirty="0"/>
          </a:p>
        </p:txBody>
      </p:sp>
      <p:sp>
        <p:nvSpPr>
          <p:cNvPr id="15" name="Ellipse 14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Conclusion</a:t>
            </a:r>
            <a:endParaRPr lang="fr-FR" sz="1600" dirty="0"/>
          </a:p>
        </p:txBody>
      </p:sp>
      <p:sp>
        <p:nvSpPr>
          <p:cNvPr id="25" name="Flèche courbée vers la droite 24"/>
          <p:cNvSpPr/>
          <p:nvPr/>
        </p:nvSpPr>
        <p:spPr>
          <a:xfrm>
            <a:off x="357158" y="4214818"/>
            <a:ext cx="571504" cy="857256"/>
          </a:xfrm>
          <a:prstGeom prst="curv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Flèche courbée vers la droite 26"/>
          <p:cNvSpPr/>
          <p:nvPr/>
        </p:nvSpPr>
        <p:spPr>
          <a:xfrm>
            <a:off x="357158" y="1071546"/>
            <a:ext cx="571504" cy="857256"/>
          </a:xfrm>
          <a:prstGeom prst="curv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Flèche courbée vers la droite 27"/>
          <p:cNvSpPr/>
          <p:nvPr/>
        </p:nvSpPr>
        <p:spPr>
          <a:xfrm>
            <a:off x="285720" y="2857496"/>
            <a:ext cx="571504" cy="857256"/>
          </a:xfrm>
          <a:prstGeom prst="curv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Oval 8"/>
          <p:cNvSpPr>
            <a:spLocks noChangeAspect="1" noChangeArrowheads="1"/>
          </p:cNvSpPr>
          <p:nvPr/>
        </p:nvSpPr>
        <p:spPr bwMode="auto">
          <a:xfrm rot="72286">
            <a:off x="7961029" y="5721623"/>
            <a:ext cx="863368" cy="8127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 b="1" dirty="0" smtClean="0">
                <a:latin typeface="Calibri" pitchFamily="34" charset="0"/>
                <a:cs typeface="Arial" pitchFamily="34" charset="0"/>
              </a:rPr>
              <a:t>8</a:t>
            </a:r>
            <a:endParaRPr kumimoji="0" lang="fr-FR" sz="66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32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33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34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17" y="10481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1" name="Rectangle à coins arrondis 20"/>
          <p:cNvSpPr/>
          <p:nvPr/>
        </p:nvSpPr>
        <p:spPr>
          <a:xfrm>
            <a:off x="214282" y="357166"/>
            <a:ext cx="1643074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92711" y="2207372"/>
            <a:ext cx="5040560" cy="72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Concepteur Développeur d’Applications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92711" y="5195583"/>
            <a:ext cx="5040560" cy="72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Concepteur </a:t>
            </a:r>
            <a:r>
              <a:rPr lang="fr-FR" dirty="0" smtClean="0"/>
              <a:t>et Développement d’un site </a:t>
            </a:r>
            <a:r>
              <a:rPr lang="fr-FR" smtClean="0"/>
              <a:t>Web Dynamique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91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Problématique</a:t>
            </a:r>
            <a:endParaRPr lang="fr-FR" dirty="0"/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8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9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10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17" y="10481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65" y="1935163"/>
            <a:ext cx="6582869" cy="4389437"/>
          </a:xfrm>
        </p:spPr>
      </p:pic>
      <p:sp>
        <p:nvSpPr>
          <p:cNvPr id="14" name="Ellipse 13"/>
          <p:cNvSpPr/>
          <p:nvPr/>
        </p:nvSpPr>
        <p:spPr>
          <a:xfrm>
            <a:off x="2713292" y="2060848"/>
            <a:ext cx="3857652" cy="1285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70000">
              <a:schemeClr val="accent2">
                <a:tint val="30000"/>
                <a:shade val="95000"/>
                <a:satMod val="300000"/>
                <a:alpha val="50000"/>
              </a:schemeClr>
            </a:glo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Etude de l’existant</a:t>
            </a:r>
            <a:endParaRPr lang="fr-FR" sz="4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 fontScale="92500" lnSpcReduction="10000"/>
          </a:bodyPr>
          <a:lstStyle/>
          <a:p>
            <a:pPr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600" dirty="0" smtClean="0"/>
              <a:t>Introduction</a:t>
            </a:r>
            <a:endParaRPr lang="fr-FR" sz="1600" dirty="0"/>
          </a:p>
        </p:txBody>
      </p:sp>
      <p:sp>
        <p:nvSpPr>
          <p:cNvPr id="7" name="Ellipse 6"/>
          <p:cNvSpPr/>
          <p:nvPr/>
        </p:nvSpPr>
        <p:spPr>
          <a:xfrm>
            <a:off x="6643702" y="1500174"/>
            <a:ext cx="2500298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Etude</a:t>
            </a:r>
            <a:r>
              <a:rPr lang="fr-FR" sz="1600" dirty="0" smtClean="0"/>
              <a:t> de l’existant</a:t>
            </a:r>
          </a:p>
        </p:txBody>
      </p:sp>
      <p:sp>
        <p:nvSpPr>
          <p:cNvPr id="8" name="Ellipse 7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  <a:endParaRPr lang="fr-FR" sz="1500" dirty="0"/>
          </a:p>
        </p:txBody>
      </p:sp>
      <p:sp>
        <p:nvSpPr>
          <p:cNvPr id="10" name="Ellipse 9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Réalisation</a:t>
            </a:r>
            <a:endParaRPr lang="fr-FR" sz="1500" dirty="0"/>
          </a:p>
        </p:txBody>
      </p:sp>
      <p:sp>
        <p:nvSpPr>
          <p:cNvPr id="11" name="Ellipse 10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643042" y="1214422"/>
            <a:ext cx="1500198" cy="785818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Téléphones</a:t>
            </a:r>
            <a:endParaRPr lang="fr-FR" dirty="0"/>
          </a:p>
        </p:txBody>
      </p:sp>
      <p:pic>
        <p:nvPicPr>
          <p:cNvPr id="13" name="Image 12" descr="icon_from_jimmac_musichall_cz_2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857232"/>
            <a:ext cx="785818" cy="785818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857224" y="2143116"/>
            <a:ext cx="1928826" cy="785818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Correspondance</a:t>
            </a:r>
            <a:endParaRPr lang="fr-FR" dirty="0"/>
          </a:p>
        </p:txBody>
      </p:sp>
      <p:pic>
        <p:nvPicPr>
          <p:cNvPr id="15" name="Image 14" descr="icon_from_jimmac_musichall_cz_03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1928802"/>
            <a:ext cx="500066" cy="500066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1071538" y="3500438"/>
            <a:ext cx="1857388" cy="785818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Déplacement </a:t>
            </a:r>
            <a:endParaRPr lang="fr-FR" dirty="0"/>
          </a:p>
        </p:txBody>
      </p:sp>
      <p:pic>
        <p:nvPicPr>
          <p:cNvPr id="17" name="Image 16" descr="icon_from_jimmac_musichall_cz_37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42910" y="3128962"/>
            <a:ext cx="785818" cy="838200"/>
          </a:xfrm>
          <a:prstGeom prst="rect">
            <a:avLst/>
          </a:prstGeom>
        </p:spPr>
      </p:pic>
      <p:sp>
        <p:nvSpPr>
          <p:cNvPr id="22" name="Rectangle à coins arrondis 21"/>
          <p:cNvSpPr/>
          <p:nvPr/>
        </p:nvSpPr>
        <p:spPr>
          <a:xfrm>
            <a:off x="2071670" y="4929198"/>
            <a:ext cx="1500198" cy="642942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Publicité </a:t>
            </a:r>
          </a:p>
          <a:p>
            <a:pPr algn="ctr"/>
            <a:endParaRPr lang="fr-FR" dirty="0"/>
          </a:p>
        </p:txBody>
      </p:sp>
      <p:pic>
        <p:nvPicPr>
          <p:cNvPr id="23" name="Image 22" descr="icon_from_jimmac_musichall_cz_17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5918" y="4714884"/>
            <a:ext cx="642942" cy="642942"/>
          </a:xfrm>
          <a:prstGeom prst="rect">
            <a:avLst/>
          </a:prstGeom>
        </p:spPr>
      </p:pic>
      <p:sp>
        <p:nvSpPr>
          <p:cNvPr id="27" name="Rectangle à coins arrondis 26"/>
          <p:cNvSpPr/>
          <p:nvPr/>
        </p:nvSpPr>
        <p:spPr>
          <a:xfrm>
            <a:off x="142844" y="214290"/>
            <a:ext cx="5143536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Problématiques  rencontrés  </a:t>
            </a:r>
          </a:p>
        </p:txBody>
      </p:sp>
      <p:sp>
        <p:nvSpPr>
          <p:cNvPr id="31" name="Oval 8"/>
          <p:cNvSpPr>
            <a:spLocks noChangeAspect="1" noChangeArrowheads="1"/>
          </p:cNvSpPr>
          <p:nvPr/>
        </p:nvSpPr>
        <p:spPr bwMode="auto">
          <a:xfrm rot="72286">
            <a:off x="7961029" y="5721623"/>
            <a:ext cx="863368" cy="8127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 b="1" dirty="0" smtClean="0">
                <a:latin typeface="Calibri" pitchFamily="34" charset="0"/>
                <a:cs typeface="Arial" pitchFamily="34" charset="0"/>
              </a:rPr>
              <a:t>4</a:t>
            </a:r>
            <a:endParaRPr kumimoji="0" lang="fr-FR" sz="66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33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34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35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7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3600" b="1" dirty="0" smtClean="0">
                    <a:latin typeface="Calibri" pitchFamily="34" charset="0"/>
                    <a:cs typeface="Arial" pitchFamily="34" charset="0"/>
                  </a:rPr>
                  <a:t>6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28" name="Image 27" descr="C:\Users\Aymen\Desktop\imagesa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0430" y="2071678"/>
            <a:ext cx="242889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/>
          <p:cNvSpPr>
            <a:spLocks noGrp="1"/>
          </p:cNvSpPr>
          <p:nvPr>
            <p:ph idx="4294967295"/>
          </p:nvPr>
        </p:nvSpPr>
        <p:spPr>
          <a:xfrm>
            <a:off x="0" y="1000125"/>
            <a:ext cx="8229600" cy="5324475"/>
          </a:xfrm>
        </p:spPr>
        <p:txBody>
          <a:bodyPr/>
          <a:lstStyle/>
          <a:p>
            <a:r>
              <a:rPr lang="fr-FR" dirty="0" smtClean="0"/>
              <a:t>Création d’un site web dynamique.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28596" y="214290"/>
            <a:ext cx="2071702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Solution proposée </a:t>
            </a:r>
          </a:p>
        </p:txBody>
      </p:sp>
      <p:sp>
        <p:nvSpPr>
          <p:cNvPr id="6" name="Ellipse 5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8" name="Ellipse 7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Conception</a:t>
            </a:r>
            <a:endParaRPr lang="fr-FR" sz="1500" dirty="0"/>
          </a:p>
        </p:txBody>
      </p:sp>
      <p:sp>
        <p:nvSpPr>
          <p:cNvPr id="9" name="Ellipse 8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Réalisation</a:t>
            </a:r>
            <a:endParaRPr lang="fr-FR" sz="1500" dirty="0"/>
          </a:p>
        </p:txBody>
      </p:sp>
      <p:sp>
        <p:nvSpPr>
          <p:cNvPr id="10" name="Ellipse 9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143108" y="5214950"/>
            <a:ext cx="3143272" cy="642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Site 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fr-FR" sz="2600" dirty="0" smtClean="0">
                <a:solidFill>
                  <a:schemeClr val="tx1"/>
                </a:solidFill>
              </a:rPr>
              <a:t>dynamique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èche vers le haut 15"/>
          <p:cNvSpPr/>
          <p:nvPr/>
        </p:nvSpPr>
        <p:spPr>
          <a:xfrm rot="19804477" flipH="1">
            <a:off x="1753036" y="3963364"/>
            <a:ext cx="213856" cy="1357322"/>
          </a:xfrm>
          <a:prstGeom prst="upArrow">
            <a:avLst>
              <a:gd name="adj1" fmla="val 50000"/>
              <a:gd name="adj2" fmla="val 71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8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9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20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1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600" b="1" i="0" u="none" strike="noStrike" cap="none" normalizeH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7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5" name="ZoneTexte 24"/>
          <p:cNvSpPr txBox="1"/>
          <p:nvPr/>
        </p:nvSpPr>
        <p:spPr>
          <a:xfrm>
            <a:off x="1071538" y="4000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 rot="13500449">
            <a:off x="5587684" y="4027584"/>
            <a:ext cx="232926" cy="1352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 rot="10800000">
            <a:off x="4214810" y="2857496"/>
            <a:ext cx="214314" cy="2357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3786182" y="2285992"/>
            <a:ext cx="2143140" cy="500066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Achat à tout heure</a:t>
            </a:r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571472" y="3500438"/>
            <a:ext cx="1928826" cy="500066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Plus de publicité</a:t>
            </a:r>
            <a:endParaRPr lang="fr-FR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643438" y="3643314"/>
            <a:ext cx="2000264" cy="500066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Elargir  le marché</a:t>
            </a:r>
            <a:endParaRPr lang="fr-FR" dirty="0"/>
          </a:p>
        </p:txBody>
      </p:sp>
      <p:sp>
        <p:nvSpPr>
          <p:cNvPr id="38" name="Flèche vers le bas 37"/>
          <p:cNvSpPr/>
          <p:nvPr/>
        </p:nvSpPr>
        <p:spPr>
          <a:xfrm rot="10800000">
            <a:off x="2714612" y="2857496"/>
            <a:ext cx="214314" cy="2357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1428728" y="2285992"/>
            <a:ext cx="1857388" cy="500066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Gain de temps </a:t>
            </a:r>
            <a:endParaRPr lang="fr-FR" dirty="0"/>
          </a:p>
        </p:txBody>
      </p:sp>
      <p:sp>
        <p:nvSpPr>
          <p:cNvPr id="40" name="Ellipse 39"/>
          <p:cNvSpPr/>
          <p:nvPr/>
        </p:nvSpPr>
        <p:spPr>
          <a:xfrm>
            <a:off x="6643702" y="1500174"/>
            <a:ext cx="2500298" cy="500066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Etude</a:t>
            </a:r>
            <a:r>
              <a:rPr lang="fr-FR" sz="1600" dirty="0" smtClean="0"/>
              <a:t> de l’existant</a:t>
            </a:r>
          </a:p>
        </p:txBody>
      </p:sp>
      <p:pic>
        <p:nvPicPr>
          <p:cNvPr id="26" name="Picture 47" descr="board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4786322"/>
            <a:ext cx="1357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6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7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8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9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600" b="1" i="0" u="none" strike="noStrike" cap="none" normalizeH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8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1" name="Ellipse 10"/>
          <p:cNvSpPr/>
          <p:nvPr/>
        </p:nvSpPr>
        <p:spPr>
          <a:xfrm>
            <a:off x="2714612" y="2357430"/>
            <a:ext cx="3857652" cy="1285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70000">
              <a:schemeClr val="accent2">
                <a:tint val="30000"/>
                <a:shade val="95000"/>
                <a:satMod val="300000"/>
                <a:alpha val="50000"/>
              </a:schemeClr>
            </a:glo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Conception</a:t>
            </a:r>
            <a:endParaRPr lang="fr-FR" sz="4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786578" y="785794"/>
            <a:ext cx="235742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Introduction</a:t>
            </a:r>
            <a:endParaRPr lang="fr-FR" sz="1500" dirty="0"/>
          </a:p>
        </p:txBody>
      </p:sp>
      <p:sp>
        <p:nvSpPr>
          <p:cNvPr id="5" name="Ellipse 4"/>
          <p:cNvSpPr/>
          <p:nvPr/>
        </p:nvSpPr>
        <p:spPr>
          <a:xfrm>
            <a:off x="6715140" y="1500174"/>
            <a:ext cx="2428860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Etude de l’existant</a:t>
            </a:r>
          </a:p>
        </p:txBody>
      </p:sp>
      <p:sp>
        <p:nvSpPr>
          <p:cNvPr id="6" name="Ellipse 5"/>
          <p:cNvSpPr/>
          <p:nvPr/>
        </p:nvSpPr>
        <p:spPr>
          <a:xfrm>
            <a:off x="6786578" y="2285992"/>
            <a:ext cx="2357422" cy="428628"/>
          </a:xfrm>
          <a:prstGeom prst="ellipse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Conception</a:t>
            </a:r>
            <a:endParaRPr lang="fr-FR" sz="1600" dirty="0"/>
          </a:p>
        </p:txBody>
      </p:sp>
      <p:sp>
        <p:nvSpPr>
          <p:cNvPr id="7" name="Ellipse 6"/>
          <p:cNvSpPr/>
          <p:nvPr/>
        </p:nvSpPr>
        <p:spPr>
          <a:xfrm>
            <a:off x="6786578" y="2928934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Réalisation</a:t>
            </a:r>
            <a:endParaRPr lang="fr-FR" sz="1500" dirty="0"/>
          </a:p>
        </p:txBody>
      </p:sp>
      <p:sp>
        <p:nvSpPr>
          <p:cNvPr id="8" name="Ellipse 7"/>
          <p:cNvSpPr/>
          <p:nvPr/>
        </p:nvSpPr>
        <p:spPr>
          <a:xfrm>
            <a:off x="6786578" y="3714752"/>
            <a:ext cx="2357422" cy="500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indent="-274320" algn="ctr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1500" dirty="0" smtClean="0"/>
              <a:t>Conclusion</a:t>
            </a:r>
            <a:endParaRPr lang="fr-FR" sz="15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85720" y="285728"/>
            <a:ext cx="4071966" cy="57150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Choix du langage de modélisation</a:t>
            </a:r>
          </a:p>
        </p:txBody>
      </p:sp>
      <p:sp>
        <p:nvSpPr>
          <p:cNvPr id="10" name="Ellipse 9"/>
          <p:cNvSpPr/>
          <p:nvPr/>
        </p:nvSpPr>
        <p:spPr>
          <a:xfrm>
            <a:off x="357158" y="1785926"/>
            <a:ext cx="428628" cy="214314"/>
          </a:xfrm>
          <a:prstGeom prst="ellipse">
            <a:avLst/>
          </a:prstGeom>
          <a:effectLst>
            <a:glow rad="63500">
              <a:schemeClr val="accent2">
                <a:tint val="30000"/>
                <a:shade val="95000"/>
                <a:satMod val="300000"/>
                <a:alpha val="5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57158" y="3143248"/>
            <a:ext cx="428628" cy="214314"/>
          </a:xfrm>
          <a:prstGeom prst="ellipse">
            <a:avLst/>
          </a:prstGeom>
          <a:effectLst>
            <a:glow rad="63500">
              <a:schemeClr val="accent2">
                <a:tint val="30000"/>
                <a:shade val="95000"/>
                <a:satMod val="300000"/>
                <a:alpha val="5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85720" y="5357826"/>
            <a:ext cx="428628" cy="214314"/>
          </a:xfrm>
          <a:prstGeom prst="ellipse">
            <a:avLst/>
          </a:prstGeom>
          <a:effectLst>
            <a:glow rad="63500">
              <a:schemeClr val="accent2">
                <a:tint val="30000"/>
                <a:shade val="95000"/>
                <a:satMod val="300000"/>
                <a:alpha val="5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71538" y="164305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sz="2000" dirty="0" smtClean="0"/>
              <a:t>Langage de modélisation utilisé:</a:t>
            </a:r>
          </a:p>
          <a:p>
            <a:r>
              <a:rPr lang="fr-FR" sz="2000" dirty="0" smtClean="0"/>
              <a:t>UML(langage de modélisation unifié).</a:t>
            </a:r>
            <a:endParaRPr lang="fr-FR" sz="2000" dirty="0"/>
          </a:p>
        </p:txBody>
      </p:sp>
      <p:sp>
        <p:nvSpPr>
          <p:cNvPr id="16" name="Rectangle 15"/>
          <p:cNvSpPr/>
          <p:nvPr/>
        </p:nvSpPr>
        <p:spPr>
          <a:xfrm>
            <a:off x="1142976" y="3429000"/>
            <a:ext cx="4572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000" dirty="0" smtClean="0"/>
              <a:t>Diagramme de cas d’utilisation</a:t>
            </a:r>
          </a:p>
        </p:txBody>
      </p:sp>
      <p:grpSp>
        <p:nvGrpSpPr>
          <p:cNvPr id="18" name="Group 3"/>
          <p:cNvGrpSpPr>
            <a:grpSpLocks noChangeAspect="1"/>
          </p:cNvGrpSpPr>
          <p:nvPr/>
        </p:nvGrpSpPr>
        <p:grpSpPr bwMode="auto">
          <a:xfrm rot="5400000" flipV="1">
            <a:off x="6734969" y="4448969"/>
            <a:ext cx="1335088" cy="3482975"/>
            <a:chOff x="5531" y="1258"/>
            <a:chExt cx="5291" cy="13813"/>
          </a:xfrm>
        </p:grpSpPr>
        <p:cxnSp>
          <p:nvCxnSpPr>
            <p:cNvPr id="19" name="AutoShape 4"/>
            <p:cNvCxnSpPr>
              <a:cxnSpLocks noChangeAspect="1" noChangeShapeType="1"/>
            </p:cNvCxnSpPr>
            <p:nvPr/>
          </p:nvCxnSpPr>
          <p:spPr bwMode="auto">
            <a:xfrm flipH="1">
              <a:off x="6519" y="1258"/>
              <a:ext cx="4303" cy="1004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0" name="Group 5"/>
            <p:cNvGrpSpPr>
              <a:grpSpLocks noChangeAspect="1"/>
            </p:cNvGrpSpPr>
            <p:nvPr/>
          </p:nvGrpSpPr>
          <p:grpSpPr bwMode="auto">
            <a:xfrm>
              <a:off x="5531" y="9226"/>
              <a:ext cx="5291" cy="5845"/>
              <a:chOff x="5531" y="9226"/>
              <a:chExt cx="5291" cy="5845"/>
            </a:xfrm>
          </p:grpSpPr>
          <p:sp>
            <p:nvSpPr>
              <p:cNvPr id="21" name="Freeform 6"/>
              <p:cNvSpPr>
                <a:spLocks noChangeAspect="1"/>
              </p:cNvSpPr>
              <p:nvPr/>
            </p:nvSpPr>
            <p:spPr bwMode="auto">
              <a:xfrm>
                <a:off x="5531" y="9226"/>
                <a:ext cx="5291" cy="5845"/>
              </a:xfrm>
              <a:custGeom>
                <a:avLst/>
                <a:gdLst/>
                <a:ahLst/>
                <a:cxnLst>
                  <a:cxn ang="0">
                    <a:pos x="6418" y="1185"/>
                  </a:cxn>
                  <a:cxn ang="0">
                    <a:pos x="6418" y="6670"/>
                  </a:cxn>
                  <a:cxn ang="0">
                    <a:pos x="1809" y="6669"/>
                  </a:cxn>
                  <a:cxn ang="0">
                    <a:pos x="1407" y="1987"/>
                  </a:cxn>
                  <a:cxn ang="0">
                    <a:pos x="6418" y="1185"/>
                  </a:cxn>
                </a:cxnLst>
                <a:rect l="0" t="0" r="r" b="b"/>
                <a:pathLst>
                  <a:path w="6418" h="6670">
                    <a:moveTo>
                      <a:pt x="6418" y="1185"/>
                    </a:moveTo>
                    <a:lnTo>
                      <a:pt x="6418" y="6670"/>
                    </a:lnTo>
                    <a:lnTo>
                      <a:pt x="1809" y="6669"/>
                    </a:lnTo>
                    <a:cubicBezTo>
                      <a:pt x="974" y="5889"/>
                      <a:pt x="0" y="3958"/>
                      <a:pt x="1407" y="1987"/>
                    </a:cubicBezTo>
                    <a:cubicBezTo>
                      <a:pt x="2830" y="0"/>
                      <a:pt x="5591" y="411"/>
                      <a:pt x="6418" y="1185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" name="Oval 7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117" y="10212"/>
                <a:ext cx="4526" cy="425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3" name="Oval 8"/>
              <p:cNvSpPr>
                <a:spLocks noChangeAspect="1" noChangeArrowheads="1"/>
              </p:cNvSpPr>
              <p:nvPr/>
            </p:nvSpPr>
            <p:spPr bwMode="auto">
              <a:xfrm rot="5327714" flipV="1">
                <a:off x="6226" y="10673"/>
                <a:ext cx="3424" cy="32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600" b="1" i="0" u="none" strike="noStrike" cap="none" normalizeH="0" dirty="0" smtClean="0">
                    <a:ln>
                      <a:noFill/>
                    </a:ln>
                    <a:effectLst/>
                    <a:latin typeface="Calibri" pitchFamily="34" charset="0"/>
                    <a:cs typeface="Arial" pitchFamily="34" charset="0"/>
                  </a:rPr>
                  <a:t>9</a:t>
                </a:r>
                <a:endParaRPr kumimoji="0" lang="fr-FR" sz="6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1071538" y="3071810"/>
            <a:ext cx="4572032" cy="400110"/>
          </a:xfrm>
          <a:prstGeom prst="rect">
            <a:avLst/>
          </a:prstGeom>
          <a:effectLst>
            <a:outerShdw blurRad="927100" dist="50800" dir="5400000" sx="129000" sy="129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fr-FR" sz="2000" dirty="0" smtClean="0"/>
              <a:t>Les trois diagrammes utilisés: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42976" y="3929066"/>
            <a:ext cx="4572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000" dirty="0" smtClean="0"/>
              <a:t>Diagramme de séquence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42976" y="4429132"/>
            <a:ext cx="4572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2000" dirty="0" smtClean="0"/>
              <a:t>Diagramme de classes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2976" y="5214950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Les acteurs utilisés  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85852" y="5572140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dirty="0" smtClean="0"/>
              <a:t>  Visiteur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85852" y="5857892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dirty="0" smtClean="0"/>
              <a:t> Client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85852" y="6143644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fr-FR" dirty="0" smtClean="0"/>
              <a:t> Administrateur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03/09/2021</a:t>
            </a:r>
            <a:endParaRPr lang="fr-BE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6" grpId="0"/>
      <p:bldP spid="24" grpId="0"/>
      <p:bldP spid="28" grpId="0"/>
      <p:bldP spid="29" grpId="0"/>
      <p:bldP spid="30" grpId="0"/>
      <p:bldP spid="26" grpId="0"/>
      <p:bldP spid="27" grpId="0"/>
      <p:bldP spid="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5347</TotalTime>
  <Words>496</Words>
  <Application>Microsoft Office PowerPoint</Application>
  <PresentationFormat>Affichage à l'écran (4:3)</PresentationFormat>
  <Paragraphs>296</Paragraphs>
  <Slides>31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42" baseType="lpstr">
      <vt:lpstr>Adobe Caslon Pro Bold</vt:lpstr>
      <vt:lpstr>Adobe Fangsong Std R</vt:lpstr>
      <vt:lpstr>Arial</vt:lpstr>
      <vt:lpstr>Calibri</vt:lpstr>
      <vt:lpstr>Constantia</vt:lpstr>
      <vt:lpstr>Courier New</vt:lpstr>
      <vt:lpstr>Monotype Corsiva</vt:lpstr>
      <vt:lpstr>Times New Roman</vt:lpstr>
      <vt:lpstr>Wingdings</vt:lpstr>
      <vt:lpstr>Wingdings 2</vt:lpstr>
      <vt:lpstr>Débit</vt:lpstr>
      <vt:lpstr>        PROJET DE FIN D’ETUDES CDA AFPA CHAMPS_SUR_MARNE </vt:lpstr>
      <vt:lpstr>Présentation PowerPoint</vt:lpstr>
      <vt:lpstr>Présentation PowerPoint</vt:lpstr>
      <vt:lpstr>Présentation PowerPoint</vt:lpstr>
      <vt:lpstr>Problématique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Université de Monastir Faculté des sciences économiques et de gestion de Mahdia</dc:title>
  <dc:creator>Dell Inspiron</dc:creator>
  <cp:lastModifiedBy>77011-76-03</cp:lastModifiedBy>
  <cp:revision>368</cp:revision>
  <dcterms:created xsi:type="dcterms:W3CDTF">2010-05-22T20:54:08Z</dcterms:created>
  <dcterms:modified xsi:type="dcterms:W3CDTF">2021-09-03T12:23:33Z</dcterms:modified>
</cp:coreProperties>
</file>