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3" r:id="rId8"/>
    <p:sldId id="264" r:id="rId9"/>
    <p:sldId id="265" r:id="rId10"/>
    <p:sldId id="291" r:id="rId11"/>
    <p:sldId id="293" r:id="rId12"/>
    <p:sldId id="266" r:id="rId13"/>
    <p:sldId id="267" r:id="rId14"/>
    <p:sldId id="268" r:id="rId15"/>
    <p:sldId id="270" r:id="rId16"/>
    <p:sldId id="269" r:id="rId17"/>
    <p:sldId id="292" r:id="rId18"/>
    <p:sldId id="272" r:id="rId19"/>
    <p:sldId id="289" r:id="rId20"/>
    <p:sldId id="273" r:id="rId21"/>
    <p:sldId id="274" r:id="rId22"/>
    <p:sldId id="275" r:id="rId23"/>
    <p:sldId id="276" r:id="rId24"/>
    <p:sldId id="286" r:id="rId25"/>
    <p:sldId id="287" r:id="rId26"/>
    <p:sldId id="277" r:id="rId27"/>
    <p:sldId id="288" r:id="rId28"/>
    <p:sldId id="278" r:id="rId29"/>
    <p:sldId id="279" r:id="rId30"/>
    <p:sldId id="280" r:id="rId31"/>
    <p:sldId id="290" r:id="rId32"/>
    <p:sldId id="281" r:id="rId33"/>
    <p:sldId id="282" r:id="rId34"/>
    <p:sldId id="294" r:id="rId35"/>
    <p:sldId id="283" r:id="rId3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CC0099"/>
    <a:srgbClr val="24158F"/>
    <a:srgbClr val="00CC66"/>
    <a:srgbClr val="FF6600"/>
    <a:srgbClr val="DE0C0C"/>
    <a:srgbClr val="C0421A"/>
    <a:srgbClr val="DFECF5"/>
    <a:srgbClr val="BA0606"/>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957" autoAdjust="0"/>
    <p:restoredTop sz="84419" autoAdjust="0"/>
  </p:normalViewPr>
  <p:slideViewPr>
    <p:cSldViewPr>
      <p:cViewPr varScale="1">
        <p:scale>
          <a:sx n="97" d="100"/>
          <a:sy n="97" d="100"/>
        </p:scale>
        <p:origin x="162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DC012C-E271-41EA-ADB0-168BFCC3AD10}" type="datetimeFigureOut">
              <a:rPr lang="fr-FR" smtClean="0"/>
              <a:pPr/>
              <a:t>07/09/2021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F68130-EDB3-4001-A5EC-0CFCE1A8B91D}"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DF68130-EDB3-4001-A5EC-0CFCE1A8B91D}" type="slidenum">
              <a:rPr lang="fr-FR" smtClean="0"/>
              <a:pPr/>
              <a:t>7</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DF68130-EDB3-4001-A5EC-0CFCE1A8B91D}" type="slidenum">
              <a:rPr lang="fr-FR" smtClean="0"/>
              <a:pPr/>
              <a:t>22</a:t>
            </a:fld>
            <a:endParaRPr lang="fr-FR"/>
          </a:p>
        </p:txBody>
      </p:sp>
    </p:spTree>
    <p:extLst>
      <p:ext uri="{BB962C8B-B14F-4D97-AF65-F5344CB8AC3E}">
        <p14:creationId xmlns:p14="http://schemas.microsoft.com/office/powerpoint/2010/main" val="3433042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DF68130-EDB3-4001-A5EC-0CFCE1A8B91D}" type="slidenum">
              <a:rPr lang="fr-FR" smtClean="0"/>
              <a:pPr/>
              <a:t>24</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r>
              <a:rPr lang="fr-FR" smtClean="0"/>
              <a:t>03/09/2021</a:t>
            </a:r>
            <a:endParaRPr lang="fr-BE"/>
          </a:p>
        </p:txBody>
      </p:sp>
      <p:sp>
        <p:nvSpPr>
          <p:cNvPr id="19" name="Espace réservé du pied de page 18"/>
          <p:cNvSpPr>
            <a:spLocks noGrp="1"/>
          </p:cNvSpPr>
          <p:nvPr>
            <p:ph type="ftr" sz="quarter" idx="11"/>
          </p:nvPr>
        </p:nvSpPr>
        <p:spPr/>
        <p:txBody>
          <a:bodyPr/>
          <a:lstStyle/>
          <a:p>
            <a:endParaRPr lang="fr-BE"/>
          </a:p>
        </p:txBody>
      </p:sp>
      <p:sp>
        <p:nvSpPr>
          <p:cNvPr id="27" name="Espace réservé du numéro de diapositive 26"/>
          <p:cNvSpPr>
            <a:spLocks noGrp="1"/>
          </p:cNvSpPr>
          <p:nvPr>
            <p:ph type="sldNum" sz="quarter" idx="12"/>
          </p:nvPr>
        </p:nvSpPr>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mtClean="0"/>
              <a:t>03/09/2021</a:t>
            </a:r>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mtClean="0"/>
              <a:t>03/09/2021</a:t>
            </a:r>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mtClean="0"/>
              <a:t>03/09/2021</a:t>
            </a:r>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r>
              <a:rPr lang="fr-FR" smtClean="0"/>
              <a:t>03/09/2021</a:t>
            </a:r>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r>
              <a:rPr lang="fr-FR" smtClean="0"/>
              <a:t>03/09/2021</a:t>
            </a:r>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r>
              <a:rPr lang="fr-FR" smtClean="0"/>
              <a:t>03/09/2021</a:t>
            </a:r>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r>
              <a:rPr lang="fr-FR" smtClean="0"/>
              <a:t>03/09/2021</a:t>
            </a:r>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mtClean="0"/>
              <a:t>03/09/2021</a:t>
            </a:r>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r>
              <a:rPr lang="fr-FR" smtClean="0"/>
              <a:t>03/09/2021</a:t>
            </a:r>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r>
              <a:rPr lang="fr-FR" smtClean="0"/>
              <a:t>03/09/2021</a:t>
            </a:r>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a:xfrm>
            <a:off x="8077200" y="6356350"/>
            <a:ext cx="609600" cy="365125"/>
          </a:xfrm>
        </p:spPr>
        <p:txBody>
          <a:bodyPr/>
          <a:lstStyle/>
          <a:p>
            <a:fld id="{CF4668DC-857F-487D-BFFA-8C0CA5037977}" type="slidenum">
              <a:rPr lang="fr-BE" smtClean="0"/>
              <a:pPr/>
              <a:t>‹N°›</a:t>
            </a:fld>
            <a:endParaRPr lang="fr-BE"/>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fr-FR" smtClean="0"/>
              <a:t>03/09/2021</a:t>
            </a:r>
            <a:endParaRPr lang="fr-BE"/>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BE"/>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4668DC-857F-487D-BFFA-8C0CA5037977}" type="slidenum">
              <a:rPr lang="fr-BE" smtClean="0"/>
              <a:pPr/>
              <a:t>‹N°›</a:t>
            </a:fld>
            <a:endParaRPr lang="fr-BE"/>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533400" y="476672"/>
            <a:ext cx="7851648" cy="952064"/>
          </a:xfrm>
        </p:spPr>
        <p:txBody>
          <a:bodyPr>
            <a:normAutofit fontScale="90000"/>
          </a:bodyPr>
          <a:lstStyle/>
          <a:p>
            <a:pPr algn="ctr"/>
            <a:r>
              <a:rPr lang="fr-FR" sz="2000" dirty="0" smtClean="0"/>
              <a:t/>
            </a:r>
            <a:br>
              <a:rPr lang="fr-FR" sz="2000" dirty="0" smtClean="0"/>
            </a:br>
            <a:r>
              <a:rPr lang="fr-FR" sz="2000" dirty="0" smtClean="0"/>
              <a:t/>
            </a:r>
            <a:br>
              <a:rPr lang="fr-FR" sz="2000" dirty="0" smtClean="0"/>
            </a:br>
            <a:r>
              <a:rPr lang="fr-FR" sz="2000" dirty="0" smtClean="0"/>
              <a:t/>
            </a:r>
            <a:br>
              <a:rPr lang="fr-FR" sz="2000" dirty="0" smtClean="0"/>
            </a:br>
            <a:r>
              <a:rPr lang="fr-FR" sz="2000" dirty="0" smtClean="0"/>
              <a:t/>
            </a:r>
            <a:br>
              <a:rPr lang="fr-FR" sz="2000" dirty="0" smtClean="0"/>
            </a:br>
            <a:r>
              <a:rPr lang="fr-FR" sz="2000" dirty="0" smtClean="0"/>
              <a:t/>
            </a:r>
            <a:br>
              <a:rPr lang="fr-FR" sz="2000" dirty="0" smtClean="0"/>
            </a:br>
            <a:r>
              <a:rPr lang="fr-FR" sz="2000" dirty="0" smtClean="0"/>
              <a:t/>
            </a:r>
            <a:br>
              <a:rPr lang="fr-FR" sz="2000" dirty="0" smtClean="0"/>
            </a:br>
            <a:r>
              <a:rPr lang="fr-FR" sz="2000" dirty="0" smtClean="0"/>
              <a:t/>
            </a:r>
            <a:br>
              <a:rPr lang="fr-FR" sz="2000" dirty="0" smtClean="0"/>
            </a:br>
            <a:r>
              <a:rPr lang="fr-FR" sz="3100" dirty="0" smtClean="0">
                <a:solidFill>
                  <a:schemeClr val="tx1"/>
                </a:solidFill>
                <a:latin typeface="Calibri" pitchFamily="34" charset="0"/>
                <a:ea typeface="+mn-ea"/>
                <a:cs typeface="Calibri" pitchFamily="34" charset="0"/>
              </a:rPr>
              <a:t/>
            </a:r>
            <a:br>
              <a:rPr lang="fr-FR" sz="3100" dirty="0" smtClean="0">
                <a:solidFill>
                  <a:schemeClr val="tx1"/>
                </a:solidFill>
                <a:latin typeface="Calibri" pitchFamily="34" charset="0"/>
                <a:ea typeface="+mn-ea"/>
                <a:cs typeface="Calibri" pitchFamily="34" charset="0"/>
              </a:rPr>
            </a:br>
            <a:r>
              <a:rPr lang="fr-FR" sz="2800" cap="small" dirty="0" smtClean="0">
                <a:solidFill>
                  <a:schemeClr val="tx1"/>
                </a:solidFill>
              </a:rPr>
              <a:t>PROJET DE FIN D’ETUDES CDA AFPA CHAMPS_SUR_MARNE</a:t>
            </a:r>
            <a:r>
              <a:rPr lang="fr-FR" sz="2800" dirty="0" smtClean="0"/>
              <a:t/>
            </a:r>
            <a:br>
              <a:rPr lang="fr-FR" sz="2800" dirty="0" smtClean="0"/>
            </a:br>
            <a:endParaRPr lang="fr-FR" sz="3100" dirty="0" smtClean="0">
              <a:solidFill>
                <a:schemeClr val="tx1"/>
              </a:solidFill>
              <a:latin typeface="Calibri" pitchFamily="34" charset="0"/>
              <a:ea typeface="+mn-ea"/>
              <a:cs typeface="Calibri" pitchFamily="34" charset="0"/>
            </a:endParaRPr>
          </a:p>
        </p:txBody>
      </p:sp>
      <p:sp>
        <p:nvSpPr>
          <p:cNvPr id="3" name="Sous-titre 2"/>
          <p:cNvSpPr>
            <a:spLocks noGrp="1"/>
          </p:cNvSpPr>
          <p:nvPr>
            <p:ph type="subTitle" idx="1"/>
          </p:nvPr>
        </p:nvSpPr>
        <p:spPr>
          <a:xfrm>
            <a:off x="533400" y="1428736"/>
            <a:ext cx="7854696" cy="5286412"/>
          </a:xfrm>
          <a:noFill/>
          <a:ln w="9525">
            <a:noFill/>
            <a:miter lim="800000"/>
            <a:headEnd/>
            <a:tailEnd/>
          </a:ln>
        </p:spPr>
        <p:txBody>
          <a:bodyPr>
            <a:normAutofit/>
          </a:bodyPr>
          <a:lstStyle/>
          <a:p>
            <a:pPr algn="ctr"/>
            <a:endParaRPr lang="fr-FR" dirty="0" smtClean="0"/>
          </a:p>
          <a:p>
            <a:pPr algn="ctr"/>
            <a:endParaRPr lang="fr-FR" dirty="0" smtClean="0"/>
          </a:p>
          <a:p>
            <a:pPr algn="ctr"/>
            <a:r>
              <a:rPr lang="fr-FR" sz="3900" dirty="0" smtClean="0">
                <a:solidFill>
                  <a:schemeClr val="bg1"/>
                </a:solidFill>
              </a:rPr>
              <a:t>Projet de fin d’études</a:t>
            </a:r>
          </a:p>
          <a:p>
            <a:endParaRPr lang="fr-FR" dirty="0" smtClean="0"/>
          </a:p>
          <a:p>
            <a:endParaRPr lang="fr-FR" dirty="0" smtClean="0"/>
          </a:p>
          <a:p>
            <a:pPr algn="l"/>
            <a:r>
              <a:rPr lang="fr-FR" dirty="0" smtClean="0"/>
              <a:t>       </a:t>
            </a:r>
          </a:p>
          <a:p>
            <a:pPr algn="l"/>
            <a:endParaRPr lang="fr-FR" dirty="0" smtClean="0"/>
          </a:p>
          <a:p>
            <a:pPr algn="l"/>
            <a:endParaRPr lang="fr-FR" dirty="0" smtClean="0"/>
          </a:p>
          <a:p>
            <a:pPr algn="l"/>
            <a:r>
              <a:rPr lang="fr-FR" dirty="0" smtClean="0"/>
              <a:t>                                </a:t>
            </a:r>
          </a:p>
          <a:p>
            <a:pPr algn="l"/>
            <a:r>
              <a:rPr lang="fr-FR" dirty="0" smtClean="0"/>
              <a:t>                                </a:t>
            </a:r>
          </a:p>
        </p:txBody>
      </p:sp>
      <p:sp>
        <p:nvSpPr>
          <p:cNvPr id="6" name="Organigramme : Alternative 5"/>
          <p:cNvSpPr/>
          <p:nvPr/>
        </p:nvSpPr>
        <p:spPr>
          <a:xfrm>
            <a:off x="857224" y="3429000"/>
            <a:ext cx="7358114" cy="1357322"/>
          </a:xfrm>
          <a:prstGeom prst="flowChartAlternateProcess">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dirty="0">
              <a:latin typeface="Adobe Caslon Pro Bold" pitchFamily="18" charset="0"/>
              <a:ea typeface="Adobe Fangsong Std R" pitchFamily="18" charset="-128"/>
              <a:cs typeface="Calibri" pitchFamily="34" charset="0"/>
            </a:endParaRPr>
          </a:p>
        </p:txBody>
      </p:sp>
      <p:pic>
        <p:nvPicPr>
          <p:cNvPr id="8" name="Picture 85" descr="SEPARE3"/>
          <p:cNvPicPr>
            <a:picLocks noChangeArrowheads="1" noCrop="1"/>
          </p:cNvPicPr>
          <p:nvPr/>
        </p:nvPicPr>
        <p:blipFill>
          <a:blip r:embed="rId2"/>
          <a:srcRect/>
          <a:stretch>
            <a:fillRect/>
          </a:stretch>
        </p:blipFill>
        <p:spPr bwMode="auto">
          <a:xfrm flipV="1">
            <a:off x="357158" y="1071546"/>
            <a:ext cx="8348662" cy="36513"/>
          </a:xfrm>
          <a:prstGeom prst="rect">
            <a:avLst/>
          </a:prstGeom>
          <a:noFill/>
          <a:ln w="9525">
            <a:noFill/>
            <a:miter lim="800000"/>
            <a:headEnd/>
            <a:tailEnd/>
          </a:ln>
        </p:spPr>
      </p:pic>
      <p:sp>
        <p:nvSpPr>
          <p:cNvPr id="9" name="Rectangle 14"/>
          <p:cNvSpPr>
            <a:spLocks noChangeArrowheads="1"/>
          </p:cNvSpPr>
          <p:nvPr/>
        </p:nvSpPr>
        <p:spPr bwMode="auto">
          <a:xfrm>
            <a:off x="928662" y="3429000"/>
            <a:ext cx="7143800" cy="1285884"/>
          </a:xfrm>
          <a:prstGeom prst="rect">
            <a:avLst/>
          </a:prstGeom>
          <a:noFill/>
          <a:ln w="9525">
            <a:noFill/>
            <a:miter lim="800000"/>
            <a:headEnd/>
            <a:tailEnd/>
          </a:ln>
          <a:effectLst>
            <a:outerShdw dist="107763" dir="2700000" algn="ctr" rotWithShape="0">
              <a:schemeClr val="bg2"/>
            </a:outerShdw>
          </a:effectLst>
        </p:spPr>
        <p:txBody>
          <a:bodyPr anchor="ctr"/>
          <a:lstStyle/>
          <a:p>
            <a:pPr algn="ctr">
              <a:spcBef>
                <a:spcPct val="0"/>
              </a:spcBef>
              <a:buFontTx/>
              <a:buNone/>
            </a:pPr>
            <a:r>
              <a:rPr lang="fr-FR" sz="4000" b="1" dirty="0">
                <a:effectLst>
                  <a:outerShdw blurRad="38100" dist="38100" dir="2700000" algn="tl">
                    <a:srgbClr val="000000"/>
                  </a:outerShdw>
                </a:effectLst>
              </a:rPr>
              <a:t>« Réalisation d'une boutique en ligne de vente d'articles TEXTILES : e-shop»</a:t>
            </a:r>
            <a:endParaRPr lang="fr-FR" sz="4400" b="1" dirty="0">
              <a:effectLst>
                <a:outerShdw blurRad="38100" dist="38100" dir="2700000" algn="tl">
                  <a:srgbClr val="000000"/>
                </a:outerShdw>
              </a:effectLst>
            </a:endParaRPr>
          </a:p>
        </p:txBody>
      </p:sp>
      <p:sp>
        <p:nvSpPr>
          <p:cNvPr id="10" name="Rectangle 12"/>
          <p:cNvSpPr>
            <a:spLocks noChangeArrowheads="1"/>
          </p:cNvSpPr>
          <p:nvPr/>
        </p:nvSpPr>
        <p:spPr bwMode="auto">
          <a:xfrm>
            <a:off x="1364825" y="5871008"/>
            <a:ext cx="6333328" cy="785806"/>
          </a:xfrm>
          <a:prstGeom prst="rect">
            <a:avLst/>
          </a:prstGeom>
          <a:solidFill>
            <a:schemeClr val="tx1"/>
          </a:solidFill>
          <a:ln w="50800">
            <a:solidFill>
              <a:schemeClr val="bg1">
                <a:lumMod val="50000"/>
                <a:lumOff val="50000"/>
              </a:schemeClr>
            </a:solidFill>
            <a:miter lim="800000"/>
            <a:headEnd/>
            <a:tailEnd/>
          </a:ln>
          <a:effectLst>
            <a:outerShdw dist="35921" dir="2700000" algn="ctr" rotWithShape="0">
              <a:schemeClr val="bg2">
                <a:alpha val="50000"/>
              </a:schemeClr>
            </a:outerShdw>
          </a:effectLst>
        </p:spPr>
        <p:txBody>
          <a:bodyPr wrap="none" anchor="ctr"/>
          <a:lstStyle/>
          <a:p>
            <a:pPr algn="ctr">
              <a:buFontTx/>
              <a:buNone/>
            </a:pPr>
            <a:r>
              <a:rPr lang="fr-FR" sz="2400" b="1" dirty="0" smtClean="0">
                <a:solidFill>
                  <a:schemeClr val="bg1">
                    <a:lumMod val="50000"/>
                    <a:lumOff val="50000"/>
                  </a:schemeClr>
                </a:solidFill>
                <a:effectLst>
                  <a:outerShdw blurRad="38100" dist="38100" dir="2700000" algn="tl">
                    <a:srgbClr val="000000"/>
                  </a:outerShdw>
                </a:effectLst>
              </a:rPr>
              <a:t>Elaboré par:</a:t>
            </a:r>
            <a:endParaRPr lang="fr-FR" sz="2400" b="1" dirty="0">
              <a:solidFill>
                <a:schemeClr val="bg1">
                  <a:lumMod val="50000"/>
                  <a:lumOff val="50000"/>
                </a:schemeClr>
              </a:solidFill>
              <a:effectLst>
                <a:outerShdw blurRad="38100" dist="38100" dir="2700000" algn="tl">
                  <a:srgbClr val="000000"/>
                </a:outerShdw>
              </a:effectLst>
            </a:endParaRPr>
          </a:p>
          <a:p>
            <a:pPr algn="ctr">
              <a:buFontTx/>
              <a:buNone/>
            </a:pPr>
            <a:r>
              <a:rPr lang="fr-FR" sz="2400" b="1" dirty="0" err="1" smtClean="0">
                <a:solidFill>
                  <a:schemeClr val="bg1">
                    <a:lumMod val="50000"/>
                    <a:lumOff val="50000"/>
                  </a:schemeClr>
                </a:solidFill>
                <a:effectLst>
                  <a:outerShdw blurRad="38100" dist="38100" dir="2700000" algn="tl">
                    <a:srgbClr val="000000"/>
                  </a:outerShdw>
                </a:effectLst>
              </a:rPr>
              <a:t>Badreddine</a:t>
            </a:r>
            <a:r>
              <a:rPr lang="fr-FR" sz="2400" b="1" dirty="0" smtClean="0">
                <a:solidFill>
                  <a:schemeClr val="bg1">
                    <a:lumMod val="50000"/>
                    <a:lumOff val="50000"/>
                  </a:schemeClr>
                </a:solidFill>
                <a:effectLst>
                  <a:outerShdw blurRad="38100" dist="38100" dir="2700000" algn="tl">
                    <a:srgbClr val="000000"/>
                  </a:outerShdw>
                </a:effectLst>
              </a:rPr>
              <a:t> DJAIZ</a:t>
            </a:r>
            <a:endParaRPr lang="fr-FR" sz="2400" b="1" dirty="0">
              <a:solidFill>
                <a:schemeClr val="bg1">
                  <a:lumMod val="50000"/>
                  <a:lumOff val="50000"/>
                </a:schemeClr>
              </a:solidFill>
              <a:effectLst>
                <a:outerShdw blurRad="38100" dist="38100" dir="2700000" algn="tl">
                  <a:srgbClr val="000000"/>
                </a:outerShdw>
              </a:effectLs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3928" y="1175596"/>
            <a:ext cx="1008888" cy="1097280"/>
          </a:xfrm>
          <a:prstGeom prst="rect">
            <a:avLst/>
          </a:prstGeom>
        </p:spPr>
      </p:pic>
      <p:sp>
        <p:nvSpPr>
          <p:cNvPr id="5" name="Espace réservé de la date 4"/>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fltVal val="0"/>
                                          </p:val>
                                        </p:tav>
                                        <p:tav tm="100000">
                                          <p:val>
                                            <p:strVal val="#ppt_w"/>
                                          </p:val>
                                        </p:tav>
                                      </p:tavLst>
                                    </p:anim>
                                    <p:anim calcmode="lin" valueType="num">
                                      <p:cBhvr>
                                        <p:cTn id="8" dur="2000" fill="hold"/>
                                        <p:tgtEl>
                                          <p:spTgt spid="6"/>
                                        </p:tgtEl>
                                        <p:attrNameLst>
                                          <p:attrName>ppt_h</p:attrName>
                                        </p:attrNameLst>
                                      </p:cBhvr>
                                      <p:tavLst>
                                        <p:tav tm="0">
                                          <p:val>
                                            <p:fltVal val="0"/>
                                          </p:val>
                                        </p:tav>
                                        <p:tav tm="100000">
                                          <p:val>
                                            <p:strVal val="#ppt_h"/>
                                          </p:val>
                                        </p:tav>
                                      </p:tavLst>
                                    </p:anim>
                                    <p:animEffect transition="in" filter="fade">
                                      <p:cBhvr>
                                        <p:cTn id="9" dur="2000"/>
                                        <p:tgtEl>
                                          <p:spTgt spid="6"/>
                                        </p:tgtEl>
                                      </p:cBhvr>
                                    </p:animEffect>
                                  </p:childTnLst>
                                </p:cTn>
                              </p:par>
                            </p:childTnLst>
                          </p:cTn>
                        </p:par>
                        <p:par>
                          <p:cTn id="10" fill="hold">
                            <p:stCondLst>
                              <p:cond delay="2000"/>
                            </p:stCondLst>
                            <p:childTnLst>
                              <p:par>
                                <p:cTn id="11" presetID="29" presetClass="entr" presetSubtype="0" fill="hold" nodeType="after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p:cTn id="13" dur="1000" fill="hold"/>
                                        <p:tgtEl>
                                          <p:spTgt spid="3">
                                            <p:txEl>
                                              <p:pRg st="8" end="8"/>
                                            </p:txEl>
                                          </p:spTgt>
                                        </p:tgtEl>
                                        <p:attrNameLst>
                                          <p:attrName>ppt_x</p:attrName>
                                        </p:attrNameLst>
                                      </p:cBhvr>
                                      <p:tavLst>
                                        <p:tav tm="0">
                                          <p:val>
                                            <p:strVal val="#ppt_x-.2"/>
                                          </p:val>
                                        </p:tav>
                                        <p:tav tm="100000">
                                          <p:val>
                                            <p:strVal val="#ppt_x"/>
                                          </p:val>
                                        </p:tav>
                                      </p:tavLst>
                                    </p:anim>
                                    <p:anim calcmode="lin" valueType="num">
                                      <p:cBhvr>
                                        <p:cTn id="14" dur="1000" fill="hold"/>
                                        <p:tgtEl>
                                          <p:spTgt spid="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
                                            <p:txEl>
                                              <p:pRg st="8" end="8"/>
                                            </p:txEl>
                                          </p:spTgt>
                                        </p:tgtEl>
                                      </p:cBhvr>
                                    </p:animEffect>
                                  </p:childTnLst>
                                </p:cTn>
                              </p:par>
                            </p:childTnLst>
                          </p:cTn>
                        </p:par>
                        <p:par>
                          <p:cTn id="16" fill="hold">
                            <p:stCondLst>
                              <p:cond delay="3000"/>
                            </p:stCondLst>
                            <p:childTnLst>
                              <p:par>
                                <p:cTn id="17" presetID="29" presetClass="entr" presetSubtype="0" fill="hold" nodeType="after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p:cTn id="19" dur="1000" fill="hold"/>
                                        <p:tgtEl>
                                          <p:spTgt spid="3">
                                            <p:txEl>
                                              <p:pRg st="9" end="9"/>
                                            </p:txEl>
                                          </p:spTgt>
                                        </p:tgtEl>
                                        <p:attrNameLst>
                                          <p:attrName>ppt_x</p:attrName>
                                        </p:attrNameLst>
                                      </p:cBhvr>
                                      <p:tavLst>
                                        <p:tav tm="0">
                                          <p:val>
                                            <p:strVal val="#ppt_x-.2"/>
                                          </p:val>
                                        </p:tav>
                                        <p:tav tm="100000">
                                          <p:val>
                                            <p:strVal val="#ppt_x"/>
                                          </p:val>
                                        </p:tav>
                                      </p:tavLst>
                                    </p:anim>
                                    <p:anim calcmode="lin" valueType="num">
                                      <p:cBhvr>
                                        <p:cTn id="20" dur="1000" fill="hold"/>
                                        <p:tgtEl>
                                          <p:spTgt spid="3">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iterate type="lt">
                                    <p:tmPct val="100000"/>
                                  </p:iterate>
                                  <p:childTnLst>
                                    <p:set>
                                      <p:cBhvr>
                                        <p:cTn id="25" dur="1" fill="hold">
                                          <p:stCondLst>
                                            <p:cond delay="0"/>
                                          </p:stCondLst>
                                        </p:cTn>
                                        <p:tgtEl>
                                          <p:spTgt spid="9"/>
                                        </p:tgtEl>
                                        <p:attrNameLst>
                                          <p:attrName>style.visibility</p:attrName>
                                        </p:attrNameLst>
                                      </p:cBhvr>
                                      <p:to>
                                        <p:strVal val="visible"/>
                                      </p:to>
                                    </p:set>
                                    <p:anim calcmode="lin" valueType="num">
                                      <p:cBhvr additive="base">
                                        <p:cTn id="26" dur="75" fill="hold"/>
                                        <p:tgtEl>
                                          <p:spTgt spid="9"/>
                                        </p:tgtEl>
                                        <p:attrNameLst>
                                          <p:attrName>ppt_x</p:attrName>
                                        </p:attrNameLst>
                                      </p:cBhvr>
                                      <p:tavLst>
                                        <p:tav tm="0">
                                          <p:val>
                                            <p:strVal val="0-#ppt_w/2"/>
                                          </p:val>
                                        </p:tav>
                                        <p:tav tm="100000">
                                          <p:val>
                                            <p:strVal val="#ppt_x"/>
                                          </p:val>
                                        </p:tav>
                                      </p:tavLst>
                                    </p:anim>
                                    <p:anim calcmode="lin" valueType="num">
                                      <p:cBhvr additive="base">
                                        <p:cTn id="27" dur="75" fill="hold"/>
                                        <p:tgtEl>
                                          <p:spTgt spid="9"/>
                                        </p:tgtEl>
                                        <p:attrNameLst>
                                          <p:attrName>ppt_y</p:attrName>
                                        </p:attrNameLst>
                                      </p:cBhvr>
                                      <p:tavLst>
                                        <p:tav tm="0">
                                          <p:val>
                                            <p:strVal val="#ppt_y"/>
                                          </p:val>
                                        </p:tav>
                                        <p:tav tm="100000">
                                          <p:val>
                                            <p:strVal val="#ppt_y"/>
                                          </p:val>
                                        </p:tav>
                                      </p:tavLst>
                                    </p:anim>
                                  </p:childTnLst>
                                </p:cTn>
                              </p:par>
                            </p:childTnLst>
                          </p:cTn>
                        </p:par>
                        <p:par>
                          <p:cTn id="28" fill="hold">
                            <p:stCondLst>
                              <p:cond delay="4875"/>
                            </p:stCondLst>
                            <p:childTnLst>
                              <p:par>
                                <p:cTn id="29" presetID="15"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 calcmode="lin" valueType="num">
                                      <p:cBhvr>
                                        <p:cTn id="33"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utoUpdateAnimBg="0"/>
      <p:bldP spid="10"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8628" y="3782568"/>
            <a:ext cx="7157631" cy="3136028"/>
          </a:xfrm>
        </p:spPr>
        <p:txBody>
          <a:bodyPr/>
          <a:lstStyle/>
          <a:p>
            <a:endParaRPr lang="fr-FR" dirty="0"/>
          </a:p>
        </p:txBody>
      </p:sp>
      <p:sp>
        <p:nvSpPr>
          <p:cNvPr id="4" name="Espace réservé de la date 3"/>
          <p:cNvSpPr>
            <a:spLocks noGrp="1"/>
          </p:cNvSpPr>
          <p:nvPr>
            <p:ph type="dt" sz="half" idx="10"/>
          </p:nvPr>
        </p:nvSpPr>
        <p:spPr/>
        <p:txBody>
          <a:bodyPr/>
          <a:lstStyle/>
          <a:p>
            <a:r>
              <a:rPr lang="fr-FR" smtClean="0"/>
              <a:t>03/09/2021</a:t>
            </a:r>
            <a:endParaRPr lang="fr-BE"/>
          </a:p>
        </p:txBody>
      </p:sp>
      <p:sp>
        <p:nvSpPr>
          <p:cNvPr id="5" name="Rectangle 2"/>
          <p:cNvSpPr>
            <a:spLocks noChangeArrowheads="1"/>
          </p:cNvSpPr>
          <p:nvPr/>
        </p:nvSpPr>
        <p:spPr bwMode="auto">
          <a:xfrm>
            <a:off x="1428" y="1546781"/>
            <a:ext cx="79529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smtClean="0">
                <a:ln>
                  <a:noFill/>
                </a:ln>
                <a:solidFill>
                  <a:schemeClr val="tx1"/>
                </a:solidFill>
                <a:effectLst/>
                <a:latin typeface="Arial" panose="020B0604020202020204" pitchFamily="34" charset="0"/>
              </a:rPr>
              <a:t/>
            </a:r>
            <a:br>
              <a:rPr kumimoji="0" lang="fr-FR" altLang="fr-FR" sz="1800" b="0" i="0" u="none" strike="noStrike" cap="none" normalizeH="0" baseline="0" smtClean="0">
                <a:ln>
                  <a:noFill/>
                </a:ln>
                <a:solidFill>
                  <a:schemeClr val="tx1"/>
                </a:solidFill>
                <a:effectLst/>
                <a:latin typeface="Arial" panose="020B0604020202020204" pitchFamily="34" charset="0"/>
              </a:rPr>
            </a:b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3050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p:cNvSpPr>
            <a:spLocks noGrp="1"/>
          </p:cNvSpPr>
          <p:nvPr>
            <p:ph type="title"/>
          </p:nvPr>
        </p:nvSpPr>
        <p:spPr>
          <a:xfrm>
            <a:off x="457200" y="0"/>
            <a:ext cx="8229600" cy="45719"/>
          </a:xfrm>
        </p:spPr>
        <p:txBody>
          <a:bodyPr>
            <a:normAutofit fontScale="90000"/>
          </a:bodyPr>
          <a:lstStyle/>
          <a:p>
            <a:endParaRPr lang="fr-FR" dirty="0"/>
          </a:p>
        </p:txBody>
      </p:sp>
      <p:sp>
        <p:nvSpPr>
          <p:cNvPr id="15" name="Espace réservé du contenu 14"/>
          <p:cNvSpPr>
            <a:spLocks noGrp="1"/>
          </p:cNvSpPr>
          <p:nvPr>
            <p:ph idx="1"/>
          </p:nvPr>
        </p:nvSpPr>
        <p:spPr>
          <a:xfrm>
            <a:off x="0" y="785794"/>
            <a:ext cx="8072462" cy="5857916"/>
          </a:xfrm>
        </p:spPr>
        <p:txBody>
          <a:bodyPr/>
          <a:lstStyle/>
          <a:p>
            <a:pPr marL="0">
              <a:buNone/>
              <a:defRPr/>
            </a:pPr>
            <a:r>
              <a:rPr lang="fr-FR" dirty="0" smtClean="0">
                <a:latin typeface="Monotype Corsiva" pitchFamily="66" charset="0"/>
              </a:rPr>
              <a:t>   Côté administrateur:</a:t>
            </a:r>
            <a:endParaRPr lang="fr-FR" sz="1800" b="1" dirty="0" smtClean="0">
              <a:ln w="10541" cmpd="sng">
                <a:solidFill>
                  <a:srgbClr val="7D7D7D">
                    <a:tint val="100000"/>
                    <a:shade val="100000"/>
                    <a:satMod val="110000"/>
                  </a:srgbClr>
                </a:solidFill>
                <a:prstDash val="solid"/>
              </a:ln>
              <a:latin typeface="Monotype Corsiva" pitchFamily="66" charset="0"/>
            </a:endParaRPr>
          </a:p>
        </p:txBody>
      </p:sp>
      <p:sp>
        <p:nvSpPr>
          <p:cNvPr id="4" name="Rectangle à coins arrondis 3"/>
          <p:cNvSpPr/>
          <p:nvPr/>
        </p:nvSpPr>
        <p:spPr>
          <a:xfrm>
            <a:off x="500034" y="214290"/>
            <a:ext cx="378621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diagramme de cas d’utilisation</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7" name="Ellipse 6"/>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8" name="Ellipse 7"/>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9" name="Ellipse 8"/>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3553" name="Image 1"/>
          <p:cNvPicPr>
            <a:picLocks noChangeAspect="1" noChangeArrowheads="1"/>
          </p:cNvPicPr>
          <p:nvPr/>
        </p:nvPicPr>
        <p:blipFill>
          <a:blip r:embed="rId2"/>
          <a:srcRect/>
          <a:stretch>
            <a:fillRect/>
          </a:stretch>
        </p:blipFill>
        <p:spPr bwMode="auto">
          <a:xfrm>
            <a:off x="357158" y="807282"/>
            <a:ext cx="6429420" cy="5954273"/>
          </a:xfrm>
          <a:prstGeom prst="rect">
            <a:avLst/>
          </a:prstGeom>
          <a:noFill/>
        </p:spPr>
      </p:pic>
      <p:sp>
        <p:nvSpPr>
          <p:cNvPr id="3" name="Espace réservé de la date 2"/>
          <p:cNvSpPr>
            <a:spLocks noGrp="1"/>
          </p:cNvSpPr>
          <p:nvPr>
            <p:ph type="dt" sz="half" idx="10"/>
          </p:nvPr>
        </p:nvSpPr>
        <p:spPr/>
        <p:txBody>
          <a:bodyPr/>
          <a:lstStyle/>
          <a:p>
            <a:r>
              <a:rPr lang="fr-FR" smtClean="0"/>
              <a:t>03/09/2021</a:t>
            </a:r>
            <a:endParaRPr lang="fr-BE"/>
          </a:p>
        </p:txBody>
      </p:sp>
    </p:spTree>
    <p:extLst>
      <p:ext uri="{BB962C8B-B14F-4D97-AF65-F5344CB8AC3E}">
        <p14:creationId xmlns:p14="http://schemas.microsoft.com/office/powerpoint/2010/main" val="2388867771"/>
      </p:ext>
    </p:extLst>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p:cNvSpPr>
            <a:spLocks noGrp="1"/>
          </p:cNvSpPr>
          <p:nvPr>
            <p:ph type="title"/>
          </p:nvPr>
        </p:nvSpPr>
        <p:spPr>
          <a:xfrm>
            <a:off x="457200" y="0"/>
            <a:ext cx="8229600" cy="45719"/>
          </a:xfrm>
        </p:spPr>
        <p:txBody>
          <a:bodyPr>
            <a:normAutofit fontScale="90000"/>
          </a:bodyPr>
          <a:lstStyle/>
          <a:p>
            <a:endParaRPr lang="fr-FR" dirty="0"/>
          </a:p>
        </p:txBody>
      </p:sp>
      <p:sp>
        <p:nvSpPr>
          <p:cNvPr id="15" name="Espace réservé du contenu 14"/>
          <p:cNvSpPr>
            <a:spLocks noGrp="1"/>
          </p:cNvSpPr>
          <p:nvPr>
            <p:ph idx="1"/>
          </p:nvPr>
        </p:nvSpPr>
        <p:spPr>
          <a:xfrm>
            <a:off x="0" y="785794"/>
            <a:ext cx="8072462" cy="5857916"/>
          </a:xfrm>
        </p:spPr>
        <p:txBody>
          <a:bodyPr/>
          <a:lstStyle/>
          <a:p>
            <a:pPr marL="0">
              <a:buNone/>
              <a:defRPr/>
            </a:pPr>
            <a:r>
              <a:rPr lang="fr-FR" dirty="0" smtClean="0">
                <a:latin typeface="Monotype Corsiva" pitchFamily="66" charset="0"/>
              </a:rPr>
              <a:t>   Côté administrateur:</a:t>
            </a:r>
            <a:endParaRPr lang="fr-FR" sz="1800" b="1" dirty="0" smtClean="0">
              <a:ln w="10541" cmpd="sng">
                <a:solidFill>
                  <a:srgbClr val="7D7D7D">
                    <a:tint val="100000"/>
                    <a:shade val="100000"/>
                    <a:satMod val="110000"/>
                  </a:srgbClr>
                </a:solidFill>
                <a:prstDash val="solid"/>
              </a:ln>
              <a:latin typeface="Monotype Corsiva" pitchFamily="66" charset="0"/>
            </a:endParaRPr>
          </a:p>
        </p:txBody>
      </p:sp>
      <p:sp>
        <p:nvSpPr>
          <p:cNvPr id="4" name="Rectangle à coins arrondis 3"/>
          <p:cNvSpPr/>
          <p:nvPr/>
        </p:nvSpPr>
        <p:spPr>
          <a:xfrm>
            <a:off x="500034" y="214290"/>
            <a:ext cx="378621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diagramme de cas d’utilisation</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7" name="Ellipse 6"/>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8" name="Ellipse 7"/>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9" name="Ellipse 8"/>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3553" name="Image 1"/>
          <p:cNvPicPr>
            <a:picLocks noChangeAspect="1" noChangeArrowheads="1"/>
          </p:cNvPicPr>
          <p:nvPr/>
        </p:nvPicPr>
        <p:blipFill>
          <a:blip r:embed="rId2"/>
          <a:srcRect/>
          <a:stretch>
            <a:fillRect/>
          </a:stretch>
        </p:blipFill>
        <p:spPr bwMode="auto">
          <a:xfrm>
            <a:off x="357158" y="807282"/>
            <a:ext cx="6429420" cy="5954273"/>
          </a:xfrm>
          <a:prstGeom prst="rect">
            <a:avLst/>
          </a:prstGeom>
          <a:noFill/>
        </p:spPr>
      </p:pic>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457200" y="0"/>
            <a:ext cx="8229600" cy="45719"/>
          </a:xfrm>
        </p:spPr>
        <p:txBody>
          <a:bodyPr>
            <a:normAutofit fontScale="90000"/>
          </a:bodyPr>
          <a:lstStyle/>
          <a:p>
            <a:endParaRPr lang="fr-FR" dirty="0"/>
          </a:p>
        </p:txBody>
      </p:sp>
      <p:sp>
        <p:nvSpPr>
          <p:cNvPr id="14" name="Espace réservé du contenu 13"/>
          <p:cNvSpPr>
            <a:spLocks noGrp="1"/>
          </p:cNvSpPr>
          <p:nvPr>
            <p:ph idx="1"/>
          </p:nvPr>
        </p:nvSpPr>
        <p:spPr>
          <a:xfrm>
            <a:off x="0" y="928670"/>
            <a:ext cx="8686800" cy="5395930"/>
          </a:xfrm>
        </p:spPr>
        <p:txBody>
          <a:bodyPr/>
          <a:lstStyle/>
          <a:p>
            <a:pPr>
              <a:buNone/>
            </a:pPr>
            <a:r>
              <a:rPr lang="fr-FR" dirty="0" smtClean="0">
                <a:latin typeface="Monotype Corsiva" pitchFamily="66" charset="0"/>
              </a:rPr>
              <a:t>Côté client/visiteur:</a:t>
            </a:r>
          </a:p>
          <a:p>
            <a:pPr>
              <a:buNone/>
            </a:pPr>
            <a:endParaRPr lang="fr-FR" dirty="0"/>
          </a:p>
        </p:txBody>
      </p:sp>
      <p:sp>
        <p:nvSpPr>
          <p:cNvPr id="6" name="Rectangle à coins arrondis 5"/>
          <p:cNvSpPr/>
          <p:nvPr/>
        </p:nvSpPr>
        <p:spPr>
          <a:xfrm>
            <a:off x="500034" y="285728"/>
            <a:ext cx="378621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diagramme de cas d’utilisation</a:t>
            </a:r>
          </a:p>
        </p:txBody>
      </p:sp>
      <p:sp>
        <p:nvSpPr>
          <p:cNvPr id="7" name="Ellipse 6"/>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9" name="Ellipse 8"/>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10" name="Ellipse 9"/>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11" name="Ellipse 10"/>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12" name="Ellipse 11"/>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pic>
        <p:nvPicPr>
          <p:cNvPr id="19" name="Image 18"/>
          <p:cNvPicPr/>
          <p:nvPr/>
        </p:nvPicPr>
        <p:blipFill>
          <a:blip r:embed="rId2"/>
          <a:srcRect/>
          <a:stretch>
            <a:fillRect/>
          </a:stretch>
        </p:blipFill>
        <p:spPr bwMode="auto">
          <a:xfrm>
            <a:off x="214282" y="1357298"/>
            <a:ext cx="6357982" cy="5072098"/>
          </a:xfrm>
          <a:prstGeom prst="rect">
            <a:avLst/>
          </a:prstGeom>
          <a:noFill/>
          <a:ln w="9525">
            <a:noFill/>
            <a:miter lim="800000"/>
            <a:headEnd/>
            <a:tailEnd/>
          </a:ln>
        </p:spPr>
      </p:pic>
      <p:sp>
        <p:nvSpPr>
          <p:cNvPr id="2" name="Espace réservé de la date 1"/>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714348" y="214290"/>
            <a:ext cx="4714908" cy="500042"/>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diagramme de séquences pour  le client</a:t>
            </a:r>
            <a:endParaRPr lang="fr-FR" dirty="0"/>
          </a:p>
        </p:txBody>
      </p:sp>
      <p:sp>
        <p:nvSpPr>
          <p:cNvPr id="7" name="Ellipse 6"/>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8" name="Ellipse 7"/>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9" name="Ellipse 8"/>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10" name="Ellipse 9"/>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11" name="Ellipse 10"/>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26" name="Rectangle 25"/>
          <p:cNvSpPr/>
          <p:nvPr/>
        </p:nvSpPr>
        <p:spPr>
          <a:xfrm>
            <a:off x="214282" y="1500174"/>
            <a:ext cx="184731" cy="369332"/>
          </a:xfrm>
          <a:prstGeom prst="rect">
            <a:avLst/>
          </a:prstGeom>
        </p:spPr>
        <p:txBody>
          <a:bodyPr wrap="none">
            <a:spAutoFit/>
          </a:bodyPr>
          <a:lstStyle/>
          <a:p>
            <a:pPr fontAlgn="auto">
              <a:spcBef>
                <a:spcPct val="50000"/>
              </a:spcBef>
              <a:spcAft>
                <a:spcPts val="0"/>
              </a:spcAft>
              <a:defRPr/>
            </a:pPr>
            <a:endParaRPr lang="fr-FR" dirty="0">
              <a:effectLst>
                <a:outerShdw blurRad="38100" dist="38100" dir="2700000" algn="tl">
                  <a:srgbClr val="000000"/>
                </a:outerShdw>
              </a:effectLst>
            </a:endParaRPr>
          </a:p>
        </p:txBody>
      </p:sp>
      <p:pic>
        <p:nvPicPr>
          <p:cNvPr id="44" name="Image 43"/>
          <p:cNvPicPr/>
          <p:nvPr/>
        </p:nvPicPr>
        <p:blipFill>
          <a:blip r:embed="rId2"/>
          <a:srcRect/>
          <a:stretch>
            <a:fillRect/>
          </a:stretch>
        </p:blipFill>
        <p:spPr bwMode="auto">
          <a:xfrm>
            <a:off x="428596" y="1071546"/>
            <a:ext cx="5715040" cy="5357850"/>
          </a:xfrm>
          <a:prstGeom prst="rect">
            <a:avLst/>
          </a:prstGeom>
          <a:noFill/>
          <a:ln w="9525">
            <a:noFill/>
            <a:miter lim="800000"/>
            <a:headEnd/>
            <a:tailEnd/>
          </a:ln>
        </p:spPr>
      </p:pic>
      <p:sp>
        <p:nvSpPr>
          <p:cNvPr id="2" name="Espace réservé de la date 1"/>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857224" y="214290"/>
            <a:ext cx="5357850" cy="500042"/>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diagramme de séquences pour l’administrateur</a:t>
            </a:r>
            <a:endParaRPr lang="fr-FR" dirty="0"/>
          </a:p>
        </p:txBody>
      </p:sp>
      <p:sp>
        <p:nvSpPr>
          <p:cNvPr id="22" name="Ellipse 21"/>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23" name="Ellipse 22"/>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24" name="Ellipse 23"/>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25" name="Ellipse 24"/>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26" name="Ellipse 25"/>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pic>
        <p:nvPicPr>
          <p:cNvPr id="33" name="Image 32"/>
          <p:cNvPicPr/>
          <p:nvPr/>
        </p:nvPicPr>
        <p:blipFill>
          <a:blip r:embed="rId2" cstate="print"/>
          <a:srcRect/>
          <a:stretch>
            <a:fillRect/>
          </a:stretch>
        </p:blipFill>
        <p:spPr bwMode="auto">
          <a:xfrm>
            <a:off x="214282" y="1071546"/>
            <a:ext cx="6429420" cy="5286412"/>
          </a:xfrm>
          <a:prstGeom prst="rect">
            <a:avLst/>
          </a:prstGeom>
          <a:noFill/>
          <a:ln w="9525">
            <a:noFill/>
            <a:miter lim="800000"/>
            <a:headEnd/>
            <a:tailEnd/>
          </a:ln>
        </p:spPr>
      </p:pic>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785786" y="285728"/>
            <a:ext cx="3714776" cy="500042"/>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Modèles MERISE</a:t>
            </a:r>
            <a:endParaRPr lang="fr-FR" dirty="0"/>
          </a:p>
        </p:txBody>
      </p:sp>
      <p:sp>
        <p:nvSpPr>
          <p:cNvPr id="8" name="Ellipse 7"/>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9" name="Ellipse 8"/>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10" name="Ellipse 9"/>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11" name="Ellipse 10"/>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12" name="Ellipse 11"/>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2" name="Espace réservé de la date 1"/>
          <p:cNvSpPr>
            <a:spLocks noGrp="1"/>
          </p:cNvSpPr>
          <p:nvPr>
            <p:ph type="dt" sz="half" idx="10"/>
          </p:nvPr>
        </p:nvSpPr>
        <p:spPr/>
        <p:txBody>
          <a:bodyPr/>
          <a:lstStyle/>
          <a:p>
            <a:r>
              <a:rPr lang="fr-FR" smtClean="0"/>
              <a:t>03/09/2021</a:t>
            </a:r>
            <a:endParaRPr lang="fr-BE"/>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13" y="1145274"/>
            <a:ext cx="6558984" cy="5231606"/>
          </a:xfrm>
          <a:prstGeom prst="rect">
            <a:avLst/>
          </a:prstGeom>
        </p:spPr>
      </p:pic>
      <p:sp>
        <p:nvSpPr>
          <p:cNvPr id="5" name="Rectangle 4"/>
          <p:cNvSpPr/>
          <p:nvPr/>
        </p:nvSpPr>
        <p:spPr>
          <a:xfrm>
            <a:off x="457200" y="833085"/>
            <a:ext cx="4107215" cy="523220"/>
          </a:xfrm>
          <a:prstGeom prst="rect">
            <a:avLst/>
          </a:prstGeom>
        </p:spPr>
        <p:txBody>
          <a:bodyPr wrap="none">
            <a:spAutoFit/>
          </a:bodyPr>
          <a:lstStyle/>
          <a:p>
            <a:r>
              <a:rPr lang="fr-FR" sz="2800" dirty="0">
                <a:latin typeface="Monotype Corsiva" pitchFamily="66" charset="0"/>
              </a:rPr>
              <a:t>Modèle </a:t>
            </a:r>
            <a:r>
              <a:rPr lang="fr-FR" sz="2800" dirty="0" smtClean="0">
                <a:latin typeface="Monotype Corsiva" pitchFamily="66" charset="0"/>
              </a:rPr>
              <a:t>Conceptuel </a:t>
            </a:r>
            <a:r>
              <a:rPr lang="fr-FR" sz="2800" dirty="0">
                <a:latin typeface="Monotype Corsiva" pitchFamily="66" charset="0"/>
              </a:rPr>
              <a:t>de données:</a:t>
            </a:r>
            <a:endParaRPr lang="fr-FR" sz="2800" dirty="0"/>
          </a:p>
        </p:txBody>
      </p:sp>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p:cNvSpPr>
            <a:spLocks noGrp="1"/>
          </p:cNvSpPr>
          <p:nvPr>
            <p:ph type="title"/>
          </p:nvPr>
        </p:nvSpPr>
        <p:spPr>
          <a:xfrm>
            <a:off x="457200" y="0"/>
            <a:ext cx="8229600" cy="45719"/>
          </a:xfrm>
        </p:spPr>
        <p:txBody>
          <a:bodyPr>
            <a:normAutofit fontScale="90000"/>
          </a:bodyPr>
          <a:lstStyle/>
          <a:p>
            <a:endParaRPr lang="fr-FR" dirty="0"/>
          </a:p>
        </p:txBody>
      </p:sp>
      <p:sp>
        <p:nvSpPr>
          <p:cNvPr id="15" name="Espace réservé du contenu 14"/>
          <p:cNvSpPr>
            <a:spLocks noGrp="1"/>
          </p:cNvSpPr>
          <p:nvPr>
            <p:ph idx="1"/>
          </p:nvPr>
        </p:nvSpPr>
        <p:spPr>
          <a:xfrm>
            <a:off x="0" y="785794"/>
            <a:ext cx="6679993" cy="5857916"/>
          </a:xfrm>
        </p:spPr>
        <p:txBody>
          <a:bodyPr/>
          <a:lstStyle/>
          <a:p>
            <a:pPr marL="0">
              <a:buNone/>
              <a:defRPr/>
            </a:pPr>
            <a:r>
              <a:rPr lang="fr-FR" dirty="0" smtClean="0">
                <a:latin typeface="Monotype Corsiva" pitchFamily="66" charset="0"/>
              </a:rPr>
              <a:t>   Modèle logique de données:</a:t>
            </a:r>
            <a:endParaRPr lang="fr-FR" sz="1800" b="1" dirty="0" smtClean="0">
              <a:ln w="10541" cmpd="sng">
                <a:solidFill>
                  <a:srgbClr val="7D7D7D">
                    <a:tint val="100000"/>
                    <a:shade val="100000"/>
                    <a:satMod val="110000"/>
                  </a:srgbClr>
                </a:solidFill>
                <a:prstDash val="solid"/>
              </a:ln>
              <a:latin typeface="Monotype Corsiva" pitchFamily="66" charset="0"/>
            </a:endParaRPr>
          </a:p>
        </p:txBody>
      </p:sp>
      <p:sp>
        <p:nvSpPr>
          <p:cNvPr id="4" name="Rectangle à coins arrondis 3"/>
          <p:cNvSpPr/>
          <p:nvPr/>
        </p:nvSpPr>
        <p:spPr>
          <a:xfrm>
            <a:off x="500034" y="214290"/>
            <a:ext cx="378621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Modèles de MERISE</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7" name="Ellipse 6"/>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8" name="Ellipse 7"/>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9" name="Ellipse 8"/>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 name="Espace réservé de la date 2"/>
          <p:cNvSpPr>
            <a:spLocks noGrp="1"/>
          </p:cNvSpPr>
          <p:nvPr>
            <p:ph type="dt" sz="half" idx="10"/>
          </p:nvPr>
        </p:nvSpPr>
        <p:spPr/>
        <p:txBody>
          <a:bodyPr/>
          <a:lstStyle/>
          <a:p>
            <a:r>
              <a:rPr lang="fr-FR" smtClean="0"/>
              <a:t>03/09/2021</a:t>
            </a:r>
            <a:endParaRPr lang="fr-BE"/>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6" y="1239896"/>
            <a:ext cx="6666409" cy="4678333"/>
          </a:xfrm>
          <a:prstGeom prst="rect">
            <a:avLst/>
          </a:prstGeom>
        </p:spPr>
      </p:pic>
    </p:spTree>
    <p:extLst>
      <p:ext uri="{BB962C8B-B14F-4D97-AF65-F5344CB8AC3E}">
        <p14:creationId xmlns:p14="http://schemas.microsoft.com/office/powerpoint/2010/main" val="2861282754"/>
      </p:ext>
    </p:extLst>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llipse 10"/>
          <p:cNvSpPr/>
          <p:nvPr/>
        </p:nvSpPr>
        <p:spPr>
          <a:xfrm>
            <a:off x="2714612" y="2357430"/>
            <a:ext cx="3857652" cy="1285884"/>
          </a:xfrm>
          <a:prstGeom prst="ellipse">
            <a:avLst/>
          </a:prstGeom>
          <a:solidFill>
            <a:schemeClr val="tx2">
              <a:lumMod val="60000"/>
              <a:lumOff val="40000"/>
            </a:schemeClr>
          </a:solidFill>
          <a:ln>
            <a:noFill/>
          </a:ln>
          <a:effectLst>
            <a:glow rad="70000">
              <a:schemeClr val="accent2">
                <a:tint val="30000"/>
                <a:shade val="95000"/>
                <a:satMod val="300000"/>
                <a:alpha val="50000"/>
              </a:schemeClr>
            </a:glow>
            <a:reflection blurRad="6350" stA="50000" endA="300" endPos="38500" dist="508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3600" dirty="0" smtClean="0"/>
              <a:t>Réalisation</a:t>
            </a:r>
            <a:endParaRPr lang="fr-FR" sz="4000" dirty="0"/>
          </a:p>
        </p:txBody>
      </p:sp>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1"/>
          <p:cNvSpPr txBox="1">
            <a:spLocks/>
          </p:cNvSpPr>
          <p:nvPr/>
        </p:nvSpPr>
        <p:spPr>
          <a:xfrm>
            <a:off x="457200" y="6356350"/>
            <a:ext cx="2133600" cy="365125"/>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fld id="{F6F4C1CA-52B9-4636-90DA-6E3AEA3CC698}" type="datetime1">
              <a:rPr kumimoji="0" lang="fr-FR"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07/09/2021</a:t>
            </a:fld>
            <a:endParaRPr kumimoji="0" lang="fr-BE"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4" name="Ellipse 3"/>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5" name="Ellipse 4"/>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9" name="Rectangle à coins arrondis 8"/>
          <p:cNvSpPr/>
          <p:nvPr/>
        </p:nvSpPr>
        <p:spPr>
          <a:xfrm>
            <a:off x="285720" y="214290"/>
            <a:ext cx="3857652"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Environnement  matériel et logiciel </a:t>
            </a:r>
          </a:p>
        </p:txBody>
      </p:sp>
      <p:sp>
        <p:nvSpPr>
          <p:cNvPr id="17" name="ZoneTexte 16"/>
          <p:cNvSpPr txBox="1"/>
          <p:nvPr/>
        </p:nvSpPr>
        <p:spPr>
          <a:xfrm>
            <a:off x="785786" y="1428736"/>
            <a:ext cx="4429156" cy="923330"/>
          </a:xfrm>
          <a:prstGeom prst="rect">
            <a:avLst/>
          </a:prstGeom>
          <a:noFill/>
        </p:spPr>
        <p:txBody>
          <a:bodyPr wrap="square" rtlCol="0">
            <a:spAutoFit/>
          </a:bodyPr>
          <a:lstStyle/>
          <a:p>
            <a:pPr>
              <a:buFont typeface="Wingdings" pitchFamily="2" charset="2"/>
              <a:buChar char="q"/>
            </a:pPr>
            <a:r>
              <a:rPr lang="fr-FR" b="1" dirty="0" smtClean="0"/>
              <a:t> Environnement matériel :</a:t>
            </a:r>
          </a:p>
          <a:p>
            <a:endParaRPr lang="fr-FR" b="1" dirty="0" smtClean="0"/>
          </a:p>
          <a:p>
            <a:pPr>
              <a:buFont typeface="Wingdings" pitchFamily="2" charset="2"/>
              <a:buChar char="ü"/>
            </a:pPr>
            <a:r>
              <a:rPr lang="fr-FR" dirty="0" smtClean="0"/>
              <a:t>  Deux ordinateurs portables </a:t>
            </a:r>
            <a:endParaRPr lang="fr-FR" dirty="0"/>
          </a:p>
        </p:txBody>
      </p:sp>
      <p:sp>
        <p:nvSpPr>
          <p:cNvPr id="18" name="Rectangle 17"/>
          <p:cNvSpPr/>
          <p:nvPr/>
        </p:nvSpPr>
        <p:spPr>
          <a:xfrm>
            <a:off x="785786" y="2714621"/>
            <a:ext cx="4786346" cy="5078313"/>
          </a:xfrm>
          <a:prstGeom prst="rect">
            <a:avLst/>
          </a:prstGeom>
        </p:spPr>
        <p:txBody>
          <a:bodyPr wrap="square">
            <a:spAutoFit/>
          </a:bodyPr>
          <a:lstStyle/>
          <a:p>
            <a:pPr>
              <a:buFont typeface="Wingdings" pitchFamily="2" charset="2"/>
              <a:buChar char="q"/>
            </a:pPr>
            <a:r>
              <a:rPr lang="fr-FR" b="1" dirty="0" smtClean="0"/>
              <a:t> Environnement logiciel  :</a:t>
            </a:r>
          </a:p>
          <a:p>
            <a:r>
              <a:rPr lang="fr-FR" b="1" dirty="0" smtClean="0"/>
              <a:t>   </a:t>
            </a:r>
          </a:p>
          <a:p>
            <a:pPr lvl="0">
              <a:buFont typeface="Wingdings" pitchFamily="2" charset="2"/>
              <a:buChar char="ü"/>
            </a:pPr>
            <a:r>
              <a:rPr lang="en-US" dirty="0" smtClean="0"/>
              <a:t>  </a:t>
            </a:r>
            <a:r>
              <a:rPr lang="fr-FR" dirty="0" smtClean="0"/>
              <a:t>Plateforme XAMPP</a:t>
            </a:r>
          </a:p>
          <a:p>
            <a:endParaRPr lang="fr-FR" b="1" dirty="0" smtClean="0"/>
          </a:p>
          <a:p>
            <a:pPr lvl="0">
              <a:buFont typeface="Wingdings" pitchFamily="2" charset="2"/>
              <a:buChar char="ü"/>
            </a:pPr>
            <a:r>
              <a:rPr lang="en-US" dirty="0" smtClean="0"/>
              <a:t>  </a:t>
            </a:r>
            <a:r>
              <a:rPr lang="fr-FR" dirty="0" smtClean="0"/>
              <a:t>Editeur de code VS code</a:t>
            </a:r>
          </a:p>
          <a:p>
            <a:endParaRPr lang="fr-FR" b="1" dirty="0" smtClean="0"/>
          </a:p>
          <a:p>
            <a:pPr lvl="0">
              <a:buFont typeface="Wingdings" pitchFamily="2" charset="2"/>
              <a:buChar char="ü"/>
            </a:pPr>
            <a:r>
              <a:rPr lang="en-US" dirty="0" smtClean="0"/>
              <a:t>  </a:t>
            </a:r>
            <a:r>
              <a:rPr lang="fr-FR" dirty="0" smtClean="0"/>
              <a:t>Looping</a:t>
            </a:r>
          </a:p>
          <a:p>
            <a:endParaRPr lang="fr-FR" b="1" dirty="0" smtClean="0"/>
          </a:p>
          <a:p>
            <a:pPr>
              <a:buFont typeface="Wingdings" pitchFamily="2" charset="2"/>
              <a:buChar char="ü"/>
            </a:pPr>
            <a:r>
              <a:rPr lang="fr-FR" dirty="0" smtClean="0"/>
              <a:t>  Microsoft Word 2016</a:t>
            </a:r>
          </a:p>
          <a:p>
            <a:endParaRPr lang="fr-FR" b="1" dirty="0" smtClean="0"/>
          </a:p>
          <a:p>
            <a:pPr lvl="0">
              <a:buFont typeface="Wingdings" pitchFamily="2" charset="2"/>
              <a:buChar char="ü"/>
            </a:pPr>
            <a:r>
              <a:rPr lang="fr-FR" dirty="0" smtClean="0"/>
              <a:t>  </a:t>
            </a:r>
            <a:r>
              <a:rPr lang="fr-FR" dirty="0" err="1" smtClean="0"/>
              <a:t>drawio</a:t>
            </a:r>
            <a:endParaRPr lang="fr-FR" dirty="0" smtClean="0"/>
          </a:p>
          <a:p>
            <a:pPr lvl="0"/>
            <a:endParaRPr lang="fr-FR" dirty="0" smtClean="0"/>
          </a:p>
          <a:p>
            <a:pPr lvl="0">
              <a:buFont typeface="Wingdings" pitchFamily="2" charset="2"/>
              <a:buChar char="ü"/>
            </a:pPr>
            <a:r>
              <a:rPr lang="fr-FR" dirty="0" err="1" smtClean="0"/>
              <a:t>Bootstrap</a:t>
            </a:r>
            <a:endParaRPr lang="fr-FR" dirty="0" smtClean="0"/>
          </a:p>
          <a:p>
            <a:endParaRPr lang="fr-FR" b="1" dirty="0" smtClean="0"/>
          </a:p>
          <a:p>
            <a:pPr>
              <a:buFont typeface="Wingdings" pitchFamily="2" charset="2"/>
              <a:buChar char="q"/>
            </a:pPr>
            <a:endParaRPr lang="fr-FR" b="1" dirty="0" smtClean="0"/>
          </a:p>
          <a:p>
            <a:pPr>
              <a:buFont typeface="Wingdings" pitchFamily="2" charset="2"/>
              <a:buChar char="q"/>
            </a:pPr>
            <a:endParaRPr lang="fr-FR" b="1" dirty="0" smtClean="0"/>
          </a:p>
          <a:p>
            <a:pPr>
              <a:buFont typeface="Wingdings" pitchFamily="2" charset="2"/>
              <a:buChar char="q"/>
            </a:pPr>
            <a:endParaRPr lang="fr-FR" b="1" dirty="0" smtClean="0"/>
          </a:p>
          <a:p>
            <a:pPr>
              <a:buFont typeface="Wingdings" pitchFamily="2" charset="2"/>
              <a:buChar char="q"/>
            </a:pPr>
            <a:endParaRPr lang="fr-FR" dirty="0"/>
          </a:p>
        </p:txBody>
      </p:sp>
      <p:sp>
        <p:nvSpPr>
          <p:cNvPr id="16" name="Espace réservé de la date 15"/>
          <p:cNvSpPr>
            <a:spLocks noGrp="1"/>
          </p:cNvSpPr>
          <p:nvPr>
            <p:ph type="dt" sz="half" idx="10"/>
          </p:nvPr>
        </p:nvSpPr>
        <p:spPr/>
        <p:txBody>
          <a:bodyPr/>
          <a:lstStyle/>
          <a:p>
            <a:r>
              <a:rPr lang="fr-FR" smtClean="0"/>
              <a:t>03/09/2021</a:t>
            </a:r>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20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2" end="2"/>
                                            </p:txEl>
                                          </p:spTgt>
                                        </p:tgtEl>
                                        <p:attrNameLst>
                                          <p:attrName>style.visibility</p:attrName>
                                        </p:attrNameLst>
                                      </p:cBhvr>
                                      <p:to>
                                        <p:strVal val="visible"/>
                                      </p:to>
                                    </p:set>
                                    <p:animEffect transition="in" filter="fade">
                                      <p:cBhvr>
                                        <p:cTn id="12" dur="2000"/>
                                        <p:tgtEl>
                                          <p:spTgt spid="1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down)">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xEl>
                                              <p:pRg st="1" end="1"/>
                                            </p:txEl>
                                          </p:spTgt>
                                        </p:tgtEl>
                                        <p:attrNameLst>
                                          <p:attrName>style.visibility</p:attrName>
                                        </p:attrNameLst>
                                      </p:cBhvr>
                                      <p:to>
                                        <p:strVal val="visible"/>
                                      </p:to>
                                    </p:set>
                                    <p:animEffect transition="in" filter="wipe(down)">
                                      <p:cBhvr>
                                        <p:cTn id="22" dur="500"/>
                                        <p:tgtEl>
                                          <p:spTgt spid="1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xEl>
                                              <p:pRg st="2" end="2"/>
                                            </p:txEl>
                                          </p:spTgt>
                                        </p:tgtEl>
                                        <p:attrNameLst>
                                          <p:attrName>style.visibility</p:attrName>
                                        </p:attrNameLst>
                                      </p:cBhvr>
                                      <p:to>
                                        <p:strVal val="visible"/>
                                      </p:to>
                                    </p:set>
                                    <p:animEffect transition="in" filter="wipe(down)">
                                      <p:cBhvr>
                                        <p:cTn id="27" dur="500"/>
                                        <p:tgtEl>
                                          <p:spTgt spid="1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wipe(down)">
                                      <p:cBhvr>
                                        <p:cTn id="32" dur="500"/>
                                        <p:tgtEl>
                                          <p:spTgt spid="1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xEl>
                                              <p:pRg st="6" end="6"/>
                                            </p:txEl>
                                          </p:spTgt>
                                        </p:tgtEl>
                                        <p:attrNameLst>
                                          <p:attrName>style.visibility</p:attrName>
                                        </p:attrNameLst>
                                      </p:cBhvr>
                                      <p:to>
                                        <p:strVal val="visible"/>
                                      </p:to>
                                    </p:set>
                                    <p:animEffect transition="in" filter="wipe(down)">
                                      <p:cBhvr>
                                        <p:cTn id="37" dur="500"/>
                                        <p:tgtEl>
                                          <p:spTgt spid="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8">
                                            <p:txEl>
                                              <p:pRg st="8" end="8"/>
                                            </p:txEl>
                                          </p:spTgt>
                                        </p:tgtEl>
                                        <p:attrNameLst>
                                          <p:attrName>style.visibility</p:attrName>
                                        </p:attrNameLst>
                                      </p:cBhvr>
                                      <p:to>
                                        <p:strVal val="visible"/>
                                      </p:to>
                                    </p:set>
                                    <p:animEffect transition="in" filter="wipe(down)">
                                      <p:cBhvr>
                                        <p:cTn id="42" dur="500"/>
                                        <p:tgtEl>
                                          <p:spTgt spid="1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8">
                                            <p:txEl>
                                              <p:pRg st="10" end="10"/>
                                            </p:txEl>
                                          </p:spTgt>
                                        </p:tgtEl>
                                        <p:attrNameLst>
                                          <p:attrName>style.visibility</p:attrName>
                                        </p:attrNameLst>
                                      </p:cBhvr>
                                      <p:to>
                                        <p:strVal val="visible"/>
                                      </p:to>
                                    </p:set>
                                    <p:animEffect transition="in" filter="wipe(down)">
                                      <p:cBhvr>
                                        <p:cTn id="47" dur="500"/>
                                        <p:tgtEl>
                                          <p:spTgt spid="18">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8">
                                            <p:txEl>
                                              <p:pRg st="12" end="12"/>
                                            </p:txEl>
                                          </p:spTgt>
                                        </p:tgtEl>
                                        <p:attrNameLst>
                                          <p:attrName>style.visibility</p:attrName>
                                        </p:attrNameLst>
                                      </p:cBhvr>
                                      <p:to>
                                        <p:strVal val="visible"/>
                                      </p:to>
                                    </p:set>
                                    <p:animEffect transition="in" filter="wipe(down)">
                                      <p:cBhvr>
                                        <p:cTn id="52" dur="500"/>
                                        <p:tgtEl>
                                          <p:spTgt spid="1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à coins arrondis 11"/>
          <p:cNvSpPr/>
          <p:nvPr/>
        </p:nvSpPr>
        <p:spPr>
          <a:xfrm>
            <a:off x="214282" y="357166"/>
            <a:ext cx="1500198" cy="571504"/>
          </a:xfrm>
          <a:prstGeom prst="roundRect">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Plan</a:t>
            </a:r>
            <a:endParaRPr lang="fr-FR" dirty="0"/>
          </a:p>
        </p:txBody>
      </p:sp>
      <p:sp>
        <p:nvSpPr>
          <p:cNvPr id="13" name="Ellipse 12"/>
          <p:cNvSpPr/>
          <p:nvPr/>
        </p:nvSpPr>
        <p:spPr>
          <a:xfrm>
            <a:off x="3643306" y="1285860"/>
            <a:ext cx="2214578" cy="642942"/>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Introduction</a:t>
            </a:r>
          </a:p>
        </p:txBody>
      </p:sp>
      <p:sp>
        <p:nvSpPr>
          <p:cNvPr id="14" name="Ellipse 13"/>
          <p:cNvSpPr/>
          <p:nvPr/>
        </p:nvSpPr>
        <p:spPr>
          <a:xfrm>
            <a:off x="3643306" y="2143116"/>
            <a:ext cx="2214578" cy="642942"/>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Etude de l’existant</a:t>
            </a:r>
          </a:p>
        </p:txBody>
      </p:sp>
      <p:sp>
        <p:nvSpPr>
          <p:cNvPr id="15" name="Ellipse 14"/>
          <p:cNvSpPr/>
          <p:nvPr/>
        </p:nvSpPr>
        <p:spPr>
          <a:xfrm>
            <a:off x="3643306" y="3000372"/>
            <a:ext cx="2214578" cy="642942"/>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Conception</a:t>
            </a:r>
          </a:p>
        </p:txBody>
      </p:sp>
      <p:sp>
        <p:nvSpPr>
          <p:cNvPr id="16" name="Ellipse 15"/>
          <p:cNvSpPr/>
          <p:nvPr/>
        </p:nvSpPr>
        <p:spPr>
          <a:xfrm>
            <a:off x="3643306" y="3857628"/>
            <a:ext cx="2214578" cy="642942"/>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Réalisation</a:t>
            </a:r>
          </a:p>
        </p:txBody>
      </p:sp>
      <p:sp>
        <p:nvSpPr>
          <p:cNvPr id="17" name="Ellipse 16"/>
          <p:cNvSpPr/>
          <p:nvPr/>
        </p:nvSpPr>
        <p:spPr>
          <a:xfrm>
            <a:off x="3643306" y="4714884"/>
            <a:ext cx="2214578" cy="642942"/>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Conclusion</a:t>
            </a:r>
          </a:p>
        </p:txBody>
      </p:sp>
      <p:sp>
        <p:nvSpPr>
          <p:cNvPr id="2" name="Espace réservé de la date 1"/>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44444E-6 7.40741E-7 L 0.25625 0.00324 " pathEditMode="relative" rAng="0" ptsTypes="AA">
                                      <p:cBhvr>
                                        <p:cTn id="6" dur="2000" fill="hold"/>
                                        <p:tgtEl>
                                          <p:spTgt spid="13"/>
                                        </p:tgtEl>
                                        <p:attrNameLst>
                                          <p:attrName>ppt_x</p:attrName>
                                          <p:attrName>ppt_y</p:attrName>
                                        </p:attrNameLst>
                                      </p:cBhvr>
                                      <p:rCtr x="12800" y="20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4.44444E-6 -2.59259E-6 L 0.25625 0.0044 " pathEditMode="relative" rAng="0" ptsTypes="AA">
                                      <p:cBhvr>
                                        <p:cTn id="10" dur="2000" fill="hold"/>
                                        <p:tgtEl>
                                          <p:spTgt spid="14"/>
                                        </p:tgtEl>
                                        <p:attrNameLst>
                                          <p:attrName>ppt_x</p:attrName>
                                          <p:attrName>ppt_y</p:attrName>
                                        </p:attrNameLst>
                                      </p:cBhvr>
                                      <p:rCtr x="12800" y="200"/>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4.44444E-6 4.07407E-6 L 0.25625 0.00532 " pathEditMode="relative" rAng="0" ptsTypes="AA">
                                      <p:cBhvr>
                                        <p:cTn id="14" dur="2000" fill="hold"/>
                                        <p:tgtEl>
                                          <p:spTgt spid="15"/>
                                        </p:tgtEl>
                                        <p:attrNameLst>
                                          <p:attrName>ppt_x</p:attrName>
                                          <p:attrName>ppt_y</p:attrName>
                                        </p:attrNameLst>
                                      </p:cBhvr>
                                      <p:rCtr x="12800" y="30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0" nodeType="clickEffect">
                                  <p:stCondLst>
                                    <p:cond delay="0"/>
                                  </p:stCondLst>
                                  <p:childTnLst>
                                    <p:animMotion origin="layout" path="M -4.44444E-6 4.07407E-6 L 0.25625 0.00625 " pathEditMode="relative" rAng="0" ptsTypes="AA">
                                      <p:cBhvr>
                                        <p:cTn id="18" dur="2000" fill="hold"/>
                                        <p:tgtEl>
                                          <p:spTgt spid="16"/>
                                        </p:tgtEl>
                                        <p:attrNameLst>
                                          <p:attrName>ppt_x</p:attrName>
                                          <p:attrName>ppt_y</p:attrName>
                                        </p:attrNameLst>
                                      </p:cBhvr>
                                      <p:rCtr x="12800" y="300"/>
                                    </p:animMotion>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grpId="0" nodeType="clickEffect">
                                  <p:stCondLst>
                                    <p:cond delay="0"/>
                                  </p:stCondLst>
                                  <p:childTnLst>
                                    <p:animMotion origin="layout" path="M -4.44444E-6 4.07407E-6 L 0.25625 0.0074 " pathEditMode="relative" rAng="0" ptsTypes="AA">
                                      <p:cBhvr>
                                        <p:cTn id="22" dur="2000" fill="hold"/>
                                        <p:tgtEl>
                                          <p:spTgt spid="17"/>
                                        </p:tgtEl>
                                        <p:attrNameLst>
                                          <p:attrName>ppt_x</p:attrName>
                                          <p:attrName>ppt_y</p:attrName>
                                        </p:attrNameLst>
                                      </p:cBhvr>
                                      <p:rCtr x="12800" y="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5" name="Ellipse 4"/>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9" name="Rectangle à coins arrondis 18"/>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d’accueil</a:t>
            </a:r>
          </a:p>
        </p:txBody>
      </p:sp>
      <p:sp>
        <p:nvSpPr>
          <p:cNvPr id="3" name="Espace réservé de la date 2"/>
          <p:cNvSpPr>
            <a:spLocks noGrp="1"/>
          </p:cNvSpPr>
          <p:nvPr>
            <p:ph type="dt" sz="half" idx="10"/>
          </p:nvPr>
        </p:nvSpPr>
        <p:spPr/>
        <p:txBody>
          <a:bodyPr/>
          <a:lstStyle/>
          <a:p>
            <a:r>
              <a:rPr lang="fr-FR" smtClean="0"/>
              <a:t>03/09/2021</a:t>
            </a:r>
            <a:endParaRPr lang="fr-BE"/>
          </a:p>
        </p:txBody>
      </p:sp>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886" y="865299"/>
            <a:ext cx="5957731" cy="5572164"/>
          </a:xfrm>
          <a:prstGeom prst="rect">
            <a:avLst/>
          </a:prstGeom>
        </p:spPr>
      </p:pic>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5" name="Ellipse 4"/>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1" name="Rectangle à coins arrondis 10"/>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inscription</a:t>
            </a:r>
          </a:p>
        </p:txBody>
      </p:sp>
      <p:sp>
        <p:nvSpPr>
          <p:cNvPr id="3" name="Espace réservé de la date 2"/>
          <p:cNvSpPr>
            <a:spLocks noGrp="1"/>
          </p:cNvSpPr>
          <p:nvPr>
            <p:ph type="dt" sz="half" idx="10"/>
          </p:nvPr>
        </p:nvSpPr>
        <p:spPr/>
        <p:txBody>
          <a:bodyPr/>
          <a:lstStyle/>
          <a:p>
            <a:r>
              <a:rPr lang="fr-FR" smtClean="0"/>
              <a:t>03/09/2021</a:t>
            </a:r>
            <a:endParaRPr lang="fr-BE"/>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20" y="923951"/>
            <a:ext cx="6344702" cy="5357850"/>
          </a:xfrm>
          <a:prstGeom prst="rect">
            <a:avLst/>
          </a:prstGeom>
        </p:spPr>
      </p:pic>
    </p:spTree>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1" name="Rectangle à coins arrondis 10"/>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produit</a:t>
            </a:r>
          </a:p>
        </p:txBody>
      </p:sp>
      <p:sp>
        <p:nvSpPr>
          <p:cNvPr id="3" name="Espace réservé de la date 2"/>
          <p:cNvSpPr>
            <a:spLocks noGrp="1"/>
          </p:cNvSpPr>
          <p:nvPr>
            <p:ph type="dt" sz="half" idx="10"/>
          </p:nvPr>
        </p:nvSpPr>
        <p:spPr/>
        <p:txBody>
          <a:bodyPr/>
          <a:lstStyle/>
          <a:p>
            <a:r>
              <a:rPr lang="fr-FR" smtClean="0"/>
              <a:t>03/09/2021</a:t>
            </a:r>
            <a:endParaRPr lang="fr-BE"/>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49" y="1000108"/>
            <a:ext cx="6470935" cy="5237204"/>
          </a:xfrm>
          <a:prstGeom prst="rect">
            <a:avLst/>
          </a:prstGeom>
        </p:spPr>
      </p:pic>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1" name="Rectangle à coins arrondis 10"/>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contact</a:t>
            </a:r>
          </a:p>
        </p:txBody>
      </p:sp>
      <p:sp>
        <p:nvSpPr>
          <p:cNvPr id="3" name="Espace réservé de la date 2"/>
          <p:cNvSpPr>
            <a:spLocks noGrp="1"/>
          </p:cNvSpPr>
          <p:nvPr>
            <p:ph type="dt" sz="half" idx="10"/>
          </p:nvPr>
        </p:nvSpPr>
        <p:spPr/>
        <p:txBody>
          <a:bodyPr/>
          <a:lstStyle/>
          <a:p>
            <a:r>
              <a:rPr lang="fr-FR" smtClean="0"/>
              <a:t>03/09/2021</a:t>
            </a:r>
            <a:endParaRPr lang="fr-BE"/>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91" y="1068146"/>
            <a:ext cx="6587708" cy="4588818"/>
          </a:xfrm>
          <a:prstGeom prst="rect">
            <a:avLst/>
          </a:prstGeom>
        </p:spPr>
      </p:pic>
    </p:spTree>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6" name="Ellipse 5"/>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7" name="Ellipse 6"/>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24" name="Rectangle à coins arrondis 23"/>
          <p:cNvSpPr/>
          <p:nvPr/>
        </p:nvSpPr>
        <p:spPr>
          <a:xfrm>
            <a:off x="214282" y="214290"/>
            <a:ext cx="5357818" cy="500042"/>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Comment choisir  et commander  un produit</a:t>
            </a:r>
          </a:p>
        </p:txBody>
      </p:sp>
      <p:sp>
        <p:nvSpPr>
          <p:cNvPr id="27" name="Ellipse 26"/>
          <p:cNvSpPr/>
          <p:nvPr/>
        </p:nvSpPr>
        <p:spPr>
          <a:xfrm>
            <a:off x="642910" y="1500174"/>
            <a:ext cx="1000132" cy="571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2643174" y="2643182"/>
            <a:ext cx="928694"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5000628" y="1571612"/>
            <a:ext cx="1214446"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p:cNvSpPr/>
          <p:nvPr/>
        </p:nvSpPr>
        <p:spPr>
          <a:xfrm>
            <a:off x="4357686" y="3500438"/>
            <a:ext cx="928694"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p:cNvSpPr/>
          <p:nvPr/>
        </p:nvSpPr>
        <p:spPr>
          <a:xfrm>
            <a:off x="3071802" y="4286256"/>
            <a:ext cx="928694"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space réservé de la date 13"/>
          <p:cNvSpPr>
            <a:spLocks noGrp="1"/>
          </p:cNvSpPr>
          <p:nvPr>
            <p:ph type="dt" sz="half" idx="10"/>
          </p:nvPr>
        </p:nvSpPr>
        <p:spPr/>
        <p:txBody>
          <a:bodyPr/>
          <a:lstStyle/>
          <a:p>
            <a:r>
              <a:rPr lang="fr-FR" smtClean="0"/>
              <a:t>03/09/2021</a:t>
            </a:r>
            <a:endParaRPr lang="fr-BE"/>
          </a:p>
        </p:txBody>
      </p:sp>
      <p:pic>
        <p:nvPicPr>
          <p:cNvPr id="15" name="Imag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47" y="1054204"/>
            <a:ext cx="6679993" cy="48924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box(in)">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box(in)">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box(in)">
                                      <p:cBhvr>
                                        <p:cTn id="24" dur="500"/>
                                        <p:tgtEl>
                                          <p:spTgt spid="4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box(in)">
                                      <p:cBhvr>
                                        <p:cTn id="2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animBg="1"/>
      <p:bldP spid="34" grpId="0" animBg="1"/>
      <p:bldP spid="45" grpId="0" animBg="1"/>
      <p:bldP spid="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6" name="Ellipse 5"/>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7" name="Ellipse 6"/>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25" name="Rectangle à coins arrondis 24"/>
          <p:cNvSpPr/>
          <p:nvPr/>
        </p:nvSpPr>
        <p:spPr>
          <a:xfrm>
            <a:off x="214282" y="142852"/>
            <a:ext cx="5000660" cy="500066"/>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Comment choisir  et commander  un produit</a:t>
            </a:r>
          </a:p>
        </p:txBody>
      </p:sp>
      <p:sp>
        <p:nvSpPr>
          <p:cNvPr id="14" name="Espace réservé de la date 13"/>
          <p:cNvSpPr>
            <a:spLocks noGrp="1"/>
          </p:cNvSpPr>
          <p:nvPr>
            <p:ph type="dt" sz="half" idx="10"/>
          </p:nvPr>
        </p:nvSpPr>
        <p:spPr/>
        <p:txBody>
          <a:bodyPr/>
          <a:lstStyle/>
          <a:p>
            <a:r>
              <a:rPr lang="fr-FR" smtClean="0"/>
              <a:t>03/09/2021</a:t>
            </a:r>
            <a:endParaRPr lang="fr-BE"/>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4906"/>
            <a:ext cx="6608555" cy="486638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3" name="Rectangle à coins arrondis 12"/>
          <p:cNvSpPr/>
          <p:nvPr/>
        </p:nvSpPr>
        <p:spPr>
          <a:xfrm>
            <a:off x="285720" y="214290"/>
            <a:ext cx="3714776"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connexion administrateur</a:t>
            </a:r>
          </a:p>
        </p:txBody>
      </p:sp>
      <p:sp>
        <p:nvSpPr>
          <p:cNvPr id="3" name="Espace réservé de la date 2"/>
          <p:cNvSpPr>
            <a:spLocks noGrp="1"/>
          </p:cNvSpPr>
          <p:nvPr>
            <p:ph type="dt" sz="half" idx="10"/>
          </p:nvPr>
        </p:nvSpPr>
        <p:spPr/>
        <p:txBody>
          <a:bodyPr/>
          <a:lstStyle/>
          <a:p>
            <a:r>
              <a:rPr lang="fr-FR" smtClean="0"/>
              <a:t>03/09/2021</a:t>
            </a:r>
            <a:endParaRPr lang="fr-BE"/>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8" y="1410516"/>
            <a:ext cx="6502156" cy="3602660"/>
          </a:xfrm>
          <a:prstGeom prst="rect">
            <a:avLst/>
          </a:prstGeom>
        </p:spPr>
      </p:pic>
    </p:spTree>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1"/>
          <p:cNvSpPr txBox="1">
            <a:spLocks/>
          </p:cNvSpPr>
          <p:nvPr/>
        </p:nvSpPr>
        <p:spPr>
          <a:xfrm>
            <a:off x="457200" y="6356350"/>
            <a:ext cx="2133600" cy="365125"/>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fld id="{2CAF00AE-65EB-4093-8BE8-65E43D2B27FA}" type="datetime1">
              <a:rPr kumimoji="0" lang="fr-FR"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07/09/2021</a:t>
            </a:fld>
            <a:endParaRPr kumimoji="0" lang="fr-BE"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9" name="Rectangle à coins arrondis 8"/>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Accueil</a:t>
            </a:r>
          </a:p>
        </p:txBody>
      </p:sp>
      <p:sp>
        <p:nvSpPr>
          <p:cNvPr id="16" name="Espace réservé de la date 15"/>
          <p:cNvSpPr>
            <a:spLocks noGrp="1"/>
          </p:cNvSpPr>
          <p:nvPr>
            <p:ph type="dt" sz="half" idx="10"/>
          </p:nvPr>
        </p:nvSpPr>
        <p:spPr/>
        <p:txBody>
          <a:bodyPr/>
          <a:lstStyle/>
          <a:p>
            <a:r>
              <a:rPr lang="fr-FR" smtClean="0"/>
              <a:t>03/09/2021</a:t>
            </a:r>
            <a:endParaRPr lang="fr-BE"/>
          </a:p>
        </p:txBody>
      </p:sp>
      <p:pic>
        <p:nvPicPr>
          <p:cNvPr id="18" name="Imag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0" y="1227835"/>
            <a:ext cx="6568274" cy="4248472"/>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liste des client</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7" name="Ellipse 6"/>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8" name="Ellipse 7"/>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9" name="Ellipse 8"/>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3" name="Espace réservé de la date 2"/>
          <p:cNvSpPr>
            <a:spLocks noGrp="1"/>
          </p:cNvSpPr>
          <p:nvPr>
            <p:ph type="dt" sz="half" idx="10"/>
          </p:nvPr>
        </p:nvSpPr>
        <p:spPr/>
        <p:txBody>
          <a:bodyPr/>
          <a:lstStyle/>
          <a:p>
            <a:r>
              <a:rPr lang="fr-FR" smtClean="0"/>
              <a:t>03/09/2021</a:t>
            </a:r>
            <a:endParaRPr lang="fr-BE"/>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6837"/>
            <a:ext cx="6715140" cy="4337536"/>
          </a:xfrm>
          <a:prstGeom prst="rect">
            <a:avLst/>
          </a:prstGeom>
        </p:spPr>
      </p:pic>
    </p:spTree>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85720" y="214290"/>
            <a:ext cx="3714776"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liste des produits </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7" name="Ellipse 6"/>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8" name="Ellipse 7"/>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9" name="Ellipse 8"/>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3" name="Espace réservé de la date 2"/>
          <p:cNvSpPr>
            <a:spLocks noGrp="1"/>
          </p:cNvSpPr>
          <p:nvPr>
            <p:ph type="dt" sz="half" idx="10"/>
          </p:nvPr>
        </p:nvSpPr>
        <p:spPr/>
        <p:txBody>
          <a:bodyPr/>
          <a:lstStyle/>
          <a:p>
            <a:r>
              <a:rPr lang="fr-FR" smtClean="0"/>
              <a:t>03/09/2021</a:t>
            </a:r>
            <a:endParaRPr lang="fr-BE"/>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132" y="865299"/>
            <a:ext cx="6252861" cy="5572350"/>
          </a:xfrm>
          <a:prstGeom prst="rect">
            <a:avLst/>
          </a:prstGeom>
        </p:spPr>
      </p:pic>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sp>
        <p:nvSpPr>
          <p:cNvPr id="7" name="Ellipse 6"/>
          <p:cNvSpPr/>
          <p:nvPr/>
        </p:nvSpPr>
        <p:spPr>
          <a:xfrm>
            <a:off x="2714612" y="2357430"/>
            <a:ext cx="3857652" cy="1285884"/>
          </a:xfrm>
          <a:prstGeom prst="ellipse">
            <a:avLst/>
          </a:prstGeom>
          <a:solidFill>
            <a:schemeClr val="tx2">
              <a:lumMod val="60000"/>
              <a:lumOff val="40000"/>
            </a:schemeClr>
          </a:solidFill>
          <a:ln>
            <a:noFill/>
          </a:ln>
          <a:effectLst>
            <a:glow rad="70000">
              <a:schemeClr val="accent2">
                <a:tint val="30000"/>
                <a:shade val="95000"/>
                <a:satMod val="300000"/>
                <a:alpha val="50000"/>
              </a:schemeClr>
            </a:glow>
            <a:reflection blurRad="6350" stA="50000" endA="300" endPos="38500" dist="508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3600" dirty="0" smtClean="0"/>
              <a:t>Introduction</a:t>
            </a:r>
            <a:endParaRPr lang="fr-FR" sz="4000" dirty="0"/>
          </a:p>
        </p:txBody>
      </p:sp>
      <p:sp>
        <p:nvSpPr>
          <p:cNvPr id="5" name="Espace réservé de la date 4"/>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85720" y="214290"/>
            <a:ext cx="3500462"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liste  des commandes</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7" name="Ellipse 6"/>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8" name="Ellipse 7"/>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9" name="Ellipse 8"/>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3" name="Espace réservé de la date 2"/>
          <p:cNvSpPr>
            <a:spLocks noGrp="1"/>
          </p:cNvSpPr>
          <p:nvPr>
            <p:ph type="dt" sz="half" idx="10"/>
          </p:nvPr>
        </p:nvSpPr>
        <p:spPr/>
        <p:txBody>
          <a:bodyPr/>
          <a:lstStyle/>
          <a:p>
            <a:r>
              <a:rPr lang="fr-FR" smtClean="0"/>
              <a:t>03/09/2021</a:t>
            </a:r>
            <a:endParaRPr lang="fr-BE"/>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5099"/>
            <a:ext cx="6647172" cy="4842173"/>
          </a:xfrm>
          <a:prstGeom prst="rect">
            <a:avLst/>
          </a:prstGeom>
        </p:spPr>
      </p:pic>
    </p:spTree>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5" name="Ellipse 4"/>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26" name="Rectangle à coins arrondis 25"/>
          <p:cNvSpPr/>
          <p:nvPr/>
        </p:nvSpPr>
        <p:spPr>
          <a:xfrm>
            <a:off x="285720" y="214290"/>
            <a:ext cx="3500462"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de valider la commande </a:t>
            </a:r>
          </a:p>
        </p:txBody>
      </p:sp>
      <p:sp>
        <p:nvSpPr>
          <p:cNvPr id="15" name="Espace réservé de la date 14"/>
          <p:cNvSpPr>
            <a:spLocks noGrp="1"/>
          </p:cNvSpPr>
          <p:nvPr>
            <p:ph type="dt" sz="half" idx="10"/>
          </p:nvPr>
        </p:nvSpPr>
        <p:spPr/>
        <p:txBody>
          <a:bodyPr/>
          <a:lstStyle/>
          <a:p>
            <a:r>
              <a:rPr lang="fr-FR" smtClean="0"/>
              <a:t>03/09/2021</a:t>
            </a:r>
            <a:endParaRPr lang="fr-BE"/>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97" y="896956"/>
            <a:ext cx="6408487" cy="5531149"/>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llipse 10"/>
          <p:cNvSpPr/>
          <p:nvPr/>
        </p:nvSpPr>
        <p:spPr>
          <a:xfrm>
            <a:off x="2714612" y="2357430"/>
            <a:ext cx="3857652" cy="1285884"/>
          </a:xfrm>
          <a:prstGeom prst="ellipse">
            <a:avLst/>
          </a:prstGeom>
          <a:solidFill>
            <a:schemeClr val="tx2">
              <a:lumMod val="60000"/>
              <a:lumOff val="40000"/>
            </a:schemeClr>
          </a:solidFill>
          <a:ln>
            <a:noFill/>
          </a:ln>
          <a:effectLst>
            <a:glow rad="70000">
              <a:schemeClr val="accent2">
                <a:tint val="30000"/>
                <a:shade val="95000"/>
                <a:satMod val="300000"/>
                <a:alpha val="50000"/>
              </a:schemeClr>
            </a:glow>
            <a:reflection blurRad="6350" stA="50000" endA="300" endPos="38500" dist="508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3600" dirty="0" smtClean="0"/>
              <a:t>Conclusion</a:t>
            </a:r>
            <a:endParaRPr lang="fr-FR" sz="4000" dirty="0"/>
          </a:p>
        </p:txBody>
      </p:sp>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Espace réservé du contenu 5"/>
          <p:cNvSpPr>
            <a:spLocks noGrp="1"/>
          </p:cNvSpPr>
          <p:nvPr>
            <p:ph idx="4294967295"/>
          </p:nvPr>
        </p:nvSpPr>
        <p:spPr>
          <a:xfrm>
            <a:off x="142844" y="1571612"/>
            <a:ext cx="6643734" cy="4429156"/>
          </a:xfrm>
        </p:spPr>
        <p:txBody>
          <a:bodyPr>
            <a:noAutofit/>
          </a:bodyPr>
          <a:lstStyle/>
          <a:p>
            <a:r>
              <a:rPr lang="fr-FR" dirty="0" smtClean="0"/>
              <a:t>Dans ce site nous avons essayé de répondre aux besoins des acheteurs d’une part et aux besoins des clients d’autre part et comme perspectives de ce travail, nous voyons la possibilité d’enrichir notre travail dans le futur avec un module de paiement sécurisé en ligne.</a:t>
            </a:r>
          </a:p>
          <a:p>
            <a:pPr>
              <a:buNone/>
            </a:pPr>
            <a:endParaRPr lang="fr-FR" dirty="0" smtClean="0"/>
          </a:p>
          <a:p>
            <a:pPr indent="-432000" algn="just">
              <a:spcBef>
                <a:spcPts val="0"/>
              </a:spcBef>
              <a:buNone/>
            </a:pPr>
            <a:endParaRPr lang="fr-FR" dirty="0" smtClean="0"/>
          </a:p>
          <a:p>
            <a:pPr>
              <a:buNone/>
            </a:pPr>
            <a:r>
              <a:rPr lang="fr-FR" dirty="0" smtClean="0"/>
              <a:t> </a:t>
            </a:r>
          </a:p>
          <a:p>
            <a:pPr>
              <a:buNone/>
            </a:pPr>
            <a:r>
              <a:rPr lang="fr-FR" dirty="0" smtClean="0"/>
              <a:t> </a:t>
            </a:r>
          </a:p>
          <a:p>
            <a:pPr>
              <a:buNone/>
            </a:pPr>
            <a:r>
              <a:rPr lang="fr-FR" dirty="0" smtClean="0"/>
              <a:t> </a:t>
            </a:r>
          </a:p>
          <a:p>
            <a:pPr>
              <a:buNone/>
            </a:pPr>
            <a:endParaRPr lang="fr-FR" dirty="0" smtClean="0"/>
          </a:p>
          <a:p>
            <a:pPr>
              <a:buNone/>
            </a:pPr>
            <a:r>
              <a:rPr lang="fr-FR" dirty="0" smtClean="0"/>
              <a:t> </a:t>
            </a:r>
          </a:p>
          <a:p>
            <a:pPr>
              <a:buNone/>
            </a:pPr>
            <a:r>
              <a:rPr lang="fr-FR" dirty="0" smtClean="0"/>
              <a:t> </a:t>
            </a:r>
          </a:p>
          <a:p>
            <a:pPr algn="ctr">
              <a:buNone/>
            </a:pPr>
            <a:endParaRPr lang="fr-FR" dirty="0" smtClean="0"/>
          </a:p>
        </p:txBody>
      </p:sp>
      <p:sp>
        <p:nvSpPr>
          <p:cNvPr id="4" name="Rectangle à coins arrondis 3"/>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Conclusion</a:t>
            </a:r>
          </a:p>
        </p:txBody>
      </p:sp>
      <p:sp>
        <p:nvSpPr>
          <p:cNvPr id="7" name="Ellipse 6"/>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8" name="Ellipse 7"/>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9" name="Ellipse 8"/>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10" name="Ellipse 9"/>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p>
        </p:txBody>
      </p:sp>
      <p:sp>
        <p:nvSpPr>
          <p:cNvPr id="11" name="Ellipse 10"/>
          <p:cNvSpPr/>
          <p:nvPr/>
        </p:nvSpPr>
        <p:spPr>
          <a:xfrm>
            <a:off x="6786578" y="3714752"/>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Conclusion</a:t>
            </a:r>
            <a:endParaRPr lang="fr-FR" sz="1600" dirty="0"/>
          </a:p>
        </p:txBody>
      </p:sp>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20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20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20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2000"/>
                                        <p:tgtEl>
                                          <p:spTgt spid="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20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4294967295"/>
          </p:nvPr>
        </p:nvSpPr>
        <p:spPr>
          <a:xfrm>
            <a:off x="142844" y="1571612"/>
            <a:ext cx="6517388" cy="2643206"/>
          </a:xfrm>
        </p:spPr>
        <p:txBody>
          <a:bodyPr>
            <a:noAutofit/>
          </a:bodyPr>
          <a:lstStyle/>
          <a:p>
            <a:pPr marL="0" indent="0">
              <a:buNone/>
            </a:pPr>
            <a:r>
              <a:rPr lang="fr-FR" b="1" u="sng" dirty="0"/>
              <a:t>Perspectives </a:t>
            </a:r>
            <a:r>
              <a:rPr lang="fr-FR" b="1" u="sng" dirty="0" smtClean="0"/>
              <a:t>:</a:t>
            </a:r>
          </a:p>
          <a:p>
            <a:pPr marL="0" indent="0">
              <a:buNone/>
            </a:pPr>
            <a:endParaRPr lang="fr-FR" dirty="0"/>
          </a:p>
          <a:p>
            <a:r>
              <a:rPr lang="fr-FR" dirty="0" smtClean="0"/>
              <a:t> </a:t>
            </a:r>
            <a:r>
              <a:rPr lang="fr-FR" dirty="0"/>
              <a:t>Utiliser un Framework come </a:t>
            </a:r>
            <a:r>
              <a:rPr lang="fr-FR" dirty="0" err="1"/>
              <a:t>codeIgniter</a:t>
            </a:r>
            <a:endParaRPr lang="fr-FR" dirty="0"/>
          </a:p>
          <a:p>
            <a:r>
              <a:rPr lang="fr-FR" dirty="0" smtClean="0"/>
              <a:t> </a:t>
            </a:r>
            <a:r>
              <a:rPr lang="fr-FR" dirty="0"/>
              <a:t>Mettre en place un vrai paiement en ligne</a:t>
            </a:r>
          </a:p>
          <a:p>
            <a:r>
              <a:rPr lang="fr-FR" dirty="0" smtClean="0"/>
              <a:t> </a:t>
            </a:r>
            <a:r>
              <a:rPr lang="fr-FR" dirty="0"/>
              <a:t>Retravailler le DESIGN du site</a:t>
            </a:r>
          </a:p>
          <a:p>
            <a:pPr>
              <a:buNone/>
            </a:pPr>
            <a:endParaRPr lang="fr-FR" dirty="0" smtClean="0"/>
          </a:p>
          <a:p>
            <a:pPr indent="-432000" algn="just">
              <a:spcBef>
                <a:spcPts val="0"/>
              </a:spcBef>
              <a:buNone/>
            </a:pPr>
            <a:endParaRPr lang="fr-FR" dirty="0" smtClean="0"/>
          </a:p>
          <a:p>
            <a:pPr>
              <a:buNone/>
            </a:pPr>
            <a:r>
              <a:rPr lang="fr-FR" dirty="0" smtClean="0"/>
              <a:t> </a:t>
            </a:r>
          </a:p>
          <a:p>
            <a:pPr>
              <a:buNone/>
            </a:pPr>
            <a:r>
              <a:rPr lang="fr-FR" dirty="0" smtClean="0"/>
              <a:t> </a:t>
            </a:r>
          </a:p>
          <a:p>
            <a:pPr>
              <a:buNone/>
            </a:pPr>
            <a:r>
              <a:rPr lang="fr-FR" dirty="0" smtClean="0"/>
              <a:t> </a:t>
            </a:r>
          </a:p>
          <a:p>
            <a:pPr>
              <a:buNone/>
            </a:pPr>
            <a:endParaRPr lang="fr-FR" dirty="0" smtClean="0"/>
          </a:p>
          <a:p>
            <a:pPr>
              <a:buNone/>
            </a:pPr>
            <a:r>
              <a:rPr lang="fr-FR" dirty="0" smtClean="0"/>
              <a:t> </a:t>
            </a:r>
          </a:p>
          <a:p>
            <a:pPr>
              <a:buNone/>
            </a:pPr>
            <a:r>
              <a:rPr lang="fr-FR" dirty="0" smtClean="0"/>
              <a:t> </a:t>
            </a:r>
          </a:p>
          <a:p>
            <a:pPr algn="ctr">
              <a:buNone/>
            </a:pPr>
            <a:endParaRPr lang="fr-FR" dirty="0" smtClean="0"/>
          </a:p>
        </p:txBody>
      </p:sp>
      <p:sp>
        <p:nvSpPr>
          <p:cNvPr id="4" name="Rectangle à coins arrondis 3"/>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PERSPECTIVES</a:t>
            </a:r>
            <a:endParaRPr lang="fr-FR" dirty="0" smtClean="0"/>
          </a:p>
        </p:txBody>
      </p:sp>
      <p:sp>
        <p:nvSpPr>
          <p:cNvPr id="7" name="Ellipse 6"/>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8" name="Ellipse 7"/>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9" name="Ellipse 8"/>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10" name="Ellipse 9"/>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p>
        </p:txBody>
      </p:sp>
      <p:sp>
        <p:nvSpPr>
          <p:cNvPr id="11" name="Ellipse 10"/>
          <p:cNvSpPr/>
          <p:nvPr/>
        </p:nvSpPr>
        <p:spPr>
          <a:xfrm>
            <a:off x="6786578" y="3714752"/>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Perspectives</a:t>
            </a:r>
            <a:endParaRPr lang="fr-FR" sz="1600" dirty="0"/>
          </a:p>
        </p:txBody>
      </p:sp>
      <p:sp>
        <p:nvSpPr>
          <p:cNvPr id="3" name="Espace réservé de la date 2"/>
          <p:cNvSpPr>
            <a:spLocks noGrp="1"/>
          </p:cNvSpPr>
          <p:nvPr>
            <p:ph type="dt" sz="half" idx="10"/>
          </p:nvPr>
        </p:nvSpPr>
        <p:spPr/>
        <p:txBody>
          <a:bodyPr/>
          <a:lstStyle/>
          <a:p>
            <a:r>
              <a:rPr lang="fr-FR" smtClean="0"/>
              <a:t>03/09/2021</a:t>
            </a:r>
            <a:endParaRPr lang="fr-BE"/>
          </a:p>
        </p:txBody>
      </p:sp>
    </p:spTree>
    <p:extLst>
      <p:ext uri="{BB962C8B-B14F-4D97-AF65-F5344CB8AC3E}">
        <p14:creationId xmlns:p14="http://schemas.microsoft.com/office/powerpoint/2010/main" val="37861310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20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2000"/>
                                        <p:tgtEl>
                                          <p:spTgt spid="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animEffect transition="in" filter="fade">
                                      <p:cBhvr>
                                        <p:cTn id="17" dur="2000"/>
                                        <p:tgtEl>
                                          <p:spTgt spid="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1" end="11"/>
                                            </p:txEl>
                                          </p:spTgt>
                                        </p:tgtEl>
                                        <p:attrNameLst>
                                          <p:attrName>style.visibility</p:attrName>
                                        </p:attrNameLst>
                                      </p:cBhvr>
                                      <p:to>
                                        <p:strVal val="visible"/>
                                      </p:to>
                                    </p:set>
                                    <p:animEffect transition="in" filter="fade">
                                      <p:cBhvr>
                                        <p:cTn id="22" dur="2000"/>
                                        <p:tgtEl>
                                          <p:spTgt spid="6">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animEffect transition="in" filter="fade">
                                      <p:cBhvr>
                                        <p:cTn id="27" dur="20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14282" y="2428868"/>
            <a:ext cx="8715436" cy="1754326"/>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MERCI POUR</a:t>
            </a:r>
          </a:p>
          <a:p>
            <a:pPr algn="ctr"/>
            <a:r>
              <a:rPr lang="fr-FR"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VOTRE ATTENTION</a:t>
            </a:r>
            <a:endParaRPr lang="fr-FR"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1027" name="Picture 3" descr="C:\Users\Aymen\Desktop\fleur.gif"/>
          <p:cNvPicPr>
            <a:picLocks noChangeAspect="1" noChangeArrowheads="1"/>
          </p:cNvPicPr>
          <p:nvPr/>
        </p:nvPicPr>
        <p:blipFill>
          <a:blip r:embed="rId2"/>
          <a:srcRect/>
          <a:stretch>
            <a:fillRect/>
          </a:stretch>
        </p:blipFill>
        <p:spPr bwMode="auto">
          <a:xfrm>
            <a:off x="3214678" y="4738670"/>
            <a:ext cx="1928826" cy="1928826"/>
          </a:xfrm>
          <a:prstGeom prst="rect">
            <a:avLst/>
          </a:prstGeom>
          <a:noFill/>
        </p:spPr>
      </p:pic>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1"/>
                                        </p:tgtEl>
                                        <p:attrNameLst>
                                          <p:attrName>style.visibility</p:attrName>
                                        </p:attrNameLst>
                                      </p:cBhvr>
                                      <p:to>
                                        <p:strVal val="visible"/>
                                      </p:to>
                                    </p:set>
                                    <p:anim calcmode="discrete" valueType="clr">
                                      <p:cBhvr override="childStyle">
                                        <p:cTn id="7" dur="50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11"/>
                                        </p:tgtEl>
                                        <p:attrNameLst>
                                          <p:attrName>fillcolor</p:attrName>
                                        </p:attrNameLst>
                                      </p:cBhvr>
                                      <p:tavLst>
                                        <p:tav tm="0">
                                          <p:val>
                                            <p:clrVal>
                                              <a:schemeClr val="accent2"/>
                                            </p:clrVal>
                                          </p:val>
                                        </p:tav>
                                        <p:tav tm="50000">
                                          <p:val>
                                            <p:clrVal>
                                              <a:schemeClr val="hlink"/>
                                            </p:clrVal>
                                          </p:val>
                                        </p:tav>
                                      </p:tavLst>
                                    </p:anim>
                                    <p:set>
                                      <p:cBhvr>
                                        <p:cTn id="9" dur="500"/>
                                        <p:tgtEl>
                                          <p:spTgt spid="11"/>
                                        </p:tgtEl>
                                        <p:attrNameLst>
                                          <p:attrName>fill.type</p:attrName>
                                        </p:attrNameLst>
                                      </p:cBhvr>
                                      <p:to>
                                        <p:strVal val="solid"/>
                                      </p:to>
                                    </p:set>
                                  </p:childTnLst>
                                </p:cTn>
                              </p:par>
                              <p:par>
                                <p:cTn id="10" presetID="20" presetClass="entr" presetSubtype="0" fill="hold" nodeType="with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edge">
                                      <p:cBhvr>
                                        <p:cTn id="1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contenu 16"/>
          <p:cNvSpPr>
            <a:spLocks noGrp="1"/>
          </p:cNvSpPr>
          <p:nvPr>
            <p:ph idx="1"/>
          </p:nvPr>
        </p:nvSpPr>
        <p:spPr>
          <a:xfrm>
            <a:off x="285720" y="1142984"/>
            <a:ext cx="8401080" cy="5181616"/>
          </a:xfrm>
        </p:spPr>
        <p:txBody>
          <a:bodyPr>
            <a:normAutofit/>
          </a:bodyPr>
          <a:lstStyle/>
          <a:p>
            <a:pPr>
              <a:buNone/>
            </a:pPr>
            <a:endParaRPr lang="fr-FR" dirty="0" smtClean="0"/>
          </a:p>
          <a:p>
            <a:pPr>
              <a:buNone/>
            </a:pPr>
            <a:r>
              <a:rPr lang="fr-FR" dirty="0" smtClean="0"/>
              <a:t>        Cadre de projet.</a:t>
            </a:r>
          </a:p>
          <a:p>
            <a:pPr>
              <a:buNone/>
            </a:pPr>
            <a:r>
              <a:rPr lang="fr-FR" dirty="0" smtClean="0"/>
              <a:t>	</a:t>
            </a:r>
          </a:p>
          <a:p>
            <a:pPr>
              <a:buNone/>
            </a:pPr>
            <a:endParaRPr lang="fr-FR" dirty="0" smtClean="0"/>
          </a:p>
          <a:p>
            <a:pPr>
              <a:buNone/>
            </a:pPr>
            <a:r>
              <a:rPr lang="fr-FR" dirty="0" smtClean="0"/>
              <a:t>        Date de création: 2021</a:t>
            </a:r>
          </a:p>
          <a:p>
            <a:pPr>
              <a:buNone/>
            </a:pPr>
            <a:endParaRPr lang="fr-FR" dirty="0" smtClean="0"/>
          </a:p>
          <a:p>
            <a:pPr>
              <a:buNone/>
            </a:pPr>
            <a:endParaRPr lang="fr-FR" dirty="0" smtClean="0"/>
          </a:p>
          <a:p>
            <a:pPr>
              <a:buNone/>
            </a:pPr>
            <a:r>
              <a:rPr lang="fr-FR" dirty="0" smtClean="0"/>
              <a:t>          Services :     </a:t>
            </a:r>
          </a:p>
          <a:p>
            <a:pPr>
              <a:buNone/>
            </a:pPr>
            <a:endParaRPr lang="fr-FR" dirty="0" smtClean="0"/>
          </a:p>
          <a:p>
            <a:pPr>
              <a:buNone/>
            </a:pPr>
            <a:endParaRPr lang="fr-FR" dirty="0" smtClean="0"/>
          </a:p>
          <a:p>
            <a:pPr>
              <a:buNone/>
            </a:pPr>
            <a:endParaRPr lang="fr-FR" dirty="0" smtClean="0"/>
          </a:p>
        </p:txBody>
      </p:sp>
      <p:sp>
        <p:nvSpPr>
          <p:cNvPr id="10" name="Ellipse 9"/>
          <p:cNvSpPr/>
          <p:nvPr/>
        </p:nvSpPr>
        <p:spPr>
          <a:xfrm>
            <a:off x="6786578" y="785794"/>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Introduction</a:t>
            </a:r>
            <a:endParaRPr lang="fr-FR" dirty="0"/>
          </a:p>
        </p:txBody>
      </p:sp>
      <p:sp>
        <p:nvSpPr>
          <p:cNvPr id="12" name="Ellipse 11"/>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Etude de l’existant</a:t>
            </a:r>
            <a:endParaRPr lang="fr-FR" sz="1600" dirty="0"/>
          </a:p>
        </p:txBody>
      </p:sp>
      <p:sp>
        <p:nvSpPr>
          <p:cNvPr id="13" name="Ellipse 12"/>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Conception</a:t>
            </a:r>
            <a:endParaRPr lang="fr-FR" sz="1600" dirty="0"/>
          </a:p>
        </p:txBody>
      </p:sp>
      <p:sp>
        <p:nvSpPr>
          <p:cNvPr id="14" name="Ellipse 13"/>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Réalisation</a:t>
            </a:r>
            <a:endParaRPr lang="fr-FR" sz="1600" dirty="0"/>
          </a:p>
        </p:txBody>
      </p:sp>
      <p:sp>
        <p:nvSpPr>
          <p:cNvPr id="15" name="Ellipse 14"/>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Conclusion</a:t>
            </a:r>
            <a:endParaRPr lang="fr-FR" sz="1600" dirty="0"/>
          </a:p>
        </p:txBody>
      </p:sp>
      <p:sp>
        <p:nvSpPr>
          <p:cNvPr id="25" name="Flèche courbée vers la droite 24"/>
          <p:cNvSpPr/>
          <p:nvPr/>
        </p:nvSpPr>
        <p:spPr>
          <a:xfrm>
            <a:off x="357158" y="4214818"/>
            <a:ext cx="571504" cy="857256"/>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7" name="Flèche courbée vers la droite 26"/>
          <p:cNvSpPr/>
          <p:nvPr/>
        </p:nvSpPr>
        <p:spPr>
          <a:xfrm>
            <a:off x="357158" y="1071546"/>
            <a:ext cx="571504" cy="857256"/>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8" name="Flèche courbée vers la droite 27"/>
          <p:cNvSpPr/>
          <p:nvPr/>
        </p:nvSpPr>
        <p:spPr>
          <a:xfrm>
            <a:off x="285720" y="2857496"/>
            <a:ext cx="571504" cy="857256"/>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Rectangle à coins arrondis 20"/>
          <p:cNvSpPr/>
          <p:nvPr/>
        </p:nvSpPr>
        <p:spPr>
          <a:xfrm>
            <a:off x="214282" y="357166"/>
            <a:ext cx="164307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Introduction</a:t>
            </a:r>
            <a:endParaRPr lang="fr-FR" dirty="0"/>
          </a:p>
        </p:txBody>
      </p:sp>
      <p:sp>
        <p:nvSpPr>
          <p:cNvPr id="5" name="Rectangle 4"/>
          <p:cNvSpPr/>
          <p:nvPr/>
        </p:nvSpPr>
        <p:spPr>
          <a:xfrm>
            <a:off x="1392711" y="2207372"/>
            <a:ext cx="5040560" cy="724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Concepteur Développeur d’Applications</a:t>
            </a:r>
          </a:p>
        </p:txBody>
      </p:sp>
      <p:sp>
        <p:nvSpPr>
          <p:cNvPr id="24" name="Rectangle 23"/>
          <p:cNvSpPr/>
          <p:nvPr/>
        </p:nvSpPr>
        <p:spPr>
          <a:xfrm>
            <a:off x="1392711" y="5195583"/>
            <a:ext cx="5040560" cy="724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Concepteur </a:t>
            </a:r>
            <a:r>
              <a:rPr lang="fr-FR" dirty="0" smtClean="0"/>
              <a:t>et Développement d’un site </a:t>
            </a:r>
            <a:r>
              <a:rPr lang="fr-FR" smtClean="0"/>
              <a:t>Web Dynamique</a:t>
            </a:r>
            <a:endParaRPr lang="fr-FR" dirty="0"/>
          </a:p>
        </p:txBody>
      </p:sp>
      <p:sp>
        <p:nvSpPr>
          <p:cNvPr id="2" name="Espace réservé de la date 1"/>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642918"/>
          </a:xfrm>
        </p:spPr>
        <p:txBody>
          <a:bodyPr>
            <a:normAutofit fontScale="90000"/>
          </a:bodyPr>
          <a:lstStyle/>
          <a:p>
            <a:pPr algn="ctr"/>
            <a:r>
              <a:rPr lang="fr-FR" dirty="0" smtClean="0"/>
              <a:t>Problématique</a:t>
            </a:r>
            <a:endParaRPr lang="fr-FR" dirty="0"/>
          </a:p>
        </p:txBody>
      </p:sp>
      <p:pic>
        <p:nvPicPr>
          <p:cNvPr id="5" name="Espace réservé du conten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0565" y="1935163"/>
            <a:ext cx="6582869" cy="4389437"/>
          </a:xfrm>
        </p:spPr>
      </p:pic>
      <p:sp>
        <p:nvSpPr>
          <p:cNvPr id="14" name="Ellipse 13"/>
          <p:cNvSpPr/>
          <p:nvPr/>
        </p:nvSpPr>
        <p:spPr>
          <a:xfrm>
            <a:off x="2713292" y="2060848"/>
            <a:ext cx="3857652" cy="1285884"/>
          </a:xfrm>
          <a:prstGeom prst="ellipse">
            <a:avLst/>
          </a:prstGeom>
          <a:solidFill>
            <a:schemeClr val="tx2">
              <a:lumMod val="60000"/>
              <a:lumOff val="40000"/>
            </a:schemeClr>
          </a:solidFill>
          <a:ln>
            <a:noFill/>
          </a:ln>
          <a:effectLst>
            <a:glow rad="70000">
              <a:schemeClr val="accent2">
                <a:tint val="30000"/>
                <a:shade val="95000"/>
                <a:satMod val="300000"/>
                <a:alpha val="50000"/>
              </a:schemeClr>
            </a:glow>
            <a:reflection blurRad="6350" stA="50000" endA="300" endPos="38500" dist="508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3600" dirty="0" smtClean="0"/>
              <a:t>Etude de l’existant</a:t>
            </a:r>
            <a:endParaRPr lang="fr-FR" sz="4000" dirty="0"/>
          </a:p>
        </p:txBody>
      </p:sp>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Bottom)">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fontScale="92500" lnSpcReduction="10000"/>
          </a:bodyPr>
          <a:lstStyle/>
          <a:p>
            <a:pPr indent="-274320" algn="ctr">
              <a:spcBef>
                <a:spcPct val="20000"/>
              </a:spcBef>
              <a:buClr>
                <a:schemeClr val="accent3"/>
              </a:buClr>
              <a:buSzPct val="95000"/>
            </a:pPr>
            <a:r>
              <a:rPr lang="fr-FR" sz="1600" dirty="0" smtClean="0"/>
              <a:t>Introduction</a:t>
            </a:r>
            <a:endParaRPr lang="fr-FR" sz="1600" dirty="0"/>
          </a:p>
        </p:txBody>
      </p:sp>
      <p:sp>
        <p:nvSpPr>
          <p:cNvPr id="7" name="Ellipse 6"/>
          <p:cNvSpPr/>
          <p:nvPr/>
        </p:nvSpPr>
        <p:spPr>
          <a:xfrm>
            <a:off x="6643702" y="1500174"/>
            <a:ext cx="2500298"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500" dirty="0" smtClean="0"/>
              <a:t>Etude</a:t>
            </a:r>
            <a:r>
              <a:rPr lang="fr-FR" sz="1600" dirty="0" smtClean="0"/>
              <a:t> de l’existant</a:t>
            </a:r>
          </a:p>
        </p:txBody>
      </p:sp>
      <p:sp>
        <p:nvSpPr>
          <p:cNvPr id="8" name="Ellipse 7"/>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endParaRPr lang="fr-FR" sz="1500" dirty="0"/>
          </a:p>
        </p:txBody>
      </p:sp>
      <p:sp>
        <p:nvSpPr>
          <p:cNvPr id="10" name="Ellipse 9"/>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11" name="Ellipse 10"/>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2" name="Rectangle à coins arrondis 11"/>
          <p:cNvSpPr/>
          <p:nvPr/>
        </p:nvSpPr>
        <p:spPr>
          <a:xfrm>
            <a:off x="1643042" y="1214422"/>
            <a:ext cx="1500198" cy="785818"/>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Téléphones</a:t>
            </a:r>
            <a:endParaRPr lang="fr-FR" dirty="0"/>
          </a:p>
        </p:txBody>
      </p:sp>
      <p:pic>
        <p:nvPicPr>
          <p:cNvPr id="13" name="Image 12" descr="icon_from_jimmac_musichall_cz_219.png"/>
          <p:cNvPicPr>
            <a:picLocks noChangeAspect="1"/>
          </p:cNvPicPr>
          <p:nvPr/>
        </p:nvPicPr>
        <p:blipFill>
          <a:blip r:embed="rId2" cstate="print"/>
          <a:stretch>
            <a:fillRect/>
          </a:stretch>
        </p:blipFill>
        <p:spPr>
          <a:xfrm>
            <a:off x="1285852" y="857232"/>
            <a:ext cx="785818" cy="785818"/>
          </a:xfrm>
          <a:prstGeom prst="rect">
            <a:avLst/>
          </a:prstGeom>
        </p:spPr>
      </p:pic>
      <p:sp>
        <p:nvSpPr>
          <p:cNvPr id="14" name="Rectangle à coins arrondis 13"/>
          <p:cNvSpPr/>
          <p:nvPr/>
        </p:nvSpPr>
        <p:spPr>
          <a:xfrm>
            <a:off x="857224" y="2143116"/>
            <a:ext cx="1928826" cy="785818"/>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Correspondance</a:t>
            </a:r>
            <a:endParaRPr lang="fr-FR" dirty="0"/>
          </a:p>
        </p:txBody>
      </p:sp>
      <p:pic>
        <p:nvPicPr>
          <p:cNvPr id="15" name="Image 14" descr="icon_from_jimmac_musichall_cz_036.png"/>
          <p:cNvPicPr>
            <a:picLocks noChangeAspect="1"/>
          </p:cNvPicPr>
          <p:nvPr/>
        </p:nvPicPr>
        <p:blipFill>
          <a:blip r:embed="rId3" cstate="print"/>
          <a:stretch>
            <a:fillRect/>
          </a:stretch>
        </p:blipFill>
        <p:spPr>
          <a:xfrm>
            <a:off x="642910" y="1928802"/>
            <a:ext cx="500066" cy="500066"/>
          </a:xfrm>
          <a:prstGeom prst="rect">
            <a:avLst/>
          </a:prstGeom>
        </p:spPr>
      </p:pic>
      <p:sp>
        <p:nvSpPr>
          <p:cNvPr id="16" name="Rectangle à coins arrondis 15"/>
          <p:cNvSpPr/>
          <p:nvPr/>
        </p:nvSpPr>
        <p:spPr>
          <a:xfrm>
            <a:off x="1071538" y="3500438"/>
            <a:ext cx="1857388" cy="785818"/>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Déplacement </a:t>
            </a:r>
            <a:endParaRPr lang="fr-FR" dirty="0"/>
          </a:p>
        </p:txBody>
      </p:sp>
      <p:pic>
        <p:nvPicPr>
          <p:cNvPr id="17" name="Image 16" descr="icon_from_jimmac_musichall_cz_373.png"/>
          <p:cNvPicPr>
            <a:picLocks noChangeAspect="1"/>
          </p:cNvPicPr>
          <p:nvPr/>
        </p:nvPicPr>
        <p:blipFill>
          <a:blip r:embed="rId4" cstate="print"/>
          <a:stretch>
            <a:fillRect/>
          </a:stretch>
        </p:blipFill>
        <p:spPr>
          <a:xfrm flipH="1">
            <a:off x="642910" y="3128962"/>
            <a:ext cx="785818" cy="838200"/>
          </a:xfrm>
          <a:prstGeom prst="rect">
            <a:avLst/>
          </a:prstGeom>
        </p:spPr>
      </p:pic>
      <p:sp>
        <p:nvSpPr>
          <p:cNvPr id="22" name="Rectangle à coins arrondis 21"/>
          <p:cNvSpPr/>
          <p:nvPr/>
        </p:nvSpPr>
        <p:spPr>
          <a:xfrm>
            <a:off x="2071670" y="4929198"/>
            <a:ext cx="1500198" cy="642942"/>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Publicité </a:t>
            </a:r>
          </a:p>
          <a:p>
            <a:pPr algn="ctr"/>
            <a:endParaRPr lang="fr-FR" dirty="0"/>
          </a:p>
        </p:txBody>
      </p:sp>
      <p:pic>
        <p:nvPicPr>
          <p:cNvPr id="23" name="Image 22" descr="icon_from_jimmac_musichall_cz_174.png"/>
          <p:cNvPicPr>
            <a:picLocks noChangeAspect="1"/>
          </p:cNvPicPr>
          <p:nvPr/>
        </p:nvPicPr>
        <p:blipFill>
          <a:blip r:embed="rId5" cstate="print"/>
          <a:stretch>
            <a:fillRect/>
          </a:stretch>
        </p:blipFill>
        <p:spPr>
          <a:xfrm>
            <a:off x="1785918" y="4714884"/>
            <a:ext cx="642942" cy="642942"/>
          </a:xfrm>
          <a:prstGeom prst="rect">
            <a:avLst/>
          </a:prstGeom>
        </p:spPr>
      </p:pic>
      <p:sp>
        <p:nvSpPr>
          <p:cNvPr id="27" name="Rectangle à coins arrondis 26"/>
          <p:cNvSpPr/>
          <p:nvPr/>
        </p:nvSpPr>
        <p:spPr>
          <a:xfrm>
            <a:off x="142844" y="214290"/>
            <a:ext cx="5143536"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Problématiques  rencontrés  </a:t>
            </a:r>
          </a:p>
        </p:txBody>
      </p:sp>
      <p:pic>
        <p:nvPicPr>
          <p:cNvPr id="28" name="Image 27" descr="C:\Users\Aymen\Desktop\imagesa.jpg"/>
          <p:cNvPicPr/>
          <p:nvPr/>
        </p:nvPicPr>
        <p:blipFill>
          <a:blip r:embed="rId6"/>
          <a:srcRect/>
          <a:stretch>
            <a:fillRect/>
          </a:stretch>
        </p:blipFill>
        <p:spPr bwMode="auto">
          <a:xfrm>
            <a:off x="3500430" y="2071678"/>
            <a:ext cx="2428892" cy="2857520"/>
          </a:xfrm>
          <a:prstGeom prst="rect">
            <a:avLst/>
          </a:prstGeom>
          <a:noFill/>
          <a:ln w="9525">
            <a:noFill/>
            <a:miter lim="800000"/>
            <a:headEnd/>
            <a:tailEnd/>
          </a:ln>
        </p:spPr>
      </p:pic>
      <p:sp>
        <p:nvSpPr>
          <p:cNvPr id="2" name="Espace réservé de la date 1"/>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contenu 11"/>
          <p:cNvSpPr>
            <a:spLocks noGrp="1"/>
          </p:cNvSpPr>
          <p:nvPr>
            <p:ph idx="4294967295"/>
          </p:nvPr>
        </p:nvSpPr>
        <p:spPr>
          <a:xfrm>
            <a:off x="0" y="1000125"/>
            <a:ext cx="8229600" cy="5324475"/>
          </a:xfrm>
        </p:spPr>
        <p:txBody>
          <a:bodyPr/>
          <a:lstStyle/>
          <a:p>
            <a:r>
              <a:rPr lang="fr-FR" dirty="0" smtClean="0"/>
              <a:t>Création d’un site web dynamique.</a:t>
            </a:r>
            <a:endParaRPr lang="fr-FR" dirty="0"/>
          </a:p>
        </p:txBody>
      </p:sp>
      <p:sp>
        <p:nvSpPr>
          <p:cNvPr id="4" name="Rectangle à coins arrondis 3"/>
          <p:cNvSpPr/>
          <p:nvPr/>
        </p:nvSpPr>
        <p:spPr>
          <a:xfrm>
            <a:off x="428596" y="214290"/>
            <a:ext cx="2071702"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Solution proposée </a:t>
            </a:r>
          </a:p>
        </p:txBody>
      </p:sp>
      <p:sp>
        <p:nvSpPr>
          <p:cNvPr id="6" name="Ellipse 5"/>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8" name="Ellipse 7"/>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endParaRPr lang="fr-FR" sz="1500" dirty="0"/>
          </a:p>
        </p:txBody>
      </p:sp>
      <p:sp>
        <p:nvSpPr>
          <p:cNvPr id="9" name="Ellipse 8"/>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10" name="Ellipse 9"/>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5" name="Rectangle 14"/>
          <p:cNvSpPr/>
          <p:nvPr/>
        </p:nvSpPr>
        <p:spPr bwMode="auto">
          <a:xfrm>
            <a:off x="2143108" y="5214950"/>
            <a:ext cx="3143272" cy="64294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a:defRPr/>
            </a:pPr>
            <a:r>
              <a:rPr lang="fr-FR" sz="2400" dirty="0">
                <a:solidFill>
                  <a:schemeClr val="tx1"/>
                </a:solidFill>
                <a:latin typeface="Times New Roman" pitchFamily="18" charset="0"/>
                <a:cs typeface="Times New Roman" pitchFamily="18" charset="0"/>
              </a:rPr>
              <a:t>Site </a:t>
            </a:r>
            <a:r>
              <a:rPr lang="fr-FR" sz="2400" dirty="0" smtClean="0">
                <a:solidFill>
                  <a:schemeClr val="tx1"/>
                </a:solidFill>
                <a:latin typeface="Times New Roman" pitchFamily="18" charset="0"/>
                <a:cs typeface="Times New Roman" pitchFamily="18" charset="0"/>
              </a:rPr>
              <a:t>web </a:t>
            </a:r>
            <a:r>
              <a:rPr lang="fr-FR" sz="2600" dirty="0" smtClean="0">
                <a:solidFill>
                  <a:schemeClr val="tx1"/>
                </a:solidFill>
              </a:rPr>
              <a:t>dynamique</a:t>
            </a:r>
            <a:r>
              <a:rPr lang="fr-FR" sz="2400" dirty="0" smtClean="0">
                <a:solidFill>
                  <a:schemeClr val="tx1"/>
                </a:solidFill>
                <a:latin typeface="Times New Roman" pitchFamily="18" charset="0"/>
                <a:cs typeface="Times New Roman" pitchFamily="18" charset="0"/>
              </a:rPr>
              <a:t> </a:t>
            </a:r>
            <a:endParaRPr lang="fr-FR" sz="2400" dirty="0">
              <a:solidFill>
                <a:schemeClr val="tx1"/>
              </a:solidFill>
              <a:latin typeface="Times New Roman" pitchFamily="18" charset="0"/>
              <a:cs typeface="Times New Roman" pitchFamily="18" charset="0"/>
            </a:endParaRPr>
          </a:p>
        </p:txBody>
      </p:sp>
      <p:sp>
        <p:nvSpPr>
          <p:cNvPr id="16" name="Flèche vers le haut 15"/>
          <p:cNvSpPr/>
          <p:nvPr/>
        </p:nvSpPr>
        <p:spPr>
          <a:xfrm rot="19804477" flipH="1">
            <a:off x="1753036" y="3963364"/>
            <a:ext cx="213856" cy="1357322"/>
          </a:xfrm>
          <a:prstGeom prst="upArrow">
            <a:avLst>
              <a:gd name="adj1" fmla="val 50000"/>
              <a:gd name="adj2" fmla="val 718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p:cNvSpPr txBox="1"/>
          <p:nvPr/>
        </p:nvSpPr>
        <p:spPr>
          <a:xfrm>
            <a:off x="1071538" y="4000504"/>
            <a:ext cx="184731" cy="369332"/>
          </a:xfrm>
          <a:prstGeom prst="rect">
            <a:avLst/>
          </a:prstGeom>
          <a:noFill/>
        </p:spPr>
        <p:txBody>
          <a:bodyPr wrap="none" rtlCol="0">
            <a:spAutoFit/>
          </a:bodyPr>
          <a:lstStyle/>
          <a:p>
            <a:endParaRPr lang="fr-FR" dirty="0"/>
          </a:p>
        </p:txBody>
      </p:sp>
      <p:sp>
        <p:nvSpPr>
          <p:cNvPr id="27" name="Flèche vers le bas 26"/>
          <p:cNvSpPr/>
          <p:nvPr/>
        </p:nvSpPr>
        <p:spPr>
          <a:xfrm rot="13500449">
            <a:off x="5587684" y="4027584"/>
            <a:ext cx="232926" cy="1352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lèche vers le bas 29"/>
          <p:cNvSpPr/>
          <p:nvPr/>
        </p:nvSpPr>
        <p:spPr>
          <a:xfrm rot="10800000">
            <a:off x="4214810" y="2857496"/>
            <a:ext cx="214314" cy="23574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à coins arrondis 34"/>
          <p:cNvSpPr/>
          <p:nvPr/>
        </p:nvSpPr>
        <p:spPr>
          <a:xfrm>
            <a:off x="3786182" y="2285992"/>
            <a:ext cx="2143140" cy="500066"/>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r>
              <a:rPr lang="fr-FR" dirty="0" smtClean="0"/>
              <a:t>Achat à tout heure</a:t>
            </a:r>
            <a:endParaRPr lang="fr-FR" dirty="0"/>
          </a:p>
        </p:txBody>
      </p:sp>
      <p:sp>
        <p:nvSpPr>
          <p:cNvPr id="36" name="Rectangle à coins arrondis 35"/>
          <p:cNvSpPr/>
          <p:nvPr/>
        </p:nvSpPr>
        <p:spPr>
          <a:xfrm>
            <a:off x="571472" y="3500438"/>
            <a:ext cx="1928826" cy="500066"/>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r>
              <a:rPr lang="fr-FR" dirty="0" smtClean="0"/>
              <a:t>Plus de publicité</a:t>
            </a:r>
            <a:endParaRPr lang="fr-FR" dirty="0"/>
          </a:p>
        </p:txBody>
      </p:sp>
      <p:sp>
        <p:nvSpPr>
          <p:cNvPr id="37" name="Rectangle à coins arrondis 36"/>
          <p:cNvSpPr/>
          <p:nvPr/>
        </p:nvSpPr>
        <p:spPr>
          <a:xfrm>
            <a:off x="4643438" y="3643314"/>
            <a:ext cx="2000264" cy="500066"/>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r>
              <a:rPr lang="fr-FR" dirty="0" smtClean="0"/>
              <a:t>Elargir  le marché</a:t>
            </a:r>
            <a:endParaRPr lang="fr-FR" dirty="0"/>
          </a:p>
        </p:txBody>
      </p:sp>
      <p:sp>
        <p:nvSpPr>
          <p:cNvPr id="38" name="Flèche vers le bas 37"/>
          <p:cNvSpPr/>
          <p:nvPr/>
        </p:nvSpPr>
        <p:spPr>
          <a:xfrm rot="10800000">
            <a:off x="2714612" y="2857496"/>
            <a:ext cx="214314" cy="23574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à coins arrondis 38"/>
          <p:cNvSpPr/>
          <p:nvPr/>
        </p:nvSpPr>
        <p:spPr>
          <a:xfrm>
            <a:off x="1428728" y="2285992"/>
            <a:ext cx="1857388" cy="500066"/>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r>
              <a:rPr lang="fr-FR" dirty="0" smtClean="0"/>
              <a:t>Gain de temps </a:t>
            </a:r>
            <a:endParaRPr lang="fr-FR" dirty="0"/>
          </a:p>
        </p:txBody>
      </p:sp>
      <p:sp>
        <p:nvSpPr>
          <p:cNvPr id="40" name="Ellipse 39"/>
          <p:cNvSpPr/>
          <p:nvPr/>
        </p:nvSpPr>
        <p:spPr>
          <a:xfrm>
            <a:off x="6643702" y="1500174"/>
            <a:ext cx="2500298"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500" dirty="0" smtClean="0"/>
              <a:t>Etude</a:t>
            </a:r>
            <a:r>
              <a:rPr lang="fr-FR" sz="1600" dirty="0" smtClean="0"/>
              <a:t> de l’existant</a:t>
            </a:r>
          </a:p>
        </p:txBody>
      </p:sp>
      <p:pic>
        <p:nvPicPr>
          <p:cNvPr id="26" name="Picture 47" descr="board"/>
          <p:cNvPicPr>
            <a:picLocks noChangeAspect="1" noChangeArrowheads="1" noCrop="1"/>
          </p:cNvPicPr>
          <p:nvPr/>
        </p:nvPicPr>
        <p:blipFill>
          <a:blip r:embed="rId3"/>
          <a:srcRect/>
          <a:stretch>
            <a:fillRect/>
          </a:stretch>
        </p:blipFill>
        <p:spPr bwMode="auto">
          <a:xfrm>
            <a:off x="5857884" y="4786322"/>
            <a:ext cx="1357322" cy="1357322"/>
          </a:xfrm>
          <a:prstGeom prst="rect">
            <a:avLst/>
          </a:prstGeom>
          <a:noFill/>
          <a:ln w="9525">
            <a:noFill/>
            <a:miter lim="800000"/>
            <a:headEnd/>
            <a:tailEnd/>
          </a:ln>
        </p:spPr>
      </p:pic>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iterate type="lt">
                                    <p:tmPct val="5000"/>
                                  </p:iterate>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ppt_x"/>
                                          </p:val>
                                        </p:tav>
                                        <p:tav tm="100000">
                                          <p:val>
                                            <p:strVal val="#ppt_x"/>
                                          </p:val>
                                        </p:tav>
                                      </p:tavLst>
                                    </p:anim>
                                    <p:anim calcmode="lin" valueType="num">
                                      <p:cBhvr additive="base">
                                        <p:cTn id="2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additive="base">
                                        <p:cTn id="32" dur="500" fill="hold"/>
                                        <p:tgtEl>
                                          <p:spTgt spid="38"/>
                                        </p:tgtEl>
                                        <p:attrNameLst>
                                          <p:attrName>ppt_x</p:attrName>
                                        </p:attrNameLst>
                                      </p:cBhvr>
                                      <p:tavLst>
                                        <p:tav tm="0">
                                          <p:val>
                                            <p:strVal val="#ppt_x"/>
                                          </p:val>
                                        </p:tav>
                                        <p:tav tm="100000">
                                          <p:val>
                                            <p:strVal val="#ppt_x"/>
                                          </p:val>
                                        </p:tav>
                                      </p:tavLst>
                                    </p:anim>
                                    <p:anim calcmode="lin" valueType="num">
                                      <p:cBhvr additive="base">
                                        <p:cTn id="3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additive="base">
                                        <p:cTn id="38" dur="500" fill="hold"/>
                                        <p:tgtEl>
                                          <p:spTgt spid="39"/>
                                        </p:tgtEl>
                                        <p:attrNameLst>
                                          <p:attrName>ppt_x</p:attrName>
                                        </p:attrNameLst>
                                      </p:cBhvr>
                                      <p:tavLst>
                                        <p:tav tm="0">
                                          <p:val>
                                            <p:strVal val="#ppt_x"/>
                                          </p:val>
                                        </p:tav>
                                        <p:tav tm="100000">
                                          <p:val>
                                            <p:strVal val="#ppt_x"/>
                                          </p:val>
                                        </p:tav>
                                      </p:tavLst>
                                    </p:anim>
                                    <p:anim calcmode="lin" valueType="num">
                                      <p:cBhvr additive="base">
                                        <p:cTn id="39"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500" fill="hold"/>
                                        <p:tgtEl>
                                          <p:spTgt spid="30"/>
                                        </p:tgtEl>
                                        <p:attrNameLst>
                                          <p:attrName>ppt_x</p:attrName>
                                        </p:attrNameLst>
                                      </p:cBhvr>
                                      <p:tavLst>
                                        <p:tav tm="0">
                                          <p:val>
                                            <p:strVal val="#ppt_x"/>
                                          </p:val>
                                        </p:tav>
                                        <p:tav tm="100000">
                                          <p:val>
                                            <p:strVal val="#ppt_x"/>
                                          </p:val>
                                        </p:tav>
                                      </p:tavLst>
                                    </p:anim>
                                    <p:anim calcmode="lin" valueType="num">
                                      <p:cBhvr additive="base">
                                        <p:cTn id="45"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ppt_x"/>
                                          </p:val>
                                        </p:tav>
                                        <p:tav tm="100000">
                                          <p:val>
                                            <p:strVal val="#ppt_x"/>
                                          </p:val>
                                        </p:tav>
                                      </p:tavLst>
                                    </p:anim>
                                    <p:anim calcmode="lin" valueType="num">
                                      <p:cBhvr additive="base">
                                        <p:cTn id="51"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500" fill="hold"/>
                                        <p:tgtEl>
                                          <p:spTgt spid="27"/>
                                        </p:tgtEl>
                                        <p:attrNameLst>
                                          <p:attrName>ppt_x</p:attrName>
                                        </p:attrNameLst>
                                      </p:cBhvr>
                                      <p:tavLst>
                                        <p:tav tm="0">
                                          <p:val>
                                            <p:strVal val="#ppt_x"/>
                                          </p:val>
                                        </p:tav>
                                        <p:tav tm="100000">
                                          <p:val>
                                            <p:strVal val="#ppt_x"/>
                                          </p:val>
                                        </p:tav>
                                      </p:tavLst>
                                    </p:anim>
                                    <p:anim calcmode="lin" valueType="num">
                                      <p:cBhvr additive="base">
                                        <p:cTn id="5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7"/>
                                        </p:tgtEl>
                                        <p:attrNameLst>
                                          <p:attrName>style.visibility</p:attrName>
                                        </p:attrNameLst>
                                      </p:cBhvr>
                                      <p:to>
                                        <p:strVal val="visible"/>
                                      </p:to>
                                    </p:set>
                                    <p:anim calcmode="lin" valueType="num">
                                      <p:cBhvr additive="base">
                                        <p:cTn id="62" dur="500" fill="hold"/>
                                        <p:tgtEl>
                                          <p:spTgt spid="37"/>
                                        </p:tgtEl>
                                        <p:attrNameLst>
                                          <p:attrName>ppt_x</p:attrName>
                                        </p:attrNameLst>
                                      </p:cBhvr>
                                      <p:tavLst>
                                        <p:tav tm="0">
                                          <p:val>
                                            <p:strVal val="#ppt_x"/>
                                          </p:val>
                                        </p:tav>
                                        <p:tav tm="100000">
                                          <p:val>
                                            <p:strVal val="#ppt_x"/>
                                          </p:val>
                                        </p:tav>
                                      </p:tavLst>
                                    </p:anim>
                                    <p:anim calcmode="lin" valueType="num">
                                      <p:cBhvr additive="base">
                                        <p:cTn id="6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7" grpId="0" animBg="1"/>
      <p:bldP spid="30" grpId="0" animBg="1"/>
      <p:bldP spid="35" grpId="0" animBg="1"/>
      <p:bldP spid="36" grpId="0" animBg="1"/>
      <p:bldP spid="37" grpId="0" animBg="1"/>
      <p:bldP spid="38" grpId="0" animBg="1"/>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llipse 10"/>
          <p:cNvSpPr/>
          <p:nvPr/>
        </p:nvSpPr>
        <p:spPr>
          <a:xfrm>
            <a:off x="2714612" y="2357430"/>
            <a:ext cx="3857652" cy="1285884"/>
          </a:xfrm>
          <a:prstGeom prst="ellipse">
            <a:avLst/>
          </a:prstGeom>
          <a:solidFill>
            <a:schemeClr val="tx2">
              <a:lumMod val="60000"/>
              <a:lumOff val="40000"/>
            </a:schemeClr>
          </a:solidFill>
          <a:ln>
            <a:noFill/>
          </a:ln>
          <a:effectLst>
            <a:glow rad="70000">
              <a:schemeClr val="accent2">
                <a:tint val="30000"/>
                <a:shade val="95000"/>
                <a:satMod val="300000"/>
                <a:alpha val="50000"/>
              </a:schemeClr>
            </a:glow>
            <a:reflection blurRad="6350" stA="50000" endA="300" endPos="38500" dist="508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3600" dirty="0" smtClean="0"/>
              <a:t>Conception</a:t>
            </a:r>
            <a:endParaRPr lang="fr-FR" sz="4000" dirty="0"/>
          </a:p>
        </p:txBody>
      </p:sp>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5" name="Ellipse 4"/>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6" name="Ellipse 5"/>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7" name="Ellipse 6"/>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9" name="Rectangle à coins arrondis 8"/>
          <p:cNvSpPr/>
          <p:nvPr/>
        </p:nvSpPr>
        <p:spPr>
          <a:xfrm>
            <a:off x="285720" y="285728"/>
            <a:ext cx="4071966"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Choix du langage de modélisation</a:t>
            </a:r>
          </a:p>
        </p:txBody>
      </p:sp>
      <p:sp>
        <p:nvSpPr>
          <p:cNvPr id="10" name="Ellipse 9"/>
          <p:cNvSpPr/>
          <p:nvPr/>
        </p:nvSpPr>
        <p:spPr>
          <a:xfrm>
            <a:off x="357158" y="1785926"/>
            <a:ext cx="428628" cy="214314"/>
          </a:xfrm>
          <a:prstGeom prst="ellipse">
            <a:avLst/>
          </a:prstGeom>
          <a:effectLst>
            <a:glow rad="63500">
              <a:schemeClr val="accent2">
                <a:tint val="30000"/>
                <a:shade val="95000"/>
                <a:satMod val="300000"/>
                <a:alpha val="50000"/>
              </a:schemeClr>
            </a:glow>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1" name="Ellipse 10"/>
          <p:cNvSpPr/>
          <p:nvPr/>
        </p:nvSpPr>
        <p:spPr>
          <a:xfrm>
            <a:off x="357158" y="3143248"/>
            <a:ext cx="428628" cy="214314"/>
          </a:xfrm>
          <a:prstGeom prst="ellipse">
            <a:avLst/>
          </a:prstGeom>
          <a:effectLst>
            <a:glow rad="63500">
              <a:schemeClr val="accent2">
                <a:tint val="30000"/>
                <a:shade val="95000"/>
                <a:satMod val="300000"/>
                <a:alpha val="50000"/>
              </a:schemeClr>
            </a:glow>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2" name="Ellipse 11"/>
          <p:cNvSpPr/>
          <p:nvPr/>
        </p:nvSpPr>
        <p:spPr>
          <a:xfrm>
            <a:off x="285720" y="5357826"/>
            <a:ext cx="428628" cy="214314"/>
          </a:xfrm>
          <a:prstGeom prst="ellipse">
            <a:avLst/>
          </a:prstGeom>
          <a:effectLst>
            <a:glow rad="63500">
              <a:schemeClr val="accent2">
                <a:tint val="30000"/>
                <a:shade val="95000"/>
                <a:satMod val="300000"/>
                <a:alpha val="50000"/>
              </a:schemeClr>
            </a:glow>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3" name="Rectangle 12"/>
          <p:cNvSpPr/>
          <p:nvPr/>
        </p:nvSpPr>
        <p:spPr>
          <a:xfrm>
            <a:off x="1071538" y="1643050"/>
            <a:ext cx="4572000" cy="707886"/>
          </a:xfrm>
          <a:prstGeom prst="rect">
            <a:avLst/>
          </a:prstGeom>
        </p:spPr>
        <p:txBody>
          <a:bodyPr>
            <a:spAutoFit/>
          </a:bodyPr>
          <a:lstStyle/>
          <a:p>
            <a:pPr algn="just"/>
            <a:r>
              <a:rPr lang="fr-FR" sz="2000" dirty="0" smtClean="0"/>
              <a:t>Langage de modélisation utilisé:</a:t>
            </a:r>
          </a:p>
          <a:p>
            <a:r>
              <a:rPr lang="fr-FR" sz="2000" dirty="0" smtClean="0"/>
              <a:t>UML(langage de modélisation unifié).</a:t>
            </a:r>
            <a:endParaRPr lang="fr-FR" sz="2000" dirty="0"/>
          </a:p>
        </p:txBody>
      </p:sp>
      <p:sp>
        <p:nvSpPr>
          <p:cNvPr id="16" name="Rectangle 15"/>
          <p:cNvSpPr/>
          <p:nvPr/>
        </p:nvSpPr>
        <p:spPr>
          <a:xfrm>
            <a:off x="1142976" y="3429000"/>
            <a:ext cx="4572032" cy="400110"/>
          </a:xfrm>
          <a:prstGeom prst="rect">
            <a:avLst/>
          </a:prstGeom>
        </p:spPr>
        <p:txBody>
          <a:bodyPr wrap="square">
            <a:spAutoFit/>
          </a:bodyPr>
          <a:lstStyle/>
          <a:p>
            <a:pPr>
              <a:buFont typeface="Wingdings" pitchFamily="2" charset="2"/>
              <a:buChar char="ü"/>
            </a:pPr>
            <a:r>
              <a:rPr lang="fr-FR" sz="2000" dirty="0" smtClean="0"/>
              <a:t>Diagramme de cas d’utilisation</a:t>
            </a:r>
          </a:p>
        </p:txBody>
      </p:sp>
      <p:sp>
        <p:nvSpPr>
          <p:cNvPr id="24" name="Rectangle 23"/>
          <p:cNvSpPr/>
          <p:nvPr/>
        </p:nvSpPr>
        <p:spPr>
          <a:xfrm>
            <a:off x="1071538" y="3071810"/>
            <a:ext cx="4572032" cy="400110"/>
          </a:xfrm>
          <a:prstGeom prst="rect">
            <a:avLst/>
          </a:prstGeom>
          <a:effectLst>
            <a:outerShdw blurRad="927100" dist="50800" dir="5400000" sx="129000" sy="129000" algn="ctr" rotWithShape="0">
              <a:srgbClr val="000000">
                <a:alpha val="43137"/>
              </a:srgbClr>
            </a:outerShdw>
          </a:effectLst>
        </p:spPr>
        <p:txBody>
          <a:bodyPr wrap="square">
            <a:spAutoFit/>
          </a:bodyPr>
          <a:lstStyle/>
          <a:p>
            <a:r>
              <a:rPr lang="fr-FR" sz="2000" dirty="0" smtClean="0"/>
              <a:t>Les trois diagrammes utilisés:</a:t>
            </a:r>
          </a:p>
        </p:txBody>
      </p:sp>
      <p:sp>
        <p:nvSpPr>
          <p:cNvPr id="28" name="Rectangle 27"/>
          <p:cNvSpPr/>
          <p:nvPr/>
        </p:nvSpPr>
        <p:spPr>
          <a:xfrm>
            <a:off x="1142976" y="3929066"/>
            <a:ext cx="4572032" cy="400110"/>
          </a:xfrm>
          <a:prstGeom prst="rect">
            <a:avLst/>
          </a:prstGeom>
        </p:spPr>
        <p:txBody>
          <a:bodyPr wrap="square">
            <a:spAutoFit/>
          </a:bodyPr>
          <a:lstStyle/>
          <a:p>
            <a:pPr>
              <a:buFont typeface="Wingdings" pitchFamily="2" charset="2"/>
              <a:buChar char="ü"/>
            </a:pPr>
            <a:r>
              <a:rPr lang="fr-FR" sz="2000" dirty="0" smtClean="0"/>
              <a:t>Diagramme de séquence</a:t>
            </a:r>
          </a:p>
        </p:txBody>
      </p:sp>
      <p:sp>
        <p:nvSpPr>
          <p:cNvPr id="29" name="Rectangle 28"/>
          <p:cNvSpPr/>
          <p:nvPr/>
        </p:nvSpPr>
        <p:spPr>
          <a:xfrm>
            <a:off x="1142976" y="4429132"/>
            <a:ext cx="4572032" cy="400110"/>
          </a:xfrm>
          <a:prstGeom prst="rect">
            <a:avLst/>
          </a:prstGeom>
        </p:spPr>
        <p:txBody>
          <a:bodyPr wrap="square">
            <a:spAutoFit/>
          </a:bodyPr>
          <a:lstStyle/>
          <a:p>
            <a:pPr>
              <a:buFont typeface="Wingdings" pitchFamily="2" charset="2"/>
              <a:buChar char="ü"/>
            </a:pPr>
            <a:r>
              <a:rPr lang="fr-FR" sz="2000" dirty="0" smtClean="0"/>
              <a:t>Diagramme de classes</a:t>
            </a:r>
          </a:p>
        </p:txBody>
      </p:sp>
      <p:sp>
        <p:nvSpPr>
          <p:cNvPr id="30" name="Rectangle 29"/>
          <p:cNvSpPr/>
          <p:nvPr/>
        </p:nvSpPr>
        <p:spPr>
          <a:xfrm>
            <a:off x="1142976" y="5214950"/>
            <a:ext cx="6143668" cy="369332"/>
          </a:xfrm>
          <a:prstGeom prst="rect">
            <a:avLst/>
          </a:prstGeom>
        </p:spPr>
        <p:txBody>
          <a:bodyPr wrap="square">
            <a:spAutoFit/>
          </a:bodyPr>
          <a:lstStyle/>
          <a:p>
            <a:r>
              <a:rPr lang="fr-FR" dirty="0" smtClean="0"/>
              <a:t>Les acteurs utilisés  :</a:t>
            </a:r>
          </a:p>
        </p:txBody>
      </p:sp>
      <p:sp>
        <p:nvSpPr>
          <p:cNvPr id="26" name="Rectangle 25"/>
          <p:cNvSpPr/>
          <p:nvPr/>
        </p:nvSpPr>
        <p:spPr>
          <a:xfrm>
            <a:off x="1285852" y="5572140"/>
            <a:ext cx="6143668" cy="369332"/>
          </a:xfrm>
          <a:prstGeom prst="rect">
            <a:avLst/>
          </a:prstGeom>
        </p:spPr>
        <p:txBody>
          <a:bodyPr wrap="square">
            <a:spAutoFit/>
          </a:bodyPr>
          <a:lstStyle/>
          <a:p>
            <a:pPr>
              <a:buFont typeface="Courier New" pitchFamily="49" charset="0"/>
              <a:buChar char="o"/>
            </a:pPr>
            <a:r>
              <a:rPr lang="fr-FR" dirty="0" smtClean="0"/>
              <a:t>  Visiteur</a:t>
            </a:r>
          </a:p>
        </p:txBody>
      </p:sp>
      <p:sp>
        <p:nvSpPr>
          <p:cNvPr id="27" name="Rectangle 26"/>
          <p:cNvSpPr/>
          <p:nvPr/>
        </p:nvSpPr>
        <p:spPr>
          <a:xfrm>
            <a:off x="1285852" y="5857892"/>
            <a:ext cx="6143668" cy="369332"/>
          </a:xfrm>
          <a:prstGeom prst="rect">
            <a:avLst/>
          </a:prstGeom>
        </p:spPr>
        <p:txBody>
          <a:bodyPr wrap="square">
            <a:spAutoFit/>
          </a:bodyPr>
          <a:lstStyle/>
          <a:p>
            <a:pPr>
              <a:buFont typeface="Courier New" pitchFamily="49" charset="0"/>
              <a:buChar char="o"/>
            </a:pPr>
            <a:r>
              <a:rPr lang="fr-FR" dirty="0" smtClean="0"/>
              <a:t> Client</a:t>
            </a:r>
          </a:p>
        </p:txBody>
      </p:sp>
      <p:sp>
        <p:nvSpPr>
          <p:cNvPr id="31" name="Rectangle 30"/>
          <p:cNvSpPr/>
          <p:nvPr/>
        </p:nvSpPr>
        <p:spPr>
          <a:xfrm>
            <a:off x="1285852" y="6143644"/>
            <a:ext cx="6143668" cy="369332"/>
          </a:xfrm>
          <a:prstGeom prst="rect">
            <a:avLst/>
          </a:prstGeom>
        </p:spPr>
        <p:txBody>
          <a:bodyPr wrap="square">
            <a:spAutoFit/>
          </a:bodyPr>
          <a:lstStyle/>
          <a:p>
            <a:pPr>
              <a:buFont typeface="Courier New" pitchFamily="49" charset="0"/>
              <a:buChar char="o"/>
            </a:pPr>
            <a:r>
              <a:rPr lang="fr-FR" dirty="0" smtClean="0"/>
              <a:t> Administrateur</a:t>
            </a:r>
          </a:p>
        </p:txBody>
      </p:sp>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0-#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p:bldP spid="16" grpId="0"/>
      <p:bldP spid="24" grpId="0"/>
      <p:bldP spid="28" grpId="0"/>
      <p:bldP spid="29" grpId="0"/>
      <p:bldP spid="30" grpId="0"/>
      <p:bldP spid="26" grpId="0"/>
      <p:bldP spid="27" grpId="0"/>
      <p:bldP spid="3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5468</TotalTime>
  <Words>511</Words>
  <Application>Microsoft Office PowerPoint</Application>
  <PresentationFormat>Affichage à l'écran (4:3)</PresentationFormat>
  <Paragraphs>302</Paragraphs>
  <Slides>35</Slides>
  <Notes>3</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35</vt:i4>
      </vt:variant>
    </vt:vector>
  </HeadingPairs>
  <TitlesOfParts>
    <vt:vector size="46" baseType="lpstr">
      <vt:lpstr>Adobe Caslon Pro Bold</vt:lpstr>
      <vt:lpstr>Adobe Fangsong Std R</vt:lpstr>
      <vt:lpstr>Arial</vt:lpstr>
      <vt:lpstr>Calibri</vt:lpstr>
      <vt:lpstr>Constantia</vt:lpstr>
      <vt:lpstr>Courier New</vt:lpstr>
      <vt:lpstr>Monotype Corsiva</vt:lpstr>
      <vt:lpstr>Times New Roman</vt:lpstr>
      <vt:lpstr>Wingdings</vt:lpstr>
      <vt:lpstr>Wingdings 2</vt:lpstr>
      <vt:lpstr>Débit</vt:lpstr>
      <vt:lpstr>        PROJET DE FIN D’ETUDES CDA AFPA CHAMPS_SUR_MARNE </vt:lpstr>
      <vt:lpstr>Présentation PowerPoint</vt:lpstr>
      <vt:lpstr>Présentation PowerPoint</vt:lpstr>
      <vt:lpstr>Présentation PowerPoint</vt:lpstr>
      <vt:lpstr>Problématique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Université de Monastir Faculté des sciences économiques et de gestion de Mahdia</dc:title>
  <dc:creator>Dell Inspiron</dc:creator>
  <cp:lastModifiedBy>77011-76-03</cp:lastModifiedBy>
  <cp:revision>381</cp:revision>
  <dcterms:created xsi:type="dcterms:W3CDTF">2010-05-22T20:54:08Z</dcterms:created>
  <dcterms:modified xsi:type="dcterms:W3CDTF">2021-09-07T12:10:21Z</dcterms:modified>
</cp:coreProperties>
</file>