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1"/>
  </p:notesMasterIdLst>
  <p:handoutMasterIdLst>
    <p:handoutMasterId r:id="rId12"/>
  </p:handoutMasterIdLst>
  <p:sldIdLst>
    <p:sldId id="257" r:id="rId2"/>
    <p:sldId id="261" r:id="rId3"/>
    <p:sldId id="262" r:id="rId4"/>
    <p:sldId id="263" r:id="rId5"/>
    <p:sldId id="264" r:id="rId6"/>
    <p:sldId id="268" r:id="rId7"/>
    <p:sldId id="265" r:id="rId8"/>
    <p:sldId id="266" r:id="rId9"/>
    <p:sldId id="267" r:id="rId1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40FC4FFE-8987-4A26-B7F4-8A516F18ADAE}">
      <dgm:prSet/>
      <dgm:spPr/>
      <dgm:t>
        <a:bodyPr rtlCol="0"/>
        <a:lstStyle/>
        <a:p>
          <a:pPr rtl="0">
            <a:lnSpc>
              <a:spcPct val="100000"/>
            </a:lnSpc>
            <a:defRPr cap="all"/>
          </a:pPr>
          <a:r>
            <a:rPr lang="fr" dirty="0"/>
            <a:t>RG: </a:t>
          </a:r>
        </a:p>
        <a:p>
          <a:pPr rtl="0">
            <a:lnSpc>
              <a:spcPct val="100000"/>
            </a:lnSpc>
            <a:defRPr cap="all"/>
          </a:pPr>
          <a:r>
            <a:rPr lang="fr" dirty="0"/>
            <a:t>L’ojectif est de comprendre</a:t>
          </a:r>
        </a:p>
      </dgm:t>
    </dgm:pt>
    <dgm:pt modelId="{CAD7EF86-FB23-41F6-BF42-040B36DEFDB1}" type="parTrans" cxnId="{C7AD8469-3C68-4AF9-AB82-79B0043AA120}">
      <dgm:prSet/>
      <dgm:spPr/>
      <dgm:t>
        <a:bodyPr rtlCol="0"/>
        <a:lstStyle/>
        <a:p>
          <a:pPr rtl="0"/>
          <a:endParaRPr lang="en-US"/>
        </a:p>
      </dgm:t>
    </dgm:pt>
    <dgm:pt modelId="{5B62599A-5C9B-48E7-896E-EA782AC60C8B}" type="sibTrans" cxnId="{C7AD8469-3C68-4AF9-AB82-79B0043AA120}">
      <dgm:prSet/>
      <dgm:spPr/>
      <dgm:t>
        <a:bodyPr rtlCol="0"/>
        <a:lstStyle/>
        <a:p>
          <a:pPr rtl="0"/>
          <a:endParaRPr lang="en-US"/>
        </a:p>
      </dgm:t>
    </dgm:pt>
    <dgm:pt modelId="{49225C73-1633-42F1-AB3B-7CB183E5F8B8}">
      <dgm:prSet/>
      <dgm:spPr/>
      <dgm:t>
        <a:bodyPr rtlCol="0"/>
        <a:lstStyle/>
        <a:p>
          <a:pPr rtl="0">
            <a:lnSpc>
              <a:spcPct val="100000"/>
            </a:lnSpc>
            <a:defRPr cap="all"/>
          </a:pPr>
          <a:r>
            <a:rPr lang="fr" dirty="0"/>
            <a:t>MCD MLd BD:</a:t>
          </a:r>
        </a:p>
        <a:p>
          <a:pPr rtl="0">
            <a:lnSpc>
              <a:spcPct val="100000"/>
            </a:lnSpc>
            <a:defRPr cap="all"/>
          </a:pPr>
          <a:r>
            <a:rPr lang="fr" dirty="0"/>
            <a:t>L’ojectef est de réaliser L’APP</a:t>
          </a:r>
        </a:p>
      </dgm:t>
    </dgm:pt>
    <dgm:pt modelId="{1A0E2090-1D4F-438A-8766-B6030CE01ADD}" type="parTrans" cxnId="{A9154303-8225-4248-91DC-1B0156A35F07}">
      <dgm:prSet/>
      <dgm:spPr/>
      <dgm:t>
        <a:bodyPr rtlCol="0"/>
        <a:lstStyle/>
        <a:p>
          <a:pPr rtl="0"/>
          <a:endParaRPr lang="en-US"/>
        </a:p>
      </dgm:t>
    </dgm:pt>
    <dgm:pt modelId="{9646853A-8964-4519-A5B1-0B7D18B2983D}" type="sibTrans" cxnId="{A9154303-8225-4248-91DC-1B0156A35F07}">
      <dgm:prSet/>
      <dgm:spPr/>
      <dgm:t>
        <a:bodyPr rtlCol="0"/>
        <a:lstStyle/>
        <a:p>
          <a:pPr rtl="0"/>
          <a:endParaRPr lang="en-US"/>
        </a:p>
      </dgm:t>
    </dgm:pt>
    <dgm:pt modelId="{1C383F32-22E8-4F62-A3E0-BDC3D5F48992}">
      <dgm:prSet/>
      <dgm:spPr/>
      <dgm:t>
        <a:bodyPr rtlCol="0"/>
        <a:lstStyle/>
        <a:p>
          <a:pPr rtl="0">
            <a:lnSpc>
              <a:spcPct val="100000"/>
            </a:lnSpc>
            <a:defRPr cap="all"/>
          </a:pPr>
          <a:r>
            <a:rPr lang="fr" dirty="0"/>
            <a:t>MCT MOT:</a:t>
          </a:r>
        </a:p>
        <a:p>
          <a:pPr rtl="0">
            <a:lnSpc>
              <a:spcPct val="100000"/>
            </a:lnSpc>
            <a:defRPr cap="all"/>
          </a:pPr>
          <a:r>
            <a:rPr lang="fr" dirty="0"/>
            <a:t>L’ojectef est de réaliser l’enchainement de L’app </a:t>
          </a:r>
        </a:p>
      </dgm:t>
    </dgm:pt>
    <dgm:pt modelId="{A7920A2F-3244-4159-AF04-6A1D38B7B317}" type="parTrans" cxnId="{C4CCE57E-E871-46D6-BAD5-880252C95D22}">
      <dgm:prSet/>
      <dgm:spPr/>
      <dgm:t>
        <a:bodyPr rtlCol="0"/>
        <a:lstStyle/>
        <a:p>
          <a:pPr rtl="0"/>
          <a:endParaRPr lang="en-US"/>
        </a:p>
      </dgm:t>
    </dgm:pt>
    <dgm:pt modelId="{8500F72A-2C6D-4FDF-9C1D-CA691380EB0B}" type="sibTrans" cxnId="{C4CCE57E-E871-46D6-BAD5-880252C95D22}">
      <dgm:prSet/>
      <dgm:spPr/>
      <dgm:t>
        <a:bodyPr rtlCol="0"/>
        <a:lstStyle/>
        <a:p>
          <a:pPr rtl="0"/>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custLinFactNeighborX="-1270" custLinFactNeighborY="-755"/>
      <dgm:spPr>
        <a:blipFill rotWithShape="1">
          <a:blip xmlns:r="http://schemas.openxmlformats.org/officeDocument/2006/relationships" r:embed="rId1"/>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rotWithShape="1">
          <a:blip xmlns:r="http://schemas.openxmlformats.org/officeDocument/2006/relationships" r:embed="rId2"/>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custScaleY="128049" custLinFactNeighborX="0" custLinFactNeighborY="12884">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991260" y="689990"/>
          <a:ext cx="1043437" cy="1043437"/>
        </a:xfrm>
        <a:prstGeom prst="rect">
          <a:avLst/>
        </a:prstGeom>
        <a:blipFill rotWithShape="1">
          <a:blip xmlns:r="http://schemas.openxmlformats.org/officeDocument/2006/relationships" r:embed="rId1"/>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577850" rtl="0">
            <a:lnSpc>
              <a:spcPct val="100000"/>
            </a:lnSpc>
            <a:spcBef>
              <a:spcPct val="0"/>
            </a:spcBef>
            <a:spcAft>
              <a:spcPct val="35000"/>
            </a:spcAft>
            <a:buNone/>
            <a:defRPr cap="all"/>
          </a:pPr>
          <a:r>
            <a:rPr lang="fr" sz="1300" kern="1200" dirty="0"/>
            <a:t>RG: </a:t>
          </a:r>
        </a:p>
        <a:p>
          <a:pPr marL="0" lvl="0" indent="0" algn="ctr" defTabSz="577850" rtl="0">
            <a:lnSpc>
              <a:spcPct val="100000"/>
            </a:lnSpc>
            <a:spcBef>
              <a:spcPct val="0"/>
            </a:spcBef>
            <a:spcAft>
              <a:spcPct val="35000"/>
            </a:spcAft>
            <a:buNone/>
            <a:defRPr cap="all"/>
          </a:pPr>
          <a:r>
            <a:rPr lang="fr" sz="1300" kern="1200" dirty="0"/>
            <a:t>L’ojectif est de comprendre</a:t>
          </a:r>
        </a:p>
      </dsp:txBody>
      <dsp:txXfrm>
        <a:off x="35606" y="2695306"/>
        <a:ext cx="2981250" cy="720000"/>
      </dsp:txXfrm>
    </dsp:sp>
    <dsp:sp modelId="{BCD8CDD9-0C56-4401-ADB1-8B48DAB2C96F}">
      <dsp:nvSpPr>
        <dsp:cNvPr id="0" name=""/>
        <dsp:cNvSpPr/>
      </dsp:nvSpPr>
      <dsp:spPr>
        <a:xfrm>
          <a:off x="4119918" y="259817"/>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47380"/>
          <a:ext cx="1043437" cy="1043437"/>
        </a:xfrm>
        <a:prstGeom prst="rect">
          <a:avLst/>
        </a:prstGeom>
        <a:blipFill rotWithShape="1">
          <a:blip xmlns:r="http://schemas.openxmlformats.org/officeDocument/2006/relationships" r:embed="rId2"/>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36606"/>
          <a:ext cx="2981250" cy="921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577850" rtl="0">
            <a:lnSpc>
              <a:spcPct val="100000"/>
            </a:lnSpc>
            <a:spcBef>
              <a:spcPct val="0"/>
            </a:spcBef>
            <a:spcAft>
              <a:spcPct val="35000"/>
            </a:spcAft>
            <a:buNone/>
            <a:defRPr cap="all"/>
          </a:pPr>
          <a:r>
            <a:rPr lang="fr" sz="1300" kern="1200" dirty="0"/>
            <a:t>MCD MLd BD:</a:t>
          </a:r>
        </a:p>
        <a:p>
          <a:pPr marL="0" lvl="0" indent="0" algn="ctr" defTabSz="577850" rtl="0">
            <a:lnSpc>
              <a:spcPct val="100000"/>
            </a:lnSpc>
            <a:spcBef>
              <a:spcPct val="0"/>
            </a:spcBef>
            <a:spcAft>
              <a:spcPct val="35000"/>
            </a:spcAft>
            <a:buNone/>
            <a:defRPr cap="all"/>
          </a:pPr>
          <a:r>
            <a:rPr lang="fr" sz="1300" kern="1200" dirty="0"/>
            <a:t>L’ojectef est de réaliser L’APP</a:t>
          </a:r>
        </a:p>
      </dsp:txBody>
      <dsp:txXfrm>
        <a:off x="3538574" y="2636606"/>
        <a:ext cx="2981250" cy="921952"/>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577850" rtl="0">
            <a:lnSpc>
              <a:spcPct val="100000"/>
            </a:lnSpc>
            <a:spcBef>
              <a:spcPct val="0"/>
            </a:spcBef>
            <a:spcAft>
              <a:spcPct val="35000"/>
            </a:spcAft>
            <a:buNone/>
            <a:defRPr cap="all"/>
          </a:pPr>
          <a:r>
            <a:rPr lang="fr" sz="1300" kern="1200" dirty="0"/>
            <a:t>MCT MOT:</a:t>
          </a:r>
        </a:p>
        <a:p>
          <a:pPr marL="0" lvl="0" indent="0" algn="ctr" defTabSz="577850" rtl="0">
            <a:lnSpc>
              <a:spcPct val="100000"/>
            </a:lnSpc>
            <a:spcBef>
              <a:spcPct val="0"/>
            </a:spcBef>
            <a:spcAft>
              <a:spcPct val="35000"/>
            </a:spcAft>
            <a:buNone/>
            <a:defRPr cap="all"/>
          </a:pPr>
          <a:r>
            <a:rPr lang="fr" sz="1300" kern="1200" dirty="0"/>
            <a:t>L’ojectef est de réaliser l’enchainement de L’app </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541C455-0541-42CB-85F2-EF2EB726E407}" type="datetime1">
              <a:rPr lang="fr-FR" smtClean="0"/>
              <a:t>07/01/2022</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39F4AB6-716B-4E95-AAD2-DB349D9AC9BA}" type="datetime1">
              <a:rPr lang="fr-FR" smtClean="0"/>
              <a:t>07/01/2022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e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cteur droit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ctrTitle" hasCustomPrompt="1"/>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sp>
        <p:nvSpPr>
          <p:cNvPr id="3" name="Sous-titr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en-US" dirty="0"/>
          </a:p>
        </p:txBody>
      </p:sp>
      <p:sp>
        <p:nvSpPr>
          <p:cNvPr id="20" name="Espace réservé de la date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43B6331D-8BD5-4AF5-97EE-8FB3C79FE924}" type="datetime1">
              <a:rPr lang="fr-FR" smtClean="0"/>
              <a:t>07/01/2022</a:t>
            </a:fld>
            <a:endParaRPr lang="en-US" dirty="0"/>
          </a:p>
        </p:txBody>
      </p:sp>
      <p:sp>
        <p:nvSpPr>
          <p:cNvPr id="21" name="Espace réservé du pied de page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Espace réservé du numéro de diapositiv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C09D1B91-EF9C-42FB-BBE2-597FDE1B14D7}" type="datetime1">
              <a:rPr lang="fr-FR" smtClean="0"/>
              <a:t>07/01/2022</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762000"/>
            <a:ext cx="8077200" cy="5257800"/>
          </a:xfrm>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2F733226-97BF-4FE9-8F44-80542C0EB53C}" type="datetime1">
              <a:rPr lang="fr-FR" smtClean="0"/>
              <a:t>07/01/2022</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802FE938-1586-4780-B61A-DD3B60BAB93C}" type="datetime1">
              <a:rPr lang="fr-FR" smtClean="0"/>
              <a:t>07/01/2022</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grpSp>
        <p:nvGrpSpPr>
          <p:cNvPr id="16" name="Groupe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cteur droit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ce réservé du texte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57CE27EF-4081-4F92-AC85-8FD255C3955B}" type="datetime1">
              <a:rPr lang="fr-FR" smtClean="0"/>
              <a:t>07/01/2022</a:t>
            </a:fld>
            <a:endParaRPr lang="en-US" dirty="0"/>
          </a:p>
        </p:txBody>
      </p:sp>
      <p:sp>
        <p:nvSpPr>
          <p:cNvPr id="5" name="Espace réservé du pied de page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e la date 4"/>
          <p:cNvSpPr>
            <a:spLocks noGrp="1"/>
          </p:cNvSpPr>
          <p:nvPr>
            <p:ph type="dt" sz="half" idx="10"/>
          </p:nvPr>
        </p:nvSpPr>
        <p:spPr/>
        <p:txBody>
          <a:bodyPr rtlCol="0"/>
          <a:lstStyle/>
          <a:p>
            <a:pPr rtl="0"/>
            <a:fld id="{22E52E25-1182-4E86-836C-7D703787597C}" type="datetime1">
              <a:rPr lang="fr-FR" smtClean="0"/>
              <a:t>07/01/2022</a:t>
            </a:fld>
            <a:endParaRPr lang="en-US"/>
          </a:p>
        </p:txBody>
      </p:sp>
      <p:sp>
        <p:nvSpPr>
          <p:cNvPr id="6" name="Espace réservé du pied de page 5"/>
          <p:cNvSpPr>
            <a:spLocks noGrp="1"/>
          </p:cNvSpPr>
          <p:nvPr>
            <p:ph type="ftr" sz="quarter" idx="11"/>
          </p:nvPr>
        </p:nvSpPr>
        <p:spPr/>
        <p:txBody>
          <a:bodyPr rtlCol="0"/>
          <a:lstStyle/>
          <a:p>
            <a:pPr rtl="0"/>
            <a:endParaRPr lang="en-US"/>
          </a:p>
        </p:txBody>
      </p:sp>
      <p:sp>
        <p:nvSpPr>
          <p:cNvPr id="7" name="Espace réservé du numéro de diapositive 6"/>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5" name="Espace réservé du texte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7" name="Espace réservé de la date 6"/>
          <p:cNvSpPr>
            <a:spLocks noGrp="1"/>
          </p:cNvSpPr>
          <p:nvPr>
            <p:ph type="dt" sz="half" idx="10"/>
          </p:nvPr>
        </p:nvSpPr>
        <p:spPr/>
        <p:txBody>
          <a:bodyPr rtlCol="0"/>
          <a:lstStyle/>
          <a:p>
            <a:pPr rtl="0"/>
            <a:fld id="{007B49E2-AD49-4B10-A213-CF194D4A25A3}" type="datetime1">
              <a:rPr lang="fr-FR" smtClean="0"/>
              <a:t>07/01/2022</a:t>
            </a:fld>
            <a:endParaRPr lang="en-US"/>
          </a:p>
        </p:txBody>
      </p:sp>
      <p:sp>
        <p:nvSpPr>
          <p:cNvPr id="8" name="Espace réservé du pied de page 7"/>
          <p:cNvSpPr>
            <a:spLocks noGrp="1"/>
          </p:cNvSpPr>
          <p:nvPr>
            <p:ph type="ftr" sz="quarter" idx="11"/>
          </p:nvPr>
        </p:nvSpPr>
        <p:spPr/>
        <p:txBody>
          <a:bodyPr rtlCol="0"/>
          <a:lstStyle/>
          <a:p>
            <a:pPr rtl="0"/>
            <a:endParaRPr lang="en-US"/>
          </a:p>
        </p:txBody>
      </p:sp>
      <p:sp>
        <p:nvSpPr>
          <p:cNvPr id="9" name="Espace réservé du numéro de diapositive 8"/>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e la date 2"/>
          <p:cNvSpPr>
            <a:spLocks noGrp="1"/>
          </p:cNvSpPr>
          <p:nvPr>
            <p:ph type="dt" sz="half" idx="10"/>
          </p:nvPr>
        </p:nvSpPr>
        <p:spPr/>
        <p:txBody>
          <a:bodyPr rtlCol="0"/>
          <a:lstStyle/>
          <a:p>
            <a:pPr rtl="0"/>
            <a:fld id="{25FB4F25-64BB-460E-8192-B4AC51BA66FC}" type="datetime1">
              <a:rPr lang="fr-FR" smtClean="0"/>
              <a:t>07/01/2022</a:t>
            </a:fld>
            <a:endParaRPr lang="en-US"/>
          </a:p>
        </p:txBody>
      </p:sp>
      <p:sp>
        <p:nvSpPr>
          <p:cNvPr id="4" name="Espace réservé du pied de page 3"/>
          <p:cNvSpPr>
            <a:spLocks noGrp="1"/>
          </p:cNvSpPr>
          <p:nvPr>
            <p:ph type="ftr" sz="quarter" idx="11"/>
          </p:nvPr>
        </p:nvSpPr>
        <p:spPr/>
        <p:txBody>
          <a:bodyPr rtlCol="0"/>
          <a:lstStyle/>
          <a:p>
            <a:pPr rtl="0"/>
            <a:endParaRPr lang="en-US"/>
          </a:p>
        </p:txBody>
      </p:sp>
      <p:sp>
        <p:nvSpPr>
          <p:cNvPr id="5" name="Espace réservé du numéro de diapositive 4"/>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2BD66AC7-6890-4F0E-B000-A39D822B7C00}" type="datetime1">
              <a:rPr lang="fr-FR" smtClean="0"/>
              <a:t>07/01/2022</a:t>
            </a:fld>
            <a:endParaRPr lang="en-US"/>
          </a:p>
        </p:txBody>
      </p:sp>
      <p:sp>
        <p:nvSpPr>
          <p:cNvPr id="3" name="Espace réservé du pied de page 2"/>
          <p:cNvSpPr>
            <a:spLocks noGrp="1"/>
          </p:cNvSpPr>
          <p:nvPr>
            <p:ph type="ftr" sz="quarter" idx="11"/>
          </p:nvPr>
        </p:nvSpPr>
        <p:spPr/>
        <p:txBody>
          <a:bodyPr rtlCol="0"/>
          <a:lstStyle/>
          <a:p>
            <a:pPr rtl="0"/>
            <a:endParaRPr lang="en-US"/>
          </a:p>
        </p:txBody>
      </p:sp>
      <p:sp>
        <p:nvSpPr>
          <p:cNvPr id="4" name="Espace réservé du numéro de diapositive 3"/>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fr-FR"/>
              <a:t>Modifiez le style du titre</a:t>
            </a:r>
            <a:endParaRPr lang="en-US" dirty="0"/>
          </a:p>
        </p:txBody>
      </p:sp>
      <p:sp>
        <p:nvSpPr>
          <p:cNvPr id="3" name="Espace réservé du conten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8" name="Espace réservé de la date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F7B0F5FB-B743-44F1-84BA-99C248DB6023}" type="datetime1">
              <a:rPr lang="fr-FR" smtClean="0"/>
              <a:t>07/01/2022</a:t>
            </a:fld>
            <a:endParaRPr lang="en-US"/>
          </a:p>
        </p:txBody>
      </p:sp>
      <p:sp>
        <p:nvSpPr>
          <p:cNvPr id="9" name="Espace réservé du pied de page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Espace réservé du numéro de diapositiv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e l’image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 dirty="0"/>
              <a:t>Cliquez sur l’icône pour ajouter une image</a:t>
            </a:r>
            <a:endParaRPr lang="en-US" dirty="0"/>
          </a:p>
        </p:txBody>
      </p:sp>
      <p:sp>
        <p:nvSpPr>
          <p:cNvPr id="5" name="Espace réservé de la date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C80E5F3D-7A62-48B1-A43E-C6091B37429D}" type="datetime1">
              <a:rPr lang="fr-FR" smtClean="0"/>
              <a:t>07/01/2022</a:t>
            </a:fld>
            <a:endParaRPr lang="en-US" dirty="0"/>
          </a:p>
        </p:txBody>
      </p:sp>
      <p:sp>
        <p:nvSpPr>
          <p:cNvPr id="6" name="Espace réservé du pied de page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Espace réservé du numéro de diapositiv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ce réservé du titre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020D9D58-8984-498B-A4DA-61EAC8A72DD8}" type="datetime1">
              <a:rPr lang="fr-FR" smtClean="0"/>
              <a:t>07/01/2022</a:t>
            </a:fld>
            <a:endParaRPr lang="en-US" dirty="0"/>
          </a:p>
        </p:txBody>
      </p:sp>
      <p:sp>
        <p:nvSpPr>
          <p:cNvPr id="5" name="Espace réservé du pied de page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descr="Zoom sur un logo&#10;&#10;Description générée automatiquement">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r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fr" sz="4400" dirty="0">
                <a:solidFill>
                  <a:schemeClr val="tx1"/>
                </a:solidFill>
              </a:rPr>
              <a:t>Projet SI:</a:t>
            </a:r>
            <a:br>
              <a:rPr lang="fr" sz="4400" dirty="0">
                <a:solidFill>
                  <a:schemeClr val="tx1"/>
                </a:solidFill>
              </a:rPr>
            </a:br>
            <a:r>
              <a:rPr lang="fr" sz="4400" dirty="0">
                <a:solidFill>
                  <a:schemeClr val="tx1"/>
                </a:solidFill>
              </a:rPr>
              <a:t>Hopital</a:t>
            </a:r>
          </a:p>
        </p:txBody>
      </p:sp>
      <p:sp>
        <p:nvSpPr>
          <p:cNvPr id="3" name="Sous-titr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fr" dirty="0">
                <a:solidFill>
                  <a:schemeClr val="tx1"/>
                </a:solidFill>
              </a:rPr>
              <a:t>RG MCD MLD MCT MOT BD APP </a:t>
            </a:r>
          </a:p>
        </p:txBody>
      </p:sp>
      <p:sp>
        <p:nvSpPr>
          <p:cNvPr id="5" name="ZoneTexte 4">
            <a:extLst>
              <a:ext uri="{FF2B5EF4-FFF2-40B4-BE49-F238E27FC236}">
                <a16:creationId xmlns:a16="http://schemas.microsoft.com/office/drawing/2014/main" id="{400B7F84-3988-4FA8-9DDB-DFDF14F04300}"/>
              </a:ext>
            </a:extLst>
          </p:cNvPr>
          <p:cNvSpPr txBox="1"/>
          <p:nvPr/>
        </p:nvSpPr>
        <p:spPr>
          <a:xfrm>
            <a:off x="490077" y="4263094"/>
            <a:ext cx="3101261" cy="1200329"/>
          </a:xfrm>
          <a:prstGeom prst="rect">
            <a:avLst/>
          </a:prstGeom>
          <a:noFill/>
        </p:spPr>
        <p:txBody>
          <a:bodyPr wrap="square" rtlCol="0">
            <a:spAutoFit/>
          </a:bodyPr>
          <a:lstStyle/>
          <a:p>
            <a:r>
              <a:rPr lang="fr-FR" dirty="0">
                <a:solidFill>
                  <a:schemeClr val="bg1"/>
                </a:solidFill>
              </a:rPr>
              <a:t>Encadrée par: </a:t>
            </a:r>
            <a:r>
              <a:rPr lang="fr-FR" dirty="0" err="1">
                <a:solidFill>
                  <a:schemeClr val="bg1"/>
                </a:solidFill>
              </a:rPr>
              <a:t>Mr.Rochd</a:t>
            </a:r>
            <a:endParaRPr lang="fr-FR" dirty="0">
              <a:solidFill>
                <a:schemeClr val="bg1"/>
              </a:solidFill>
            </a:endParaRPr>
          </a:p>
          <a:p>
            <a:r>
              <a:rPr lang="fr-FR" dirty="0">
                <a:solidFill>
                  <a:schemeClr val="bg1"/>
                </a:solidFill>
              </a:rPr>
              <a:t>Réaliser par :</a:t>
            </a:r>
          </a:p>
          <a:p>
            <a:r>
              <a:rPr lang="fr-FR" dirty="0">
                <a:solidFill>
                  <a:schemeClr val="bg1"/>
                </a:solidFill>
              </a:rPr>
              <a:t>Badr </a:t>
            </a:r>
            <a:r>
              <a:rPr lang="fr-FR" dirty="0" err="1">
                <a:solidFill>
                  <a:schemeClr val="bg1"/>
                </a:solidFill>
              </a:rPr>
              <a:t>eddine</a:t>
            </a:r>
            <a:r>
              <a:rPr lang="fr-FR" dirty="0">
                <a:solidFill>
                  <a:schemeClr val="bg1"/>
                </a:solidFill>
              </a:rPr>
              <a:t> oifroukhi et Hamza </a:t>
            </a:r>
            <a:r>
              <a:rPr lang="fr-FR" dirty="0" err="1">
                <a:solidFill>
                  <a:schemeClr val="bg1"/>
                </a:solidFill>
              </a:rPr>
              <a:t>Koutar</a:t>
            </a:r>
            <a:r>
              <a:rPr lang="fr-FR" dirty="0">
                <a:solidFill>
                  <a:schemeClr val="bg1"/>
                </a:solidFill>
              </a:rPr>
              <a:t> GI</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fr" dirty="0"/>
              <a:t>PLAN</a:t>
            </a:r>
          </a:p>
        </p:txBody>
      </p:sp>
      <p:graphicFrame>
        <p:nvGraphicFramePr>
          <p:cNvPr id="5" name="Espace réservé du contenu 2">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4092749721"/>
              </p:ext>
            </p:extLst>
          </p:nvPr>
        </p:nvGraphicFramePr>
        <p:xfrm>
          <a:off x="1033670" y="2204046"/>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631534-77EA-4C06-A036-7F85CCE3BF1E}"/>
              </a:ext>
            </a:extLst>
          </p:cNvPr>
          <p:cNvSpPr>
            <a:spLocks noGrp="1"/>
          </p:cNvSpPr>
          <p:nvPr>
            <p:ph type="title"/>
          </p:nvPr>
        </p:nvSpPr>
        <p:spPr/>
        <p:txBody>
          <a:bodyPr/>
          <a:lstStyle/>
          <a:p>
            <a:pPr algn="ctr"/>
            <a:r>
              <a:rPr lang="fr-FR" dirty="0"/>
              <a:t>Règle de Gestion RG</a:t>
            </a:r>
          </a:p>
        </p:txBody>
      </p:sp>
      <p:sp>
        <p:nvSpPr>
          <p:cNvPr id="3" name="Espace réservé du contenu 2">
            <a:extLst>
              <a:ext uri="{FF2B5EF4-FFF2-40B4-BE49-F238E27FC236}">
                <a16:creationId xmlns:a16="http://schemas.microsoft.com/office/drawing/2014/main" id="{2EAFED7C-7578-4A95-B40B-62D52F04A4D4}"/>
              </a:ext>
            </a:extLst>
          </p:cNvPr>
          <p:cNvSpPr>
            <a:spLocks noGrp="1"/>
          </p:cNvSpPr>
          <p:nvPr>
            <p:ph idx="1"/>
          </p:nvPr>
        </p:nvSpPr>
        <p:spPr/>
        <p:txBody>
          <a:bodyPr>
            <a:normAutofit/>
          </a:bodyPr>
          <a:lstStyle/>
          <a:p>
            <a:r>
              <a:rPr lang="fr-FR" sz="1800" b="1" i="0" u="none" strike="noStrike" baseline="0" dirty="0">
                <a:solidFill>
                  <a:srgbClr val="000000"/>
                </a:solidFill>
                <a:latin typeface="Arial" panose="020B0604020202020204" pitchFamily="34" charset="0"/>
              </a:rPr>
              <a:t>CHAPITRE PREMIER : </a:t>
            </a:r>
            <a:r>
              <a:rPr lang="fr-FR" sz="1800" b="0" i="0" u="none" strike="noStrike" baseline="0" dirty="0">
                <a:solidFill>
                  <a:srgbClr val="000000"/>
                </a:solidFill>
                <a:latin typeface="Arial Narrow" panose="020B0606020202030204" pitchFamily="34" charset="0"/>
              </a:rPr>
              <a:t>ORGANISATION ADMINISTRATIVE HOSPITALIERE</a:t>
            </a:r>
          </a:p>
          <a:p>
            <a:pPr marR="2200" algn="just"/>
            <a:r>
              <a:rPr lang="fr-FR" sz="1800" b="1" i="0" u="none" strike="noStrike" baseline="0" dirty="0">
                <a:solidFill>
                  <a:srgbClr val="000000"/>
                </a:solidFill>
                <a:latin typeface="Arial" panose="020B0604020202020204" pitchFamily="34" charset="0"/>
              </a:rPr>
              <a:t>CHAPITRE DEUX : </a:t>
            </a:r>
            <a:r>
              <a:rPr lang="fr-FR" sz="1800" b="0" i="0" u="none" strike="noStrike" baseline="0" dirty="0">
                <a:solidFill>
                  <a:srgbClr val="000000"/>
                </a:solidFill>
                <a:latin typeface="Arial Narrow" panose="020B0606020202030204" pitchFamily="34" charset="0"/>
              </a:rPr>
              <a:t>ORGANISATION DES SOINS ET SERVICES</a:t>
            </a:r>
          </a:p>
          <a:p>
            <a:pPr marR="2200" algn="just"/>
            <a:r>
              <a:rPr lang="fr-FR" sz="1800" b="1" i="0" u="none" strike="noStrike" baseline="0" dirty="0">
                <a:solidFill>
                  <a:srgbClr val="000000"/>
                </a:solidFill>
                <a:latin typeface="Arial" panose="020B0604020202020204" pitchFamily="34" charset="0"/>
              </a:rPr>
              <a:t>CHAPITRE TROIS : </a:t>
            </a:r>
            <a:r>
              <a:rPr lang="fr-FR" sz="1800" b="0" i="0" u="none" strike="noStrike" baseline="0" dirty="0">
                <a:solidFill>
                  <a:srgbClr val="000000"/>
                </a:solidFill>
                <a:latin typeface="Arial Narrow" panose="020B0606020202030204" pitchFamily="34" charset="0"/>
              </a:rPr>
              <a:t>ADMISSION A L’HOPITAL</a:t>
            </a:r>
          </a:p>
          <a:p>
            <a:pPr marR="2200" algn="just"/>
            <a:r>
              <a:rPr lang="fr-FR" sz="1800" b="1" i="0" u="none" strike="noStrike" baseline="0" dirty="0">
                <a:solidFill>
                  <a:srgbClr val="000000"/>
                </a:solidFill>
                <a:latin typeface="Arial" panose="020B0604020202020204" pitchFamily="34" charset="0"/>
              </a:rPr>
              <a:t>CHAPITRE QUATRE : </a:t>
            </a:r>
            <a:r>
              <a:rPr lang="fr-FR" sz="1800" b="0" i="0" u="none" strike="noStrike" baseline="0" dirty="0">
                <a:solidFill>
                  <a:srgbClr val="000000"/>
                </a:solidFill>
                <a:latin typeface="Arial Narrow" panose="020B0606020202030204" pitchFamily="34" charset="0"/>
              </a:rPr>
              <a:t>ORGANISATION, COORDINATION DES SOINS ET CONDITIONS DE SEJOUR</a:t>
            </a:r>
          </a:p>
          <a:p>
            <a:pPr marR="2200" algn="just"/>
            <a:r>
              <a:rPr lang="fr-FR" sz="1800" b="1" i="0" u="none" strike="noStrike" baseline="0" dirty="0">
                <a:solidFill>
                  <a:srgbClr val="000000"/>
                </a:solidFill>
                <a:latin typeface="Arial" panose="020B0604020202020204" pitchFamily="34" charset="0"/>
              </a:rPr>
              <a:t>CHAPITRE CINQ : </a:t>
            </a:r>
            <a:r>
              <a:rPr lang="fr-FR" sz="1800" b="0" i="0" u="none" strike="noStrike" baseline="0" dirty="0">
                <a:solidFill>
                  <a:srgbClr val="000000"/>
                </a:solidFill>
                <a:latin typeface="Arial Narrow" panose="020B0606020202030204" pitchFamily="34" charset="0"/>
              </a:rPr>
              <a:t>LA SORTIE DE L’HOPITAL</a:t>
            </a:r>
          </a:p>
          <a:p>
            <a:pPr marR="2200" algn="just"/>
            <a:r>
              <a:rPr lang="fr-FR" sz="1800" b="1" i="0" u="none" strike="noStrike" baseline="0" dirty="0">
                <a:solidFill>
                  <a:srgbClr val="000000"/>
                </a:solidFill>
                <a:latin typeface="Arial" panose="020B0604020202020204" pitchFamily="34" charset="0"/>
              </a:rPr>
              <a:t>CHAPITRE SIX : </a:t>
            </a:r>
            <a:r>
              <a:rPr lang="fr-FR" sz="1800" b="0" i="0" u="none" strike="noStrike" baseline="0" dirty="0">
                <a:solidFill>
                  <a:srgbClr val="000000"/>
                </a:solidFill>
                <a:latin typeface="Arial Narrow" panose="020B0606020202030204" pitchFamily="34" charset="0"/>
              </a:rPr>
              <a:t>SECURITE, HYGIENE</a:t>
            </a:r>
            <a:endParaRPr lang="fr-FR" sz="1800" b="1" dirty="0">
              <a:solidFill>
                <a:srgbClr val="000000"/>
              </a:solidFill>
              <a:latin typeface="Arial" panose="020B0604020202020204" pitchFamily="34" charset="0"/>
            </a:endParaRPr>
          </a:p>
          <a:p>
            <a:pPr marR="2200" algn="just"/>
            <a:r>
              <a:rPr lang="fr-FR" sz="1800" b="1" i="0" u="none" strike="noStrike" baseline="0" dirty="0">
                <a:solidFill>
                  <a:srgbClr val="000000"/>
                </a:solidFill>
                <a:latin typeface="Arial" panose="020B0604020202020204" pitchFamily="34" charset="0"/>
              </a:rPr>
              <a:t>CHAPITRE SEPT : </a:t>
            </a:r>
            <a:r>
              <a:rPr lang="fr-FR" sz="1800" b="0" i="0" u="none" strike="noStrike" baseline="0" dirty="0">
                <a:solidFill>
                  <a:srgbClr val="000000"/>
                </a:solidFill>
                <a:latin typeface="Arial Narrow" panose="020B0606020202030204" pitchFamily="34" charset="0"/>
              </a:rPr>
              <a:t>DEVOIRS DU PERSONNEL DE L’HOPITAL</a:t>
            </a:r>
          </a:p>
          <a:p>
            <a:pPr marR="2200" algn="just"/>
            <a:r>
              <a:rPr lang="fr-FR" sz="1800" b="1" dirty="0">
                <a:solidFill>
                  <a:srgbClr val="000000"/>
                </a:solidFill>
                <a:latin typeface="Arial" panose="020B0604020202020204" pitchFamily="34" charset="0"/>
              </a:rPr>
              <a:t>CHAPITRE HUIT : </a:t>
            </a:r>
            <a:r>
              <a:rPr lang="fr-FR" sz="1800" dirty="0">
                <a:solidFill>
                  <a:srgbClr val="000000"/>
                </a:solidFill>
                <a:latin typeface="Arial Narrow" panose="020B0606020202030204" pitchFamily="34" charset="0"/>
              </a:rPr>
              <a:t>PROTECTION DU PERSONNEL </a:t>
            </a:r>
            <a:endParaRPr lang="fr-FR" sz="1800" b="0" i="0" u="none" strike="noStrike" baseline="0" dirty="0">
              <a:solidFill>
                <a:srgbClr val="000000"/>
              </a:solidFill>
              <a:latin typeface="Arial Narrow" panose="020B0606020202030204" pitchFamily="34" charset="0"/>
            </a:endParaRPr>
          </a:p>
          <a:p>
            <a:pPr marL="0" marR="2200" indent="0" algn="just">
              <a:buNone/>
            </a:pPr>
            <a:r>
              <a:rPr lang="fr-FR" sz="1800" b="1" i="0" u="none" strike="noStrike" baseline="0" dirty="0">
                <a:solidFill>
                  <a:srgbClr val="000000"/>
                </a:solidFill>
                <a:latin typeface="Arial" panose="020B0604020202020204" pitchFamily="34" charset="0"/>
              </a:rPr>
              <a:t> </a:t>
            </a:r>
            <a:endParaRPr lang="fr-FR" dirty="0"/>
          </a:p>
        </p:txBody>
      </p:sp>
      <p:sp>
        <p:nvSpPr>
          <p:cNvPr id="4" name="Espace réservé de la date 3">
            <a:extLst>
              <a:ext uri="{FF2B5EF4-FFF2-40B4-BE49-F238E27FC236}">
                <a16:creationId xmlns:a16="http://schemas.microsoft.com/office/drawing/2014/main" id="{7D458A10-1B91-405C-953A-9DC3A172FB65}"/>
              </a:ext>
            </a:extLst>
          </p:cNvPr>
          <p:cNvSpPr>
            <a:spLocks noGrp="1"/>
          </p:cNvSpPr>
          <p:nvPr>
            <p:ph type="dt" sz="half" idx="10"/>
          </p:nvPr>
        </p:nvSpPr>
        <p:spPr/>
        <p:txBody>
          <a:bodyPr/>
          <a:lstStyle/>
          <a:p>
            <a:pPr rtl="0"/>
            <a:fld id="{802FE938-1586-4780-B61A-DD3B60BAB93C}" type="datetime1">
              <a:rPr lang="fr-FR" smtClean="0"/>
              <a:t>07/01/2022</a:t>
            </a:fld>
            <a:endParaRPr lang="en-US"/>
          </a:p>
        </p:txBody>
      </p:sp>
    </p:spTree>
    <p:extLst>
      <p:ext uri="{BB962C8B-B14F-4D97-AF65-F5344CB8AC3E}">
        <p14:creationId xmlns:p14="http://schemas.microsoft.com/office/powerpoint/2010/main" val="175122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B452A2-7B93-4968-87C0-452CB6B05E48}"/>
              </a:ext>
            </a:extLst>
          </p:cNvPr>
          <p:cNvSpPr>
            <a:spLocks noGrp="1"/>
          </p:cNvSpPr>
          <p:nvPr>
            <p:ph type="title"/>
          </p:nvPr>
        </p:nvSpPr>
        <p:spPr>
          <a:xfrm>
            <a:off x="755374" y="417443"/>
            <a:ext cx="10058400" cy="1371600"/>
          </a:xfrm>
        </p:spPr>
        <p:txBody>
          <a:bodyPr/>
          <a:lstStyle/>
          <a:p>
            <a:pPr algn="ctr"/>
            <a:r>
              <a:rPr lang="fr-FR" dirty="0"/>
              <a:t>Règle de Gestion RG</a:t>
            </a:r>
          </a:p>
        </p:txBody>
      </p:sp>
      <p:sp>
        <p:nvSpPr>
          <p:cNvPr id="3" name="Espace réservé du contenu 2">
            <a:extLst>
              <a:ext uri="{FF2B5EF4-FFF2-40B4-BE49-F238E27FC236}">
                <a16:creationId xmlns:a16="http://schemas.microsoft.com/office/drawing/2014/main" id="{2A1A2724-F375-427A-AD0D-694157682492}"/>
              </a:ext>
            </a:extLst>
          </p:cNvPr>
          <p:cNvSpPr>
            <a:spLocks noGrp="1"/>
          </p:cNvSpPr>
          <p:nvPr>
            <p:ph idx="1"/>
          </p:nvPr>
        </p:nvSpPr>
        <p:spPr>
          <a:xfrm>
            <a:off x="755374" y="1789043"/>
            <a:ext cx="10369826" cy="4163701"/>
          </a:xfrm>
        </p:spPr>
        <p:txBody>
          <a:bodyPr/>
          <a:lstStyle/>
          <a:p>
            <a:r>
              <a:rPr lang="fr-FR" sz="1600" dirty="0"/>
              <a:t>Les règle de gestion contient 100 articles.</a:t>
            </a:r>
          </a:p>
          <a:p>
            <a:r>
              <a:rPr lang="fr-FR" sz="1600" dirty="0"/>
              <a:t>Chaque article nous donne une information sur  les composants d’</a:t>
            </a:r>
            <a:r>
              <a:rPr lang="fr-FR" sz="1600" dirty="0" err="1"/>
              <a:t>hopital</a:t>
            </a:r>
            <a:r>
              <a:rPr lang="fr-FR" sz="1600" dirty="0"/>
              <a:t> et son mode d’organisation que se soit service soins  ainsi  tout ce qui est administrative ,</a:t>
            </a:r>
          </a:p>
          <a:p>
            <a:r>
              <a:rPr lang="fr-FR" sz="1600" dirty="0"/>
              <a:t>Aussi nous avons plusieurs articles qui ne donne une image sur le procédure et les étapes de l’admission ordinaire d’un patient et sa différence avec l’admission urgente , tout ce qui est bien schématiser au niveau du MOT ,</a:t>
            </a:r>
          </a:p>
          <a:p>
            <a:r>
              <a:rPr lang="fr-FR" sz="1600" dirty="0"/>
              <a:t>Ensuite , nous avons pas mal d’informations sur l’</a:t>
            </a:r>
            <a:r>
              <a:rPr lang="fr-FR" sz="1600" dirty="0" err="1"/>
              <a:t>etablissement</a:t>
            </a:r>
            <a:r>
              <a:rPr lang="fr-FR" sz="1600" dirty="0"/>
              <a:t> du dossier d’hospitalisation lors d’admission du patient , après que le patient reçut  le traitement désirée nous avons terminer par le procédure de sortie commencent par les motifs du sortie ,</a:t>
            </a:r>
          </a:p>
          <a:p>
            <a:r>
              <a:rPr lang="fr-FR" sz="1600" dirty="0"/>
              <a:t>Chaque article </a:t>
            </a:r>
            <a:r>
              <a:rPr lang="fr-FR" sz="1600" dirty="0" err="1"/>
              <a:t>presente</a:t>
            </a:r>
            <a:r>
              <a:rPr lang="fr-FR" sz="1600" dirty="0"/>
              <a:t> des massives informations  sur un composant d’</a:t>
            </a:r>
            <a:r>
              <a:rPr lang="fr-FR" sz="1600" dirty="0" err="1"/>
              <a:t>hopital</a:t>
            </a:r>
            <a:r>
              <a:rPr lang="fr-FR" sz="1600" dirty="0"/>
              <a:t> ayant plusieurs cas et options , </a:t>
            </a:r>
          </a:p>
          <a:p>
            <a:endParaRPr lang="fr-FR" dirty="0"/>
          </a:p>
        </p:txBody>
      </p:sp>
      <p:sp>
        <p:nvSpPr>
          <p:cNvPr id="4" name="Espace réservé de la date 3">
            <a:extLst>
              <a:ext uri="{FF2B5EF4-FFF2-40B4-BE49-F238E27FC236}">
                <a16:creationId xmlns:a16="http://schemas.microsoft.com/office/drawing/2014/main" id="{EC70626E-973C-41E7-9FAB-D8F186DD3966}"/>
              </a:ext>
            </a:extLst>
          </p:cNvPr>
          <p:cNvSpPr>
            <a:spLocks noGrp="1"/>
          </p:cNvSpPr>
          <p:nvPr>
            <p:ph type="dt" sz="half" idx="10"/>
          </p:nvPr>
        </p:nvSpPr>
        <p:spPr/>
        <p:txBody>
          <a:bodyPr/>
          <a:lstStyle/>
          <a:p>
            <a:pPr rtl="0"/>
            <a:fld id="{802FE938-1586-4780-B61A-DD3B60BAB93C}" type="datetime1">
              <a:rPr lang="fr-FR" smtClean="0"/>
              <a:t>07/01/2022</a:t>
            </a:fld>
            <a:endParaRPr lang="en-US"/>
          </a:p>
        </p:txBody>
      </p:sp>
    </p:spTree>
    <p:extLst>
      <p:ext uri="{BB962C8B-B14F-4D97-AF65-F5344CB8AC3E}">
        <p14:creationId xmlns:p14="http://schemas.microsoft.com/office/powerpoint/2010/main" val="2258618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17EC43-ABB5-49C2-9B9F-DC202C7E3D30}"/>
              </a:ext>
            </a:extLst>
          </p:cNvPr>
          <p:cNvSpPr>
            <a:spLocks noGrp="1"/>
          </p:cNvSpPr>
          <p:nvPr>
            <p:ph type="title"/>
          </p:nvPr>
        </p:nvSpPr>
        <p:spPr>
          <a:xfrm>
            <a:off x="1066800" y="642594"/>
            <a:ext cx="10058400" cy="1027180"/>
          </a:xfrm>
        </p:spPr>
        <p:txBody>
          <a:bodyPr/>
          <a:lstStyle/>
          <a:p>
            <a:r>
              <a:rPr lang="fr-FR" i="1" dirty="0">
                <a:latin typeface="Adobe Song Std L" panose="02020300000000000000" pitchFamily="18" charset="-128"/>
                <a:ea typeface="Adobe Song Std L" panose="02020300000000000000" pitchFamily="18" charset="-128"/>
              </a:rPr>
              <a:t>MCD et MLD :</a:t>
            </a:r>
          </a:p>
        </p:txBody>
      </p:sp>
      <p:sp>
        <p:nvSpPr>
          <p:cNvPr id="3" name="Espace réservé du contenu 2">
            <a:extLst>
              <a:ext uri="{FF2B5EF4-FFF2-40B4-BE49-F238E27FC236}">
                <a16:creationId xmlns:a16="http://schemas.microsoft.com/office/drawing/2014/main" id="{99E0DD28-8093-4636-B942-0EFD82B275B7}"/>
              </a:ext>
            </a:extLst>
          </p:cNvPr>
          <p:cNvSpPr>
            <a:spLocks noGrp="1"/>
          </p:cNvSpPr>
          <p:nvPr>
            <p:ph idx="1"/>
          </p:nvPr>
        </p:nvSpPr>
        <p:spPr>
          <a:xfrm>
            <a:off x="1066800" y="1789043"/>
            <a:ext cx="10058400" cy="2133600"/>
          </a:xfrm>
        </p:spPr>
        <p:txBody>
          <a:bodyPr>
            <a:normAutofit fontScale="92500" lnSpcReduction="10000"/>
          </a:bodyPr>
          <a:lstStyle/>
          <a:p>
            <a:r>
              <a:rPr lang="fr-FR" sz="2000" dirty="0"/>
              <a:t>Le MCD se compose de plusieurs entités et relations  , nous aurons le voir tout de suite sur notre application  </a:t>
            </a:r>
            <a:r>
              <a:rPr lang="fr-FR" sz="2000" i="1" dirty="0">
                <a:latin typeface="Bodoni MT" panose="02070603080606020203" pitchFamily="18" charset="0"/>
                <a:cs typeface="Arabic Typesetting" panose="03020402040406030203" pitchFamily="66" charset="-78"/>
              </a:rPr>
              <a:t>POWERAMC</a:t>
            </a:r>
            <a:r>
              <a:rPr lang="fr-FR" sz="2000" i="1" dirty="0">
                <a:latin typeface="Arabic Typesetting" panose="03020402040406030203" pitchFamily="66" charset="-78"/>
                <a:cs typeface="Arabic Typesetting" panose="03020402040406030203" pitchFamily="66" charset="-78"/>
              </a:rPr>
              <a:t> </a:t>
            </a:r>
            <a:r>
              <a:rPr lang="fr-FR" sz="2000" dirty="0"/>
              <a:t> qu’on a essaye de représente ce dernier graphiquement ,</a:t>
            </a:r>
          </a:p>
          <a:p>
            <a:endParaRPr lang="fr-FR" sz="2000" dirty="0"/>
          </a:p>
          <a:p>
            <a:r>
              <a:rPr lang="fr-FR" sz="2000" i="1" dirty="0"/>
              <a:t>Et pour le MLD nous allons voir tout de suite quelque exemples pour la schéma relationnelle :</a:t>
            </a:r>
          </a:p>
          <a:p>
            <a:endParaRPr lang="fr-FR" dirty="0"/>
          </a:p>
          <a:p>
            <a:endParaRPr lang="fr-FR" dirty="0"/>
          </a:p>
        </p:txBody>
      </p:sp>
      <p:sp>
        <p:nvSpPr>
          <p:cNvPr id="4" name="Espace réservé de la date 3">
            <a:extLst>
              <a:ext uri="{FF2B5EF4-FFF2-40B4-BE49-F238E27FC236}">
                <a16:creationId xmlns:a16="http://schemas.microsoft.com/office/drawing/2014/main" id="{9E675A7E-3C8D-4679-A0C5-BDB7471D4B0C}"/>
              </a:ext>
            </a:extLst>
          </p:cNvPr>
          <p:cNvSpPr>
            <a:spLocks noGrp="1"/>
          </p:cNvSpPr>
          <p:nvPr>
            <p:ph type="dt" sz="half" idx="10"/>
          </p:nvPr>
        </p:nvSpPr>
        <p:spPr/>
        <p:txBody>
          <a:bodyPr/>
          <a:lstStyle/>
          <a:p>
            <a:pPr rtl="0"/>
            <a:fld id="{802FE938-1586-4780-B61A-DD3B60BAB93C}" type="datetime1">
              <a:rPr lang="fr-FR" smtClean="0"/>
              <a:t>07/01/2022</a:t>
            </a:fld>
            <a:endParaRPr lang="en-US"/>
          </a:p>
        </p:txBody>
      </p:sp>
      <p:sp>
        <p:nvSpPr>
          <p:cNvPr id="5" name="ZoneTexte 4">
            <a:extLst>
              <a:ext uri="{FF2B5EF4-FFF2-40B4-BE49-F238E27FC236}">
                <a16:creationId xmlns:a16="http://schemas.microsoft.com/office/drawing/2014/main" id="{4EB5A5B1-82D8-4E03-92E0-BC00EBB30CDD}"/>
              </a:ext>
            </a:extLst>
          </p:cNvPr>
          <p:cNvSpPr txBox="1"/>
          <p:nvPr/>
        </p:nvSpPr>
        <p:spPr>
          <a:xfrm>
            <a:off x="1881809" y="4188380"/>
            <a:ext cx="10171043" cy="3693319"/>
          </a:xfrm>
          <a:prstGeom prst="rect">
            <a:avLst/>
          </a:prstGeom>
          <a:noFill/>
        </p:spPr>
        <p:txBody>
          <a:bodyPr wrap="square" rtlCol="0">
            <a:spAutoFit/>
          </a:bodyPr>
          <a:lstStyle/>
          <a:p>
            <a:r>
              <a:rPr lang="fr-FR" dirty="0"/>
              <a:t>Employer ( </a:t>
            </a:r>
            <a:r>
              <a:rPr lang="fr-FR" i="1" u="sng" dirty="0" err="1"/>
              <a:t>CIN_emp</a:t>
            </a:r>
            <a:r>
              <a:rPr lang="fr-FR" i="1" u="sng" dirty="0"/>
              <a:t> </a:t>
            </a:r>
            <a:r>
              <a:rPr lang="fr-FR" dirty="0"/>
              <a:t>,# </a:t>
            </a:r>
            <a:r>
              <a:rPr lang="fr-FR" dirty="0" err="1"/>
              <a:t>ID_Labo</a:t>
            </a:r>
            <a:r>
              <a:rPr lang="fr-FR" dirty="0"/>
              <a:t> , #code_metier ,# </a:t>
            </a:r>
            <a:r>
              <a:rPr lang="fr-FR" dirty="0" err="1"/>
              <a:t>ID_pharm</a:t>
            </a:r>
            <a:r>
              <a:rPr lang="fr-FR" dirty="0"/>
              <a:t> ,</a:t>
            </a:r>
            <a:r>
              <a:rPr lang="fr-FR" dirty="0" err="1"/>
              <a:t>Nom_Complet</a:t>
            </a:r>
            <a:r>
              <a:rPr lang="fr-FR" dirty="0"/>
              <a:t> ) ; </a:t>
            </a:r>
          </a:p>
          <a:p>
            <a:r>
              <a:rPr lang="fr-FR" dirty="0"/>
              <a:t>Laboratoire ( </a:t>
            </a:r>
            <a:r>
              <a:rPr lang="fr-FR" i="1" u="sng" dirty="0" err="1"/>
              <a:t>ID_labo</a:t>
            </a:r>
            <a:r>
              <a:rPr lang="fr-FR" i="1" u="sng" dirty="0"/>
              <a:t> </a:t>
            </a:r>
            <a:r>
              <a:rPr lang="fr-FR" dirty="0"/>
              <a:t>, </a:t>
            </a:r>
            <a:r>
              <a:rPr lang="fr-FR" dirty="0" err="1"/>
              <a:t>Libelle_Labo</a:t>
            </a:r>
            <a:r>
              <a:rPr lang="fr-FR" dirty="0"/>
              <a:t> ) ;</a:t>
            </a:r>
          </a:p>
          <a:p>
            <a:r>
              <a:rPr lang="fr-FR" dirty="0" err="1"/>
              <a:t>Dossier_Hospitaliser</a:t>
            </a:r>
            <a:r>
              <a:rPr lang="fr-FR" dirty="0"/>
              <a:t> ( </a:t>
            </a:r>
            <a:r>
              <a:rPr lang="fr-FR" i="1" u="sng" dirty="0" err="1"/>
              <a:t>ID_dos</a:t>
            </a:r>
            <a:r>
              <a:rPr lang="fr-FR" i="1" u="sng" dirty="0"/>
              <a:t> </a:t>
            </a:r>
            <a:r>
              <a:rPr lang="fr-FR" dirty="0"/>
              <a:t>,#Id labo , </a:t>
            </a:r>
            <a:r>
              <a:rPr lang="fr-FR" dirty="0" err="1"/>
              <a:t>libelle_labo</a:t>
            </a:r>
            <a:r>
              <a:rPr lang="fr-FR" dirty="0"/>
              <a:t> ) ;</a:t>
            </a:r>
          </a:p>
          <a:p>
            <a:r>
              <a:rPr lang="fr-FR" dirty="0"/>
              <a:t>Faire ( #</a:t>
            </a:r>
            <a:r>
              <a:rPr lang="fr-FR" i="1" u="sng" dirty="0"/>
              <a:t>CIN_emp</a:t>
            </a:r>
            <a:r>
              <a:rPr lang="fr-FR" dirty="0"/>
              <a:t>, </a:t>
            </a:r>
            <a:r>
              <a:rPr lang="fr-FR" i="1" u="sng" dirty="0"/>
              <a:t>#ID_trai </a:t>
            </a:r>
            <a:r>
              <a:rPr lang="fr-FR" dirty="0"/>
              <a:t>) ;</a:t>
            </a:r>
          </a:p>
          <a:p>
            <a:r>
              <a:rPr lang="fr-FR" dirty="0" err="1"/>
              <a:t>Metier</a:t>
            </a:r>
            <a:r>
              <a:rPr lang="fr-FR" dirty="0"/>
              <a:t> ( </a:t>
            </a:r>
            <a:r>
              <a:rPr lang="fr-FR" i="1" u="sng" dirty="0" err="1"/>
              <a:t>code_metier</a:t>
            </a:r>
            <a:r>
              <a:rPr lang="fr-FR" i="1" u="sng" dirty="0"/>
              <a:t> </a:t>
            </a:r>
            <a:r>
              <a:rPr lang="fr-FR" dirty="0"/>
              <a:t>, </a:t>
            </a:r>
            <a:r>
              <a:rPr lang="fr-FR" dirty="0" err="1"/>
              <a:t>libelle_metier</a:t>
            </a:r>
            <a:r>
              <a:rPr lang="fr-FR" dirty="0"/>
              <a:t> ) ;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2312864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1CC9A60-1431-4214-BF39-914472B6071A}"/>
              </a:ext>
            </a:extLst>
          </p:cNvPr>
          <p:cNvSpPr>
            <a:spLocks noGrp="1"/>
          </p:cNvSpPr>
          <p:nvPr>
            <p:ph idx="1"/>
          </p:nvPr>
        </p:nvSpPr>
        <p:spPr>
          <a:xfrm>
            <a:off x="1066800" y="1245703"/>
            <a:ext cx="10058400" cy="4147931"/>
          </a:xfrm>
        </p:spPr>
        <p:txBody>
          <a:bodyPr>
            <a:normAutofit lnSpcReduction="10000"/>
          </a:bodyPr>
          <a:lstStyle/>
          <a:p>
            <a:r>
              <a:rPr lang="fr-FR" sz="1900" dirty="0"/>
              <a:t>Chambre ( </a:t>
            </a:r>
            <a:r>
              <a:rPr lang="fr-FR" sz="1900" i="1" dirty="0" err="1"/>
              <a:t>code_chambre</a:t>
            </a:r>
            <a:r>
              <a:rPr lang="fr-FR" sz="1900" i="1" dirty="0"/>
              <a:t> </a:t>
            </a:r>
            <a:r>
              <a:rPr lang="fr-FR" sz="1900" dirty="0"/>
              <a:t>, libelle , </a:t>
            </a:r>
            <a:r>
              <a:rPr lang="fr-FR" sz="1900" dirty="0" err="1"/>
              <a:t>nom_departement</a:t>
            </a:r>
            <a:r>
              <a:rPr lang="fr-FR" sz="1900" dirty="0"/>
              <a:t> , surface ) ;</a:t>
            </a:r>
          </a:p>
          <a:p>
            <a:r>
              <a:rPr lang="fr-FR" sz="1900" dirty="0"/>
              <a:t>Lit (   </a:t>
            </a:r>
            <a:r>
              <a:rPr lang="fr-FR" sz="1900" i="1" u="sng" dirty="0" err="1"/>
              <a:t>code_lit</a:t>
            </a:r>
            <a:r>
              <a:rPr lang="fr-FR" sz="1900" i="1" u="sng" dirty="0"/>
              <a:t> </a:t>
            </a:r>
            <a:r>
              <a:rPr lang="fr-FR" sz="1900" dirty="0"/>
              <a:t>, #code_chambre , </a:t>
            </a:r>
            <a:r>
              <a:rPr lang="fr-FR" sz="1900" dirty="0" err="1"/>
              <a:t>etat</a:t>
            </a:r>
            <a:r>
              <a:rPr lang="fr-FR" sz="1900" dirty="0"/>
              <a:t> lit  ) ; </a:t>
            </a:r>
          </a:p>
          <a:p>
            <a:r>
              <a:rPr lang="fr-FR" sz="1900" dirty="0"/>
              <a:t>Maladie ( </a:t>
            </a:r>
            <a:r>
              <a:rPr lang="fr-FR" sz="1900" i="1" u="sng" dirty="0" err="1"/>
              <a:t>Code_maladie</a:t>
            </a:r>
            <a:r>
              <a:rPr lang="fr-FR" sz="1900" i="1" u="sng" dirty="0"/>
              <a:t> </a:t>
            </a:r>
            <a:r>
              <a:rPr lang="fr-FR" sz="1900" dirty="0"/>
              <a:t>, </a:t>
            </a:r>
            <a:r>
              <a:rPr lang="fr-FR" sz="1900" dirty="0" err="1"/>
              <a:t>libelle_maladie</a:t>
            </a:r>
            <a:r>
              <a:rPr lang="fr-FR" sz="1900" dirty="0"/>
              <a:t> , </a:t>
            </a:r>
            <a:r>
              <a:rPr lang="fr-FR" sz="1900" dirty="0" err="1"/>
              <a:t>Nom_Departement</a:t>
            </a:r>
            <a:r>
              <a:rPr lang="fr-FR" sz="1900" dirty="0"/>
              <a:t> );</a:t>
            </a:r>
          </a:p>
          <a:p>
            <a:r>
              <a:rPr lang="fr-FR" sz="1900" dirty="0"/>
              <a:t>Patient (  </a:t>
            </a:r>
            <a:r>
              <a:rPr lang="fr-FR" sz="1900" u="sng" dirty="0"/>
              <a:t>CIN</a:t>
            </a:r>
            <a:r>
              <a:rPr lang="fr-FR" sz="1900" dirty="0"/>
              <a:t> , #Id_trai, #Code_lit , </a:t>
            </a:r>
            <a:r>
              <a:rPr lang="fr-FR" sz="1900" dirty="0" err="1"/>
              <a:t>Nom_complet</a:t>
            </a:r>
            <a:r>
              <a:rPr lang="fr-FR" sz="1900" dirty="0"/>
              <a:t> , </a:t>
            </a:r>
            <a:r>
              <a:rPr lang="fr-FR" sz="1900" dirty="0" err="1"/>
              <a:t>type_patient</a:t>
            </a:r>
            <a:r>
              <a:rPr lang="fr-FR" sz="1900" dirty="0"/>
              <a:t>  );</a:t>
            </a:r>
          </a:p>
          <a:p>
            <a:r>
              <a:rPr lang="fr-FR" sz="1900" dirty="0" err="1"/>
              <a:t>Traitement_medico</a:t>
            </a:r>
            <a:r>
              <a:rPr lang="fr-FR" sz="1900" dirty="0"/>
              <a:t> (  </a:t>
            </a:r>
            <a:r>
              <a:rPr lang="fr-FR" sz="1900" i="1" u="sng" dirty="0" err="1"/>
              <a:t>ID_trai</a:t>
            </a:r>
            <a:r>
              <a:rPr lang="fr-FR" sz="1900" i="1" u="sng" dirty="0"/>
              <a:t> </a:t>
            </a:r>
            <a:r>
              <a:rPr lang="fr-FR" sz="1900" dirty="0"/>
              <a:t>, libelle , </a:t>
            </a:r>
            <a:r>
              <a:rPr lang="fr-FR" sz="1900" dirty="0" err="1"/>
              <a:t>type_trai</a:t>
            </a:r>
            <a:r>
              <a:rPr lang="fr-FR" sz="1900" dirty="0"/>
              <a:t> , </a:t>
            </a:r>
            <a:r>
              <a:rPr lang="fr-FR" sz="1900" dirty="0" err="1"/>
              <a:t>degre_complexite</a:t>
            </a:r>
            <a:r>
              <a:rPr lang="fr-FR" sz="1900" dirty="0"/>
              <a:t>  );</a:t>
            </a:r>
          </a:p>
          <a:p>
            <a:r>
              <a:rPr lang="fr-FR" sz="1900" dirty="0"/>
              <a:t>Noter ( </a:t>
            </a:r>
            <a:r>
              <a:rPr lang="fr-FR" sz="1900" i="1" u="sng" dirty="0"/>
              <a:t>#ID_doc</a:t>
            </a:r>
            <a:r>
              <a:rPr lang="fr-FR" sz="1900" dirty="0"/>
              <a:t> , </a:t>
            </a:r>
            <a:r>
              <a:rPr lang="fr-FR" sz="1900" i="1" u="sng" dirty="0"/>
              <a:t>#Code_mala</a:t>
            </a:r>
            <a:r>
              <a:rPr lang="fr-FR" sz="1900" dirty="0"/>
              <a:t>  ) ;</a:t>
            </a:r>
          </a:p>
          <a:p>
            <a:r>
              <a:rPr lang="fr-FR" sz="1900" dirty="0"/>
              <a:t>Poste ( </a:t>
            </a:r>
            <a:r>
              <a:rPr lang="fr-FR" sz="1900" i="1" u="sng" dirty="0" err="1"/>
              <a:t>Id_poste</a:t>
            </a:r>
            <a:r>
              <a:rPr lang="fr-FR" sz="1900" i="1" u="sng" dirty="0"/>
              <a:t> </a:t>
            </a:r>
            <a:r>
              <a:rPr lang="fr-FR" sz="1900" dirty="0"/>
              <a:t>, #Code_metier , libelle ) ; </a:t>
            </a:r>
          </a:p>
          <a:p>
            <a:r>
              <a:rPr lang="fr-FR" sz="1900" dirty="0" err="1"/>
              <a:t>Metier</a:t>
            </a:r>
            <a:r>
              <a:rPr lang="fr-FR" sz="1900" dirty="0"/>
              <a:t> ( </a:t>
            </a:r>
            <a:r>
              <a:rPr lang="fr-FR" sz="1900" i="1" u="sng" dirty="0" err="1"/>
              <a:t>code_metier</a:t>
            </a:r>
            <a:r>
              <a:rPr lang="fr-FR" sz="1900" i="1" u="sng" dirty="0"/>
              <a:t> </a:t>
            </a:r>
            <a:r>
              <a:rPr lang="fr-FR" sz="1900" dirty="0"/>
              <a:t>, </a:t>
            </a:r>
            <a:r>
              <a:rPr lang="fr-FR" sz="1900" dirty="0" err="1"/>
              <a:t>libelle_metier</a:t>
            </a:r>
            <a:r>
              <a:rPr lang="fr-FR" sz="1900" dirty="0"/>
              <a:t> ) ; </a:t>
            </a:r>
          </a:p>
          <a:p>
            <a:r>
              <a:rPr lang="fr-FR" sz="1900" dirty="0" err="1"/>
              <a:t>Reprsentant</a:t>
            </a:r>
            <a:r>
              <a:rPr lang="fr-FR" sz="1900" dirty="0"/>
              <a:t> ( </a:t>
            </a:r>
            <a:r>
              <a:rPr lang="fr-FR" sz="1900" i="1" u="sng" dirty="0"/>
              <a:t>CIN _rep </a:t>
            </a:r>
            <a:r>
              <a:rPr lang="fr-FR" sz="1900" dirty="0"/>
              <a:t>, #CIN , #Code_Cons , </a:t>
            </a:r>
            <a:r>
              <a:rPr lang="fr-FR" sz="1900" dirty="0" err="1"/>
              <a:t>Nom_complet</a:t>
            </a:r>
            <a:r>
              <a:rPr lang="fr-FR" sz="1900" dirty="0"/>
              <a:t> , </a:t>
            </a:r>
            <a:r>
              <a:rPr lang="fr-FR" sz="1900" dirty="0" err="1"/>
              <a:t>liason_familiale</a:t>
            </a:r>
            <a:r>
              <a:rPr lang="fr-FR" sz="1900" dirty="0"/>
              <a:t> ) ; </a:t>
            </a:r>
          </a:p>
          <a:p>
            <a:r>
              <a:rPr lang="fr-FR" sz="1900" dirty="0" err="1"/>
              <a:t>Consulttion</a:t>
            </a:r>
            <a:r>
              <a:rPr lang="fr-FR" sz="1900" dirty="0"/>
              <a:t> ( </a:t>
            </a:r>
            <a:r>
              <a:rPr lang="fr-FR" sz="1900" u="sng" dirty="0" err="1"/>
              <a:t>Code_cons</a:t>
            </a:r>
            <a:r>
              <a:rPr lang="fr-FR" sz="1900" u="sng" dirty="0"/>
              <a:t> </a:t>
            </a:r>
            <a:r>
              <a:rPr lang="fr-FR" sz="1900" dirty="0"/>
              <a:t>, </a:t>
            </a:r>
            <a:r>
              <a:rPr lang="fr-FR" sz="1900" dirty="0" err="1"/>
              <a:t>date_cons</a:t>
            </a:r>
            <a:r>
              <a:rPr lang="fr-FR" sz="1900" dirty="0"/>
              <a:t>, </a:t>
            </a:r>
            <a:r>
              <a:rPr lang="fr-FR" sz="1900" dirty="0" err="1"/>
              <a:t>type_cons</a:t>
            </a:r>
            <a:r>
              <a:rPr lang="fr-FR" sz="1900" dirty="0"/>
              <a:t> ) ; </a:t>
            </a:r>
          </a:p>
          <a:p>
            <a:endParaRPr lang="fr-FR" dirty="0"/>
          </a:p>
          <a:p>
            <a:endParaRPr lang="fr-FR" dirty="0"/>
          </a:p>
        </p:txBody>
      </p:sp>
      <p:sp>
        <p:nvSpPr>
          <p:cNvPr id="4" name="Espace réservé de la date 3">
            <a:extLst>
              <a:ext uri="{FF2B5EF4-FFF2-40B4-BE49-F238E27FC236}">
                <a16:creationId xmlns:a16="http://schemas.microsoft.com/office/drawing/2014/main" id="{7521CB54-3E65-4F9A-A3B0-7EDCF0566A7D}"/>
              </a:ext>
            </a:extLst>
          </p:cNvPr>
          <p:cNvSpPr>
            <a:spLocks noGrp="1"/>
          </p:cNvSpPr>
          <p:nvPr>
            <p:ph type="dt" sz="half" idx="10"/>
          </p:nvPr>
        </p:nvSpPr>
        <p:spPr/>
        <p:txBody>
          <a:bodyPr/>
          <a:lstStyle/>
          <a:p>
            <a:pPr rtl="0"/>
            <a:fld id="{802FE938-1586-4780-B61A-DD3B60BAB93C}" type="datetime1">
              <a:rPr lang="fr-FR" smtClean="0"/>
              <a:t>07/01/2022</a:t>
            </a:fld>
            <a:endParaRPr lang="en-US"/>
          </a:p>
        </p:txBody>
      </p:sp>
    </p:spTree>
    <p:extLst>
      <p:ext uri="{BB962C8B-B14F-4D97-AF65-F5344CB8AC3E}">
        <p14:creationId xmlns:p14="http://schemas.microsoft.com/office/powerpoint/2010/main" val="2600732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A43915-7672-48AC-9448-E68995A81B31}"/>
              </a:ext>
            </a:extLst>
          </p:cNvPr>
          <p:cNvSpPr>
            <a:spLocks noGrp="1"/>
          </p:cNvSpPr>
          <p:nvPr>
            <p:ph type="title"/>
          </p:nvPr>
        </p:nvSpPr>
        <p:spPr>
          <a:xfrm>
            <a:off x="987287" y="496820"/>
            <a:ext cx="1769165" cy="1200378"/>
          </a:xfrm>
        </p:spPr>
        <p:txBody>
          <a:bodyPr/>
          <a:lstStyle/>
          <a:p>
            <a:r>
              <a:rPr lang="fr-FR" i="1" dirty="0">
                <a:latin typeface="Bodoni MT" panose="02070603080606020203" pitchFamily="18" charset="0"/>
              </a:rPr>
              <a:t>BD :</a:t>
            </a:r>
          </a:p>
        </p:txBody>
      </p:sp>
      <p:sp>
        <p:nvSpPr>
          <p:cNvPr id="3" name="Espace réservé du contenu 2">
            <a:extLst>
              <a:ext uri="{FF2B5EF4-FFF2-40B4-BE49-F238E27FC236}">
                <a16:creationId xmlns:a16="http://schemas.microsoft.com/office/drawing/2014/main" id="{7ECA1BB8-EB69-4126-B53E-AA8772680D11}"/>
              </a:ext>
            </a:extLst>
          </p:cNvPr>
          <p:cNvSpPr>
            <a:spLocks noGrp="1"/>
          </p:cNvSpPr>
          <p:nvPr>
            <p:ph idx="1"/>
          </p:nvPr>
        </p:nvSpPr>
        <p:spPr>
          <a:xfrm>
            <a:off x="622852" y="1697197"/>
            <a:ext cx="10946295" cy="4504819"/>
          </a:xfrm>
        </p:spPr>
        <p:txBody>
          <a:bodyPr>
            <a:normAutofit/>
          </a:bodyPr>
          <a:lstStyle/>
          <a:p>
            <a:r>
              <a:rPr lang="fr-FR" sz="1800" dirty="0"/>
              <a:t>Nous avons représente notre base de donnes a l’aide du langage SQL , et le logiciel MySQL comme un IDE ,</a:t>
            </a:r>
          </a:p>
          <a:p>
            <a:r>
              <a:rPr lang="fr-FR" sz="1800" dirty="0"/>
              <a:t>Nous avons insère les tables dans MySQL , ainsi  que le remplissage des tables , et  nous avons introduire quelque requête pour le tester,</a:t>
            </a:r>
          </a:p>
          <a:p>
            <a:r>
              <a:rPr lang="fr-FR" sz="1800" dirty="0"/>
              <a:t>Et pour l’interface graphique : nous avons adopte le langage de création de site web comme PHP , et nous avons le relie avec notre BD ,</a:t>
            </a:r>
          </a:p>
          <a:p>
            <a:r>
              <a:rPr lang="fr-FR" sz="1800" i="1" u="sng" dirty="0">
                <a:latin typeface="Adobe Ming Std L" panose="02020300000000000000" pitchFamily="18" charset="-128"/>
                <a:ea typeface="Adobe Ming Std L" panose="02020300000000000000" pitchFamily="18" charset="-128"/>
              </a:rPr>
              <a:t>Exemple du </a:t>
            </a:r>
            <a:r>
              <a:rPr lang="fr-FR" sz="1800" i="1" u="sng" dirty="0" err="1">
                <a:latin typeface="Adobe Ming Std L" panose="02020300000000000000" pitchFamily="18" charset="-128"/>
                <a:ea typeface="Adobe Ming Std L" panose="02020300000000000000" pitchFamily="18" charset="-128"/>
              </a:rPr>
              <a:t>querie</a:t>
            </a:r>
            <a:r>
              <a:rPr lang="fr-FR" sz="1800" i="1" u="sng" dirty="0">
                <a:latin typeface="Adobe Ming Std L" panose="02020300000000000000" pitchFamily="18" charset="-128"/>
                <a:ea typeface="Adobe Ming Std L" panose="02020300000000000000" pitchFamily="18" charset="-128"/>
              </a:rPr>
              <a:t> </a:t>
            </a:r>
            <a:r>
              <a:rPr lang="fr-FR" sz="1800" i="1" dirty="0">
                <a:latin typeface="Adobe Ming Std L" panose="02020300000000000000" pitchFamily="18" charset="-128"/>
                <a:ea typeface="Adobe Ming Std L" panose="02020300000000000000" pitchFamily="18" charset="-128"/>
              </a:rPr>
              <a:t>:</a:t>
            </a:r>
          </a:p>
          <a:p>
            <a:r>
              <a:rPr lang="fr-FR"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Fournir avec équipement et Fournir avec pharmacie</a:t>
            </a:r>
            <a:endParaRPr lang="fr-FR" sz="1800" i="1" dirty="0">
              <a:latin typeface="Adobe Ming Std L" panose="02020300000000000000" pitchFamily="18" charset="-128"/>
              <a:ea typeface="Adobe Ming Std L" panose="02020300000000000000" pitchFamily="18" charset="-128"/>
            </a:endParaRPr>
          </a:p>
          <a:p>
            <a:pPr>
              <a:lnSpc>
                <a:spcPct val="115000"/>
              </a:lnSpc>
              <a:tabLst>
                <a:tab pos="676275" algn="l"/>
              </a:tabLst>
            </a:pPr>
            <a:r>
              <a:rPr lang="fr-FR"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SELECT </a:t>
            </a:r>
            <a:r>
              <a:rPr lang="fr-FR" sz="1800" b="1" dirty="0" err="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equipement.Code_equi</a:t>
            </a:r>
            <a:r>
              <a:rPr lang="fr-FR"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 </a:t>
            </a:r>
            <a:r>
              <a:rPr lang="fr-FR" sz="1800" b="1" dirty="0" err="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libelle_equi</a:t>
            </a:r>
            <a:r>
              <a:rPr lang="fr-FR"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 </a:t>
            </a:r>
            <a:r>
              <a:rPr lang="fr-FR" sz="1800" b="1" dirty="0" err="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etat_equi</a:t>
            </a:r>
            <a:r>
              <a:rPr lang="fr-FR"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 </a:t>
            </a:r>
            <a:r>
              <a:rPr lang="fr-FR" sz="1800" b="1" dirty="0" err="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prix_equi</a:t>
            </a:r>
            <a:r>
              <a:rPr lang="fr-FR"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 </a:t>
            </a:r>
            <a:r>
              <a:rPr lang="fr-FR" sz="1800" b="1" dirty="0" err="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pharmacie.ID_pharm</a:t>
            </a:r>
            <a:r>
              <a:rPr lang="fr-FR"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 , </a:t>
            </a:r>
            <a:r>
              <a:rPr lang="fr-FR" sz="1800" b="1" dirty="0" err="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Libelle_pharm</a:t>
            </a:r>
            <a:r>
              <a:rPr lang="fr-FR"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  FROM </a:t>
            </a:r>
            <a:r>
              <a:rPr lang="fr-FR" sz="1800" b="1" dirty="0" err="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equipement</a:t>
            </a:r>
            <a:r>
              <a:rPr lang="fr-FR"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 , fournir ,pharmacie WHERE  </a:t>
            </a:r>
            <a:r>
              <a:rPr lang="fr-FR" sz="1800" b="1" dirty="0" err="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equipement.Code_equi</a:t>
            </a:r>
            <a:r>
              <a:rPr lang="fr-FR"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a:t>
            </a:r>
            <a:r>
              <a:rPr lang="fr-FR" sz="1800" b="1" dirty="0" err="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fournir.Code_equi</a:t>
            </a:r>
            <a:r>
              <a:rPr lang="fr-FR"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 and </a:t>
            </a:r>
            <a:r>
              <a:rPr lang="fr-FR" sz="1800" b="1" dirty="0" err="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fournir.ID_pharm</a:t>
            </a:r>
            <a:r>
              <a:rPr lang="fr-FR"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a:t>
            </a:r>
            <a:r>
              <a:rPr lang="fr-FR" sz="1800" b="1" dirty="0" err="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pharmacie.ID_pharm</a:t>
            </a:r>
            <a:r>
              <a:rPr lang="fr-FR"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 and </a:t>
            </a:r>
            <a:r>
              <a:rPr lang="fr-FR" sz="1800" b="1" dirty="0" err="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equipement.libelle_equi</a:t>
            </a:r>
            <a:r>
              <a:rPr lang="fr-FR"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a:t>
            </a:r>
            <a:r>
              <a:rPr lang="fr-FR" sz="1800" b="1" dirty="0" err="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tre</a:t>
            </a:r>
            <a:r>
              <a:rPr lang="fr-FR"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 ");</a:t>
            </a:r>
          </a:p>
          <a:p>
            <a:endParaRPr lang="fr-FR" sz="1800" dirty="0"/>
          </a:p>
          <a:p>
            <a:endParaRPr lang="fr-FR" sz="1800" dirty="0"/>
          </a:p>
        </p:txBody>
      </p:sp>
      <p:sp>
        <p:nvSpPr>
          <p:cNvPr id="4" name="Espace réservé de la date 3">
            <a:extLst>
              <a:ext uri="{FF2B5EF4-FFF2-40B4-BE49-F238E27FC236}">
                <a16:creationId xmlns:a16="http://schemas.microsoft.com/office/drawing/2014/main" id="{C5149730-90C7-41F5-A8E0-30213E417AE1}"/>
              </a:ext>
            </a:extLst>
          </p:cNvPr>
          <p:cNvSpPr>
            <a:spLocks noGrp="1"/>
          </p:cNvSpPr>
          <p:nvPr>
            <p:ph type="dt" sz="half" idx="10"/>
          </p:nvPr>
        </p:nvSpPr>
        <p:spPr/>
        <p:txBody>
          <a:bodyPr/>
          <a:lstStyle/>
          <a:p>
            <a:pPr rtl="0"/>
            <a:fld id="{802FE938-1586-4780-B61A-DD3B60BAB93C}" type="datetime1">
              <a:rPr lang="fr-FR" smtClean="0"/>
              <a:t>07/01/2022</a:t>
            </a:fld>
            <a:endParaRPr lang="en-US"/>
          </a:p>
        </p:txBody>
      </p:sp>
    </p:spTree>
    <p:extLst>
      <p:ext uri="{BB962C8B-B14F-4D97-AF65-F5344CB8AC3E}">
        <p14:creationId xmlns:p14="http://schemas.microsoft.com/office/powerpoint/2010/main" val="3888544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018E2B-BD54-4C0F-B12B-FDC561BB4912}"/>
              </a:ext>
            </a:extLst>
          </p:cNvPr>
          <p:cNvSpPr>
            <a:spLocks noGrp="1"/>
          </p:cNvSpPr>
          <p:nvPr>
            <p:ph type="title"/>
          </p:nvPr>
        </p:nvSpPr>
        <p:spPr>
          <a:xfrm>
            <a:off x="1066800" y="822959"/>
            <a:ext cx="10058400" cy="1371600"/>
          </a:xfrm>
        </p:spPr>
        <p:txBody>
          <a:bodyPr/>
          <a:lstStyle/>
          <a:p>
            <a:r>
              <a:rPr lang="fr-FR" i="1" dirty="0">
                <a:latin typeface="Adobe Ming Std L" panose="02020300000000000000" pitchFamily="18" charset="-128"/>
                <a:ea typeface="Adobe Ming Std L" panose="02020300000000000000" pitchFamily="18" charset="-128"/>
              </a:rPr>
              <a:t>MCT et MOT :</a:t>
            </a:r>
          </a:p>
        </p:txBody>
      </p:sp>
      <p:sp>
        <p:nvSpPr>
          <p:cNvPr id="3" name="Espace réservé du contenu 2">
            <a:extLst>
              <a:ext uri="{FF2B5EF4-FFF2-40B4-BE49-F238E27FC236}">
                <a16:creationId xmlns:a16="http://schemas.microsoft.com/office/drawing/2014/main" id="{06AD743D-9B02-4DD9-AEB1-063C144F437B}"/>
              </a:ext>
            </a:extLst>
          </p:cNvPr>
          <p:cNvSpPr>
            <a:spLocks noGrp="1"/>
          </p:cNvSpPr>
          <p:nvPr>
            <p:ph idx="1"/>
          </p:nvPr>
        </p:nvSpPr>
        <p:spPr>
          <a:xfrm>
            <a:off x="669234" y="2541104"/>
            <a:ext cx="10323444" cy="1775791"/>
          </a:xfrm>
        </p:spPr>
        <p:txBody>
          <a:bodyPr>
            <a:normAutofit/>
          </a:bodyPr>
          <a:lstStyle/>
          <a:p>
            <a:r>
              <a:rPr lang="fr-FR" sz="2000" dirty="0"/>
              <a:t>Pour explique cette phase la , nous aurons passer toute de suite a notre suite web qui se base sur les </a:t>
            </a:r>
            <a:r>
              <a:rPr lang="fr-FR" sz="2000" dirty="0" err="1"/>
              <a:t>RGs</a:t>
            </a:r>
            <a:r>
              <a:rPr lang="fr-FR" sz="2000" dirty="0"/>
              <a:t> et les étapes du traitements du patient commençant par fournissons le billet d’</a:t>
            </a:r>
            <a:r>
              <a:rPr lang="fr-FR" sz="2000" dirty="0" err="1"/>
              <a:t>entree</a:t>
            </a:r>
            <a:r>
              <a:rPr lang="fr-FR" sz="2000" dirty="0"/>
              <a:t> et terminons par fournissons du billet de sortie :</a:t>
            </a:r>
          </a:p>
        </p:txBody>
      </p:sp>
      <p:sp>
        <p:nvSpPr>
          <p:cNvPr id="4" name="Espace réservé de la date 3">
            <a:extLst>
              <a:ext uri="{FF2B5EF4-FFF2-40B4-BE49-F238E27FC236}">
                <a16:creationId xmlns:a16="http://schemas.microsoft.com/office/drawing/2014/main" id="{7BC56C36-FD33-44F2-8866-47F251FA6FDB}"/>
              </a:ext>
            </a:extLst>
          </p:cNvPr>
          <p:cNvSpPr>
            <a:spLocks noGrp="1"/>
          </p:cNvSpPr>
          <p:nvPr>
            <p:ph type="dt" sz="half" idx="10"/>
          </p:nvPr>
        </p:nvSpPr>
        <p:spPr/>
        <p:txBody>
          <a:bodyPr/>
          <a:lstStyle/>
          <a:p>
            <a:pPr rtl="0"/>
            <a:fld id="{802FE938-1586-4780-B61A-DD3B60BAB93C}" type="datetime1">
              <a:rPr lang="fr-FR" smtClean="0"/>
              <a:t>07/01/2022</a:t>
            </a:fld>
            <a:endParaRPr lang="en-US"/>
          </a:p>
        </p:txBody>
      </p:sp>
    </p:spTree>
    <p:extLst>
      <p:ext uri="{BB962C8B-B14F-4D97-AF65-F5344CB8AC3E}">
        <p14:creationId xmlns:p14="http://schemas.microsoft.com/office/powerpoint/2010/main" val="857756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965EB2-B6CE-444C-8869-D9A500CCED6F}"/>
              </a:ext>
            </a:extLst>
          </p:cNvPr>
          <p:cNvSpPr>
            <a:spLocks noGrp="1"/>
          </p:cNvSpPr>
          <p:nvPr>
            <p:ph type="title"/>
          </p:nvPr>
        </p:nvSpPr>
        <p:spPr/>
        <p:txBody>
          <a:bodyPr/>
          <a:lstStyle/>
          <a:p>
            <a:r>
              <a:rPr lang="fr-FR" i="1" dirty="0">
                <a:latin typeface="Bodoni MT" panose="02070603080606020203" pitchFamily="18" charset="0"/>
              </a:rPr>
              <a:t>Conclusion :</a:t>
            </a:r>
          </a:p>
        </p:txBody>
      </p:sp>
      <p:sp>
        <p:nvSpPr>
          <p:cNvPr id="3" name="Espace réservé du contenu 2">
            <a:extLst>
              <a:ext uri="{FF2B5EF4-FFF2-40B4-BE49-F238E27FC236}">
                <a16:creationId xmlns:a16="http://schemas.microsoft.com/office/drawing/2014/main" id="{C8E0BD85-0523-4899-A938-D1D57C8EA40C}"/>
              </a:ext>
            </a:extLst>
          </p:cNvPr>
          <p:cNvSpPr>
            <a:spLocks noGrp="1"/>
          </p:cNvSpPr>
          <p:nvPr>
            <p:ph idx="1"/>
          </p:nvPr>
        </p:nvSpPr>
        <p:spPr/>
        <p:txBody>
          <a:bodyPr/>
          <a:lstStyle/>
          <a:p>
            <a:pPr algn="l"/>
            <a:r>
              <a:rPr lang="fr-FR" sz="2400" b="0" i="0" dirty="0">
                <a:solidFill>
                  <a:srgbClr val="4D5356"/>
                </a:solidFill>
                <a:effectLst/>
                <a:latin typeface="myriad-pro"/>
              </a:rPr>
              <a:t>Actuellement, la plupart des logiciels de bases de données (SGBD) reposent sur le modèle relationnel. Une base de données est vue comme un ensemble de tables, structurées selon des formes normales et manipulées grâce à des langages dont le représentant le plus connu est SQL.</a:t>
            </a:r>
          </a:p>
          <a:p>
            <a:pPr algn="l"/>
            <a:r>
              <a:rPr lang="fr-FR" sz="2400" dirty="0">
                <a:solidFill>
                  <a:srgbClr val="4D5356"/>
                </a:solidFill>
                <a:latin typeface="myriad-pro"/>
              </a:rPr>
              <a:t>Ainsi nous pouvons introduire l’interface graphique grâce au logiciel d’</a:t>
            </a:r>
            <a:r>
              <a:rPr lang="fr-FR" sz="2400" dirty="0" err="1">
                <a:solidFill>
                  <a:srgbClr val="4D5356"/>
                </a:solidFill>
                <a:latin typeface="myriad-pro"/>
              </a:rPr>
              <a:t>etablissement</a:t>
            </a:r>
            <a:r>
              <a:rPr lang="fr-FR" sz="2400" dirty="0">
                <a:solidFill>
                  <a:srgbClr val="4D5356"/>
                </a:solidFill>
                <a:latin typeface="myriad-pro"/>
              </a:rPr>
              <a:t> du site web a savoir PHP , </a:t>
            </a:r>
            <a:endParaRPr lang="fr-FR" sz="2400" b="0" i="0" dirty="0">
              <a:solidFill>
                <a:srgbClr val="4D5356"/>
              </a:solidFill>
              <a:effectLst/>
              <a:latin typeface="myriad-pro"/>
            </a:endParaRPr>
          </a:p>
          <a:p>
            <a:endParaRPr lang="fr-FR" dirty="0"/>
          </a:p>
        </p:txBody>
      </p:sp>
      <p:sp>
        <p:nvSpPr>
          <p:cNvPr id="4" name="Espace réservé de la date 3">
            <a:extLst>
              <a:ext uri="{FF2B5EF4-FFF2-40B4-BE49-F238E27FC236}">
                <a16:creationId xmlns:a16="http://schemas.microsoft.com/office/drawing/2014/main" id="{C5A1CF6B-9337-4AAA-BFFB-D46E2F251D77}"/>
              </a:ext>
            </a:extLst>
          </p:cNvPr>
          <p:cNvSpPr>
            <a:spLocks noGrp="1"/>
          </p:cNvSpPr>
          <p:nvPr>
            <p:ph type="dt" sz="half" idx="10"/>
          </p:nvPr>
        </p:nvSpPr>
        <p:spPr/>
        <p:txBody>
          <a:bodyPr/>
          <a:lstStyle/>
          <a:p>
            <a:pPr rtl="0"/>
            <a:fld id="{802FE938-1586-4780-B61A-DD3B60BAB93C}" type="datetime1">
              <a:rPr lang="fr-FR" smtClean="0"/>
              <a:t>07/01/2022</a:t>
            </a:fld>
            <a:endParaRPr lang="en-US"/>
          </a:p>
        </p:txBody>
      </p:sp>
    </p:spTree>
    <p:extLst>
      <p:ext uri="{BB962C8B-B14F-4D97-AF65-F5344CB8AC3E}">
        <p14:creationId xmlns:p14="http://schemas.microsoft.com/office/powerpoint/2010/main" val="2059210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764_TF78438558" id="{D9EAB963-68A7-41B0-84AC-6DCEBA0B29E9}" vid="{8501B65A-0E3C-4167-83F9-AC76A6F729D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{FB0D6BEF-193E-46FC-B4CE-A8157533A961}tf78438558_win32</Template>
  <TotalTime>552</TotalTime>
  <Words>816</Words>
  <Application>Microsoft Office PowerPoint</Application>
  <PresentationFormat>Grand écran</PresentationFormat>
  <Paragraphs>72</Paragraphs>
  <Slides>9</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9</vt:i4>
      </vt:variant>
    </vt:vector>
  </HeadingPairs>
  <TitlesOfParts>
    <vt:vector size="20" baseType="lpstr">
      <vt:lpstr>Adobe Ming Std L</vt:lpstr>
      <vt:lpstr>Adobe Song Std L</vt:lpstr>
      <vt:lpstr>Arabic Typesetting</vt:lpstr>
      <vt:lpstr>Arial</vt:lpstr>
      <vt:lpstr>Arial Narrow</vt:lpstr>
      <vt:lpstr>Bodoni MT</vt:lpstr>
      <vt:lpstr>Calibri</vt:lpstr>
      <vt:lpstr>Century Gothic</vt:lpstr>
      <vt:lpstr>Garamond</vt:lpstr>
      <vt:lpstr>myriad-pro</vt:lpstr>
      <vt:lpstr>SavonVTI</vt:lpstr>
      <vt:lpstr>Projet SI: Hopital</vt:lpstr>
      <vt:lpstr>PLAN</vt:lpstr>
      <vt:lpstr>Règle de Gestion RG</vt:lpstr>
      <vt:lpstr>Règle de Gestion RG</vt:lpstr>
      <vt:lpstr>MCD et MLD :</vt:lpstr>
      <vt:lpstr>Présentation PowerPoint</vt:lpstr>
      <vt:lpstr>BD :</vt:lpstr>
      <vt:lpstr>MCT et MOT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SI</dc:title>
  <dc:creator>oifroukhi badr</dc:creator>
  <cp:lastModifiedBy>oifroukhi badr</cp:lastModifiedBy>
  <cp:revision>4</cp:revision>
  <dcterms:created xsi:type="dcterms:W3CDTF">2022-01-07T01:27:23Z</dcterms:created>
  <dcterms:modified xsi:type="dcterms:W3CDTF">2022-01-07T21:08:00Z</dcterms:modified>
</cp:coreProperties>
</file>