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400" r:id="rId2"/>
    <p:sldId id="267" r:id="rId3"/>
    <p:sldId id="402" r:id="rId4"/>
    <p:sldId id="269" r:id="rId5"/>
    <p:sldId id="270" r:id="rId6"/>
    <p:sldId id="271" r:id="rId7"/>
    <p:sldId id="272" r:id="rId8"/>
    <p:sldId id="403" r:id="rId9"/>
    <p:sldId id="401" r:id="rId10"/>
    <p:sldId id="276" r:id="rId11"/>
    <p:sldId id="273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12192000" cy="6858000"/>
  <p:notesSz cx="6888163" cy="10018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6" userDrawn="1">
          <p15:clr>
            <a:srgbClr val="A4A3A4"/>
          </p15:clr>
        </p15:guide>
        <p15:guide id="2" orient="horz" pos="4020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28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AA4D"/>
    <a:srgbClr val="09A9CA"/>
    <a:srgbClr val="474847"/>
    <a:srgbClr val="FF8409"/>
    <a:srgbClr val="CC66FF"/>
    <a:srgbClr val="00AAE7"/>
    <a:srgbClr val="2F3A8F"/>
    <a:srgbClr val="0081C6"/>
    <a:srgbClr val="2C3A91"/>
    <a:srgbClr val="002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5921" autoAdjust="0"/>
  </p:normalViewPr>
  <p:slideViewPr>
    <p:cSldViewPr snapToGrid="0">
      <p:cViewPr varScale="1">
        <p:scale>
          <a:sx n="85" d="100"/>
          <a:sy n="85" d="100"/>
        </p:scale>
        <p:origin x="-562" y="-77"/>
      </p:cViewPr>
      <p:guideLst>
        <p:guide orient="horz" pos="346"/>
        <p:guide orient="horz" pos="4020"/>
        <p:guide orient="horz" pos="618"/>
        <p:guide pos="3840"/>
        <p:guide pos="7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22T17:02:19.598" idx="1">
    <p:pos x="10" y="10"/>
    <p:text>Maybe use Green instead of Red - Red is not in the APMP color palette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22T17:03:05.252" idx="2">
    <p:pos x="10" y="10"/>
    <p:text>Action caption isn't compliant to standard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22T17:03:23.607" idx="3">
    <p:pos x="10" y="10"/>
    <p:text>No action caption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22T17:03:36.009" idx="4">
    <p:pos x="10" y="10"/>
    <p:text>Doesn't demonstrate a meaningful CPD plan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5BCC1-BA44-4CBC-AD29-60CF477D23AF}" type="datetimeFigureOut">
              <a:rPr lang="en-US" smtClean="0"/>
              <a:t>27-Jan-20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5475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5475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8ED6-4FAA-4EFF-95C7-41F1E5E8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62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2290" tIns="46145" rIns="92290" bIns="4614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936"/>
          </a:xfrm>
          <a:prstGeom prst="rect">
            <a:avLst/>
          </a:prstGeom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F1E3FA9-0E79-4B18-B2E1-AF573AF26565}" type="datetimeFigureOut">
              <a:rPr lang="en-GB"/>
              <a:pPr/>
              <a:t>27/01/2020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0" tIns="46145" rIns="92290" bIns="46145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8890"/>
            <a:ext cx="5510530" cy="4508421"/>
          </a:xfrm>
          <a:prstGeom prst="rect">
            <a:avLst/>
          </a:prstGeom>
        </p:spPr>
        <p:txBody>
          <a:bodyPr vert="horz" lIns="92290" tIns="46145" rIns="92290" bIns="46145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0936"/>
          </a:xfrm>
          <a:prstGeom prst="rect">
            <a:avLst/>
          </a:prstGeom>
        </p:spPr>
        <p:txBody>
          <a:bodyPr vert="horz" lIns="92290" tIns="46145" rIns="92290" bIns="4614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9" y="9516039"/>
            <a:ext cx="2984871" cy="500936"/>
          </a:xfrm>
          <a:prstGeom prst="rect">
            <a:avLst/>
          </a:prstGeom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3D7BC01-7314-46EA-BB64-D53C8F299A1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921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400050" y="690563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9859" indent="-288407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53630" indent="-230726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15082" indent="-230726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76534" indent="-230726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37986" indent="-2307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99438" indent="-2307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60890" indent="-2307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22342" indent="-2307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3CC34A3-6099-4046-95AA-20054C931C95}" type="slidenum">
              <a:rPr lang="en-GB" sz="1200">
                <a:solidFill>
                  <a:srgbClr val="000000"/>
                </a:solidFill>
                <a:latin typeface="Calibri" pitchFamily="34" charset="0"/>
              </a:rPr>
              <a:pPr eaLnBrk="1" hangingPunct="1"/>
              <a:t>2</a:t>
            </a:fld>
            <a:endParaRPr lang="en-GB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315" name="Notes Placeholder 5"/>
          <p:cNvSpPr>
            <a:spLocks noGrp="1"/>
          </p:cNvSpPr>
          <p:nvPr/>
        </p:nvSpPr>
        <p:spPr bwMode="auto">
          <a:xfrm>
            <a:off x="694119" y="4375990"/>
            <a:ext cx="5552948" cy="414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90" tIns="46145" rIns="92290" bIns="46145"/>
          <a:lstStyle/>
          <a:p>
            <a:pPr>
              <a:spcBef>
                <a:spcPct val="30000"/>
              </a:spcBef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2904"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4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400050" y="690563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9859" indent="-288407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53630" indent="-230726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15082" indent="-230726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76534" indent="-230726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37986" indent="-2307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99438" indent="-2307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60890" indent="-2307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22342" indent="-2307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3CC34A3-6099-4046-95AA-20054C931C95}" type="slidenum">
              <a:rPr lang="en-GB" sz="1200">
                <a:solidFill>
                  <a:srgbClr val="000000"/>
                </a:solidFill>
                <a:latin typeface="Calibri" pitchFamily="34" charset="0"/>
              </a:rPr>
              <a:pPr eaLnBrk="1" hangingPunct="1"/>
              <a:t>4</a:t>
            </a:fld>
            <a:endParaRPr lang="en-GB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315" name="Notes Placeholder 5"/>
          <p:cNvSpPr>
            <a:spLocks noGrp="1"/>
          </p:cNvSpPr>
          <p:nvPr/>
        </p:nvSpPr>
        <p:spPr bwMode="auto">
          <a:xfrm>
            <a:off x="694119" y="4375990"/>
            <a:ext cx="5552948" cy="414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90" tIns="46145" rIns="92290" bIns="46145"/>
          <a:lstStyle/>
          <a:p>
            <a:pPr>
              <a:spcBef>
                <a:spcPct val="30000"/>
              </a:spcBef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48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400050" y="690563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9859" indent="-288407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53630" indent="-230726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15082" indent="-230726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76534" indent="-230726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37986" indent="-2307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99438" indent="-2307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60890" indent="-2307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22342" indent="-2307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3CC34A3-6099-4046-95AA-20054C931C95}" type="slidenum">
              <a:rPr lang="en-GB" sz="1200">
                <a:solidFill>
                  <a:srgbClr val="000000"/>
                </a:solidFill>
                <a:latin typeface="Calibri" pitchFamily="34" charset="0"/>
              </a:rPr>
              <a:pPr eaLnBrk="1" hangingPunct="1"/>
              <a:t>7</a:t>
            </a:fld>
            <a:endParaRPr lang="en-GB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315" name="Notes Placeholder 5"/>
          <p:cNvSpPr>
            <a:spLocks noGrp="1"/>
          </p:cNvSpPr>
          <p:nvPr/>
        </p:nvSpPr>
        <p:spPr bwMode="auto">
          <a:xfrm>
            <a:off x="694119" y="4375990"/>
            <a:ext cx="5552948" cy="414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90" tIns="46145" rIns="92290" bIns="46145"/>
          <a:lstStyle/>
          <a:p>
            <a:pPr>
              <a:spcBef>
                <a:spcPct val="30000"/>
              </a:spcBef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2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690563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7BC01-7314-46EA-BB64-D53C8F299A18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081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690563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7BC01-7314-46EA-BB64-D53C8F299A1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08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690563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7BC01-7314-46EA-BB64-D53C8F299A18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96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6.png"/><Relationship Id="rId7" Type="http://schemas.openxmlformats.org/officeDocument/2006/relationships/image" Target="../media/image14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7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50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9776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lang="en-GB" sz="4000" b="0" i="0" kern="1200" spc="-150" baseline="0">
                <a:solidFill>
                  <a:schemeClr val="bg1"/>
                </a:solidFill>
                <a:effectLst/>
                <a:latin typeface="Calibri"/>
                <a:ea typeface="+mn-ea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984432" y="1382579"/>
            <a:ext cx="17281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rgbClr val="A6A6A6"/>
                </a:solidFill>
                <a:latin typeface="Calibri"/>
                <a:cs typeface="Calibri"/>
              </a:rPr>
              <a:t>© 2019  |  page </a:t>
            </a:r>
            <a:fld id="{5DA86651-081E-48B6-9AC7-28ABBC94FCAF}" type="slidenum">
              <a:rPr lang="en-US" sz="1000" smtClean="0">
                <a:solidFill>
                  <a:srgbClr val="A6A6A6"/>
                </a:solidFill>
                <a:latin typeface="Calibri"/>
                <a:cs typeface="Calibri"/>
              </a:rPr>
              <a:pPr algn="r"/>
              <a:t>‹#›</a:t>
            </a:fld>
            <a:r>
              <a:rPr lang="en-US" sz="10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</a:p>
        </p:txBody>
      </p:sp>
      <p:pic>
        <p:nvPicPr>
          <p:cNvPr id="5" name="Picture 4" descr="slide_2_left light gray swoosh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92"/>
            <a:ext cx="4578350" cy="6858000"/>
          </a:xfrm>
          <a:prstGeom prst="rect">
            <a:avLst/>
          </a:prstGeom>
        </p:spPr>
      </p:pic>
      <p:pic>
        <p:nvPicPr>
          <p:cNvPr id="6" name="Picture 5" descr="slide_2_right light gray swooshe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084" y="2579846"/>
            <a:ext cx="6848916" cy="4283756"/>
          </a:xfrm>
          <a:prstGeom prst="rect">
            <a:avLst/>
          </a:prstGeom>
        </p:spPr>
      </p:pic>
      <p:pic>
        <p:nvPicPr>
          <p:cNvPr id="7" name="Picture 6" descr="slide_2_UR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194" y="6348052"/>
            <a:ext cx="1314450" cy="120650"/>
          </a:xfrm>
          <a:prstGeom prst="rect">
            <a:avLst/>
          </a:prstGeom>
        </p:spPr>
      </p:pic>
      <p:pic>
        <p:nvPicPr>
          <p:cNvPr id="9" name="Picture 8" descr="slide_2_header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75"/>
            <a:ext cx="12192000" cy="1352550"/>
          </a:xfrm>
          <a:prstGeom prst="rect">
            <a:avLst/>
          </a:prstGeom>
        </p:spPr>
      </p:pic>
      <p:pic>
        <p:nvPicPr>
          <p:cNvPr id="8" name="Picture 7" descr="slide_2_logo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491" y="340045"/>
            <a:ext cx="1358900" cy="6985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392" y="1974319"/>
            <a:ext cx="10959008" cy="2246769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C3A91"/>
              </a:buClr>
              <a:buFont typeface="Wingdings" panose="05000000000000000000" pitchFamily="2" charset="2"/>
              <a:buChar char="§"/>
              <a:defRPr sz="2800">
                <a:solidFill>
                  <a:srgbClr val="2C3A91"/>
                </a:solidFill>
                <a:latin typeface="Calibri"/>
                <a:cs typeface="Calibri"/>
              </a:defRPr>
            </a:lvl1pPr>
            <a:lvl2pPr marL="7429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C3A91"/>
              </a:buClr>
              <a:buFont typeface="Wingdings" panose="05000000000000000000" pitchFamily="2" charset="2"/>
              <a:buChar char="§"/>
              <a:defRPr sz="2000">
                <a:solidFill>
                  <a:srgbClr val="2C3A91"/>
                </a:solidFill>
                <a:latin typeface="Calibri"/>
                <a:cs typeface="Calibri"/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C3A91"/>
              </a:buClr>
              <a:buFont typeface="Wingdings" panose="05000000000000000000" pitchFamily="2" charset="2"/>
              <a:buChar char="§"/>
              <a:defRPr sz="1800">
                <a:solidFill>
                  <a:srgbClr val="2C3A91"/>
                </a:solidFill>
                <a:latin typeface="Calibri"/>
                <a:cs typeface="Calibri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C3A91"/>
              </a:buClr>
              <a:buFont typeface="Wingdings" panose="05000000000000000000" pitchFamily="2" charset="2"/>
              <a:buChar char="§"/>
              <a:defRPr sz="1600">
                <a:solidFill>
                  <a:srgbClr val="2C3A91"/>
                </a:solidFill>
                <a:latin typeface="Calibri"/>
                <a:cs typeface="Calibri"/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C3A91"/>
              </a:buClr>
              <a:buFont typeface="Wingdings" panose="05000000000000000000" pitchFamily="2" charset="2"/>
              <a:buChar char="§"/>
              <a:defRPr sz="1600">
                <a:solidFill>
                  <a:srgbClr val="2C3A91"/>
                </a:solidFill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Picture 9" descr="slide_1_ribbons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2750"/>
            <a:ext cx="12192000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9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D6437D-77E2-8F4E-90F5-B6175E92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B39ACD-851E-C446-84A2-D55F38AA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64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="" xmlns:a16="http://schemas.microsoft.com/office/drawing/2014/main" id="{BBC62F45-8185-B04B-A82C-4691E95E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5307" y="6311946"/>
            <a:ext cx="76697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9EDD"/>
                </a:solidFill>
              </a:defRPr>
            </a:lvl1pPr>
          </a:lstStyle>
          <a:p>
            <a:fld id="{B0AF2983-4713-074B-8971-5C1C8A8E14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83BB985-86F3-0140-A42F-23DEAEA7B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80549" y="6331522"/>
            <a:ext cx="730880" cy="3772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3BF9B16-6CD3-994A-BF2A-9C301089A76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06641" y="6261808"/>
            <a:ext cx="1559700" cy="4621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8904265-A6F7-8D42-96B0-DDE7CB0FED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67792" y="6389151"/>
            <a:ext cx="1282700" cy="292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85539BC3-1C89-B44C-90E4-FA46786DB49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155877" y="6408705"/>
            <a:ext cx="672565" cy="2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689982A-FC28-8844-9E7C-05BB1B6E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5307" y="6311946"/>
            <a:ext cx="76697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9EDD"/>
                </a:solidFill>
              </a:defRPr>
            </a:lvl1pPr>
          </a:lstStyle>
          <a:p>
            <a:fld id="{B0AF2983-4713-074B-8971-5C1C8A8E14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EB13BBB8-92AF-C44A-88CC-1A77C24E04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80549" y="6331522"/>
            <a:ext cx="730880" cy="3772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387F496C-F28D-B847-9855-BC55EE80339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06641" y="6261808"/>
            <a:ext cx="1559700" cy="4621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6850D558-D0CF-2142-B42D-2AE48A15B9D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67792" y="6389151"/>
            <a:ext cx="1282700" cy="292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223A667-37D2-F048-BA2B-45D1CDF19B2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155877" y="6408705"/>
            <a:ext cx="672565" cy="2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6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52E2F3B-FA48-9B42-96C3-9E918E8D0E8E}"/>
              </a:ext>
            </a:extLst>
          </p:cNvPr>
          <p:cNvSpPr/>
          <p:nvPr userDrawn="1"/>
        </p:nvSpPr>
        <p:spPr>
          <a:xfrm flipH="1">
            <a:off x="6850742" y="-21771"/>
            <a:ext cx="5341257" cy="6042025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6509C478-2979-044D-8BED-E21C05C2B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425" y="1108546"/>
            <a:ext cx="5065555" cy="1588157"/>
          </a:xfrm>
        </p:spPr>
        <p:txBody>
          <a:bodyPr anchor="t">
            <a:noAutofit/>
          </a:bodyPr>
          <a:lstStyle/>
          <a:p>
            <a:pPr>
              <a:lnSpc>
                <a:spcPct val="80000"/>
              </a:lnSpc>
            </a:pPr>
            <a:r>
              <a:rPr lang="en-US" sz="6600" dirty="0" err="1"/>
              <a:t>Firstname</a:t>
            </a:r>
            <a:r>
              <a:rPr lang="en-US" sz="6600" dirty="0"/>
              <a:t> </a:t>
            </a:r>
            <a:r>
              <a:rPr lang="en-US" sz="6600" dirty="0" err="1"/>
              <a:t>Lastname</a:t>
            </a:r>
            <a:endParaRPr lang="en-US" sz="6600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3454EA4-E7DB-7A49-AE8D-7990F62ABE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2959" y="4363012"/>
            <a:ext cx="556647" cy="556647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32B05DDB-22B2-634D-9DB4-3405A26E34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3139" y="2888797"/>
            <a:ext cx="5064125" cy="828439"/>
          </a:xfrm>
        </p:spPr>
        <p:txBody>
          <a:bodyPr/>
          <a:lstStyle>
            <a:lvl1pPr marL="0" indent="0">
              <a:buNone/>
              <a:defRPr>
                <a:solidFill>
                  <a:srgbClr val="039EDD"/>
                </a:solidFill>
              </a:defRPr>
            </a:lvl1pPr>
          </a:lstStyle>
          <a:p>
            <a:pPr lvl="0"/>
            <a:r>
              <a:rPr lang="en-US" dirty="0"/>
              <a:t>Title, Organization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="" xmlns:a16="http://schemas.microsoft.com/office/drawing/2014/main" id="{7FB3B39F-35CC-FE44-A9B5-58533F889C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8129" y="4378513"/>
            <a:ext cx="4219136" cy="82843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39EDD"/>
                </a:solidFill>
              </a:defRPr>
            </a:lvl1pPr>
          </a:lstStyle>
          <a:p>
            <a:pPr lvl="0"/>
            <a:r>
              <a:rPr lang="en-US" dirty="0" err="1"/>
              <a:t>email@email.com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2B09FA8-EFE7-1E43-8BFE-DB29D1F8C50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28182" y="616966"/>
            <a:ext cx="4378237" cy="4712454"/>
          </a:xfrm>
          <a:prstGeom prst="rect">
            <a:avLst/>
          </a:prstGeom>
        </p:spPr>
      </p:pic>
      <p:sp>
        <p:nvSpPr>
          <p:cNvPr id="9" name="Slide Number Placeholder 4">
            <a:extLst>
              <a:ext uri="{FF2B5EF4-FFF2-40B4-BE49-F238E27FC236}">
                <a16:creationId xmlns="" xmlns:a16="http://schemas.microsoft.com/office/drawing/2014/main" id="{EF6BD210-0CF6-A544-9AEF-0BAB87B7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5307" y="6311946"/>
            <a:ext cx="76697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39EDD"/>
                </a:solidFill>
              </a:defRPr>
            </a:lvl1pPr>
          </a:lstStyle>
          <a:p>
            <a:fld id="{B0AF2983-4713-074B-8971-5C1C8A8E14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BC2B047-52AB-BD41-AC92-6667CC9A98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880549" y="6331522"/>
            <a:ext cx="730880" cy="3772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85836E1-18DC-C447-A9DE-B4FBD3012DE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406641" y="6261808"/>
            <a:ext cx="1559700" cy="4621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BD38A4D-CE4C-1742-96A1-69BA9F35730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567792" y="6389151"/>
            <a:ext cx="1282700" cy="29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93456EC-9911-3549-B25F-59ED16F3B5B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155877" y="6408705"/>
            <a:ext cx="672565" cy="2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5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6" r:id="rId3"/>
    <p:sldLayoutId id="2147483757" r:id="rId4"/>
    <p:sldLayoutId id="2147483758" r:id="rId5"/>
  </p:sldLayoutIdLst>
  <p:txStyles>
    <p:titleStyle>
      <a:lvl1pPr algn="l" rtl="0" eaLnBrk="0" fontAlgn="base" hangingPunct="0">
        <a:lnSpc>
          <a:spcPct val="145000"/>
        </a:lnSpc>
        <a:spcBef>
          <a:spcPct val="0"/>
        </a:spcBef>
        <a:spcAft>
          <a:spcPct val="0"/>
        </a:spcAft>
        <a:buClr>
          <a:srgbClr val="FFBB00"/>
        </a:buClr>
        <a:buFont typeface="Wingdings" pitchFamily="2" charset="2"/>
        <a:defRPr lang="en-GB"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ＭＳ Ｐゴシック" charset="0"/>
          <a:cs typeface="+mn-cs"/>
        </a:defRPr>
      </a:lvl1pPr>
      <a:lvl2pPr algn="l" rtl="0" eaLnBrk="0" fontAlgn="base" hangingPunct="0">
        <a:lnSpc>
          <a:spcPct val="145000"/>
        </a:lnSpc>
        <a:spcBef>
          <a:spcPct val="0"/>
        </a:spcBef>
        <a:spcAft>
          <a:spcPct val="0"/>
        </a:spcAft>
        <a:buClr>
          <a:srgbClr val="FFBB00"/>
        </a:buClr>
        <a:buFont typeface="Wingdings" pitchFamily="2" charset="2"/>
        <a:defRPr sz="2800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lnSpc>
          <a:spcPct val="145000"/>
        </a:lnSpc>
        <a:spcBef>
          <a:spcPct val="0"/>
        </a:spcBef>
        <a:spcAft>
          <a:spcPct val="0"/>
        </a:spcAft>
        <a:buClr>
          <a:srgbClr val="FFBB00"/>
        </a:buClr>
        <a:buFont typeface="Wingdings" pitchFamily="2" charset="2"/>
        <a:defRPr sz="2800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lnSpc>
          <a:spcPct val="145000"/>
        </a:lnSpc>
        <a:spcBef>
          <a:spcPct val="0"/>
        </a:spcBef>
        <a:spcAft>
          <a:spcPct val="0"/>
        </a:spcAft>
        <a:buClr>
          <a:srgbClr val="FFBB00"/>
        </a:buClr>
        <a:buFont typeface="Wingdings" pitchFamily="2" charset="2"/>
        <a:defRPr sz="2800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lnSpc>
          <a:spcPct val="145000"/>
        </a:lnSpc>
        <a:spcBef>
          <a:spcPct val="0"/>
        </a:spcBef>
        <a:spcAft>
          <a:spcPct val="0"/>
        </a:spcAft>
        <a:buClr>
          <a:srgbClr val="FFBB00"/>
        </a:buClr>
        <a:buFont typeface="Wingdings" pitchFamily="2" charset="2"/>
        <a:defRPr sz="2800">
          <a:solidFill>
            <a:schemeClr val="bg1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600"/>
        </a:spcBef>
        <a:spcAft>
          <a:spcPts val="600"/>
        </a:spcAft>
        <a:buClr>
          <a:srgbClr val="002277"/>
        </a:buClr>
        <a:buBlip>
          <a:blip r:embed="rId8"/>
        </a:buBlip>
        <a:defRPr lang="en-GB" sz="2000" kern="1200">
          <a:solidFill>
            <a:srgbClr val="002277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lnSpc>
          <a:spcPts val="2400"/>
        </a:lnSpc>
        <a:spcBef>
          <a:spcPts val="600"/>
        </a:spcBef>
        <a:spcAft>
          <a:spcPts val="600"/>
        </a:spcAft>
        <a:buClr>
          <a:srgbClr val="002277"/>
        </a:buClr>
        <a:buBlip>
          <a:blip r:embed="rId8"/>
        </a:buBlip>
        <a:defRPr lang="en-GB" sz="2000" kern="1200">
          <a:solidFill>
            <a:srgbClr val="002277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lnSpc>
          <a:spcPts val="2400"/>
        </a:lnSpc>
        <a:spcBef>
          <a:spcPts val="600"/>
        </a:spcBef>
        <a:spcAft>
          <a:spcPts val="600"/>
        </a:spcAft>
        <a:buClr>
          <a:srgbClr val="002277"/>
        </a:buClr>
        <a:buBlip>
          <a:blip r:embed="rId8"/>
        </a:buBlip>
        <a:defRPr lang="en-GB" kern="1200">
          <a:solidFill>
            <a:srgbClr val="002277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lnSpc>
          <a:spcPts val="2400"/>
        </a:lnSpc>
        <a:spcBef>
          <a:spcPts val="600"/>
        </a:spcBef>
        <a:spcAft>
          <a:spcPts val="600"/>
        </a:spcAft>
        <a:buClr>
          <a:srgbClr val="002277"/>
        </a:buClr>
        <a:buBlip>
          <a:blip r:embed="rId8"/>
        </a:buBlip>
        <a:defRPr lang="en-GB" sz="1600" kern="1200">
          <a:solidFill>
            <a:srgbClr val="002277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lnSpc>
          <a:spcPts val="2400"/>
        </a:lnSpc>
        <a:spcBef>
          <a:spcPts val="600"/>
        </a:spcBef>
        <a:spcAft>
          <a:spcPts val="600"/>
        </a:spcAft>
        <a:buClr>
          <a:srgbClr val="002277"/>
        </a:buClr>
        <a:buBlip>
          <a:blip r:embed="rId8"/>
        </a:buBlip>
        <a:defRPr lang="en-GB" sz="1600" kern="1200">
          <a:solidFill>
            <a:srgbClr val="002277"/>
          </a:solidFill>
          <a:latin typeface="+mn-lt"/>
          <a:ea typeface="ＭＳ Ｐゴシック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7">
            <a:extLst>
              <a:ext uri="{FF2B5EF4-FFF2-40B4-BE49-F238E27FC236}">
                <a16:creationId xmlns="" xmlns:a16="http://schemas.microsoft.com/office/drawing/2014/main" id="{10231928-E1A9-46E1-AA1A-CDE4EA6E4D5A}"/>
              </a:ext>
            </a:extLst>
          </p:cNvPr>
          <p:cNvSpPr txBox="1">
            <a:spLocks/>
          </p:cNvSpPr>
          <p:nvPr/>
        </p:nvSpPr>
        <p:spPr>
          <a:xfrm>
            <a:off x="5360566" y="2710225"/>
            <a:ext cx="5328592" cy="1328375"/>
          </a:xfrm>
          <a:prstGeom prst="rect">
            <a:avLst/>
          </a:prstGeom>
          <a:effectLst>
            <a:outerShdw blurRad="25400" dist="25400" dir="2700000" sx="2000" sy="2000" algn="ctr" rotWithShape="0">
              <a:srgbClr val="000000">
                <a:alpha val="43137"/>
              </a:srgbClr>
            </a:outerShdw>
          </a:effectLst>
        </p:spPr>
        <p:txBody>
          <a:bodyPr/>
          <a:lstStyle>
            <a:lvl1pPr marL="342900" indent="-342900" algn="l" rtl="0" eaLnBrk="0" fontAlgn="base" hangingPunct="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Clr>
                <a:srgbClr val="002277"/>
              </a:buClr>
              <a:buBlip>
                <a:blip r:embed="rId2"/>
              </a:buBlip>
              <a:defRPr lang="en-GB" sz="2000" kern="1200">
                <a:solidFill>
                  <a:srgbClr val="002277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Clr>
                <a:srgbClr val="002277"/>
              </a:buClr>
              <a:buBlip>
                <a:blip r:embed="rId2"/>
              </a:buBlip>
              <a:defRPr lang="en-GB" sz="2000" kern="1200">
                <a:solidFill>
                  <a:srgbClr val="002277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Clr>
                <a:srgbClr val="002277"/>
              </a:buClr>
              <a:buBlip>
                <a:blip r:embed="rId2"/>
              </a:buBlip>
              <a:defRPr lang="en-GB" kern="1200">
                <a:solidFill>
                  <a:srgbClr val="002277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Clr>
                <a:srgbClr val="002277"/>
              </a:buClr>
              <a:buBlip>
                <a:blip r:embed="rId2"/>
              </a:buBlip>
              <a:defRPr lang="en-GB" sz="1600" kern="1200">
                <a:solidFill>
                  <a:srgbClr val="002277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Clr>
                <a:srgbClr val="002277"/>
              </a:buClr>
              <a:buBlip>
                <a:blip r:embed="rId2"/>
              </a:buBlip>
              <a:defRPr lang="en-GB" sz="1600" kern="1200">
                <a:solidFill>
                  <a:srgbClr val="002277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3200"/>
              </a:lnSpc>
              <a:buFontTx/>
              <a:buNone/>
              <a:defRPr/>
            </a:pPr>
            <a:endParaRPr lang="en-GB" sz="2400" dirty="0">
              <a:solidFill>
                <a:srgbClr val="00AAE7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98B86D8-568A-410C-A413-65DC5A6ED123}"/>
              </a:ext>
            </a:extLst>
          </p:cNvPr>
          <p:cNvSpPr txBox="1">
            <a:spLocks/>
          </p:cNvSpPr>
          <p:nvPr/>
        </p:nvSpPr>
        <p:spPr>
          <a:xfrm>
            <a:off x="5303912" y="1486088"/>
            <a:ext cx="6120680" cy="1224137"/>
          </a:xfrm>
          <a:prstGeom prst="rect">
            <a:avLst/>
          </a:prstGeom>
          <a:effectLst/>
        </p:spPr>
        <p:txBody>
          <a:bodyPr/>
          <a:lstStyle>
            <a:lvl1pPr algn="l" rtl="0" eaLnBrk="0" fontAlgn="base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>
                <a:srgbClr val="FFBB00"/>
              </a:buClr>
              <a:buFont typeface="Wingdings" pitchFamily="2" charset="2"/>
              <a:defRPr lang="en-GB" sz="2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charset="0"/>
                <a:cs typeface="+mn-cs"/>
              </a:defRPr>
            </a:lvl1pPr>
            <a:lvl2pPr algn="l" rtl="0" eaLnBrk="0" fontAlgn="base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>
                <a:srgbClr val="FFBB00"/>
              </a:buClr>
              <a:buFont typeface="Wingdings" pitchFamily="2" charset="2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>
                <a:srgbClr val="FFBB00"/>
              </a:buClr>
              <a:buFont typeface="Wingdings" pitchFamily="2" charset="2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>
                <a:srgbClr val="FFBB00"/>
              </a:buClr>
              <a:buFont typeface="Wingdings" pitchFamily="2" charset="2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>
                <a:srgbClr val="FFBB00"/>
              </a:buClr>
              <a:buFont typeface="Wingdings" pitchFamily="2" charset="2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300" b="1" i="1" dirty="0">
                <a:solidFill>
                  <a:schemeClr val="accent1"/>
                </a:solidFill>
                <a:effectLst/>
                <a:ea typeface="+mn-ea"/>
                <a:cs typeface="Calibri"/>
              </a:rPr>
              <a:t>APMP Professional Certification </a:t>
            </a:r>
          </a:p>
          <a:p>
            <a:endParaRPr lang="en-US" sz="3200" spc="-150" dirty="0">
              <a:solidFill>
                <a:srgbClr val="2F3A8F"/>
              </a:solidFill>
              <a:effectLst/>
              <a:latin typeface="Calibri"/>
              <a:cs typeface="Calibri"/>
            </a:endParaRPr>
          </a:p>
          <a:p>
            <a:endParaRPr lang="en-US" sz="3200" spc="-150" dirty="0">
              <a:solidFill>
                <a:srgbClr val="2F3A8F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404557" y="2629023"/>
            <a:ext cx="5684217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algn="l" rtl="0" eaLnBrk="0" fontAlgn="base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>
                <a:srgbClr val="FFBB00"/>
              </a:buClr>
              <a:buFont typeface="Wingdings" pitchFamily="2" charset="2"/>
              <a:buNone/>
              <a:defRPr lang="en-GB" sz="4000" b="0" i="0" kern="1200" spc="-150" baseline="0">
                <a:solidFill>
                  <a:schemeClr val="bg1"/>
                </a:solidFill>
                <a:effectLst/>
                <a:latin typeface="Calibri"/>
                <a:ea typeface="+mn-ea"/>
                <a:cs typeface="Calibri"/>
              </a:defRPr>
            </a:lvl1pPr>
            <a:lvl2pPr algn="l" rtl="0" eaLnBrk="0" fontAlgn="base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>
                <a:srgbClr val="FFBB00"/>
              </a:buClr>
              <a:buFont typeface="Wingdings" pitchFamily="2" charset="2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>
                <a:srgbClr val="FFBB00"/>
              </a:buClr>
              <a:buFont typeface="Wingdings" pitchFamily="2" charset="2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>
                <a:srgbClr val="FFBB00"/>
              </a:buClr>
              <a:buFont typeface="Wingdings" pitchFamily="2" charset="2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>
                <a:srgbClr val="FFBB00"/>
              </a:buClr>
              <a:buFont typeface="Wingdings" pitchFamily="2" charset="2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endParaRPr lang="en-US" sz="3300" i="1" spc="0" dirty="0">
              <a:solidFill>
                <a:schemeClr val="accent1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3300" i="1" spc="0" dirty="0">
                <a:solidFill>
                  <a:schemeClr val="accent1"/>
                </a:solidFill>
                <a:latin typeface="+mn-lt"/>
              </a:rPr>
              <a:t>Demonstrates advocacy of best practices achieved  </a:t>
            </a:r>
            <a:br>
              <a:rPr lang="en-US" sz="3300" i="1" spc="0" dirty="0">
                <a:solidFill>
                  <a:schemeClr val="accent1"/>
                </a:solidFill>
                <a:latin typeface="+mn-lt"/>
              </a:rPr>
            </a:br>
            <a:r>
              <a:rPr lang="en-US" sz="3300" i="1" spc="0" dirty="0">
                <a:solidFill>
                  <a:schemeClr val="accent1"/>
                </a:solidFill>
                <a:latin typeface="+mn-lt"/>
              </a:rPr>
              <a:t>through leadership and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4394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an impact summary </a:t>
            </a:r>
            <a:r>
              <a:rPr lang="en-US" sz="2600" dirty="0"/>
              <a:t>(IN 1 SLIDE)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5440" y="2276875"/>
            <a:ext cx="4392488" cy="365778"/>
          </a:xfrm>
          <a:prstGeom prst="rect">
            <a:avLst/>
          </a:prstGeom>
          <a:noFill/>
        </p:spPr>
        <p:txBody>
          <a:bodyPr wrap="square" lIns="87920" tIns="43960" rIns="87920" bIns="43960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Screen Shot 2016-05-25 at 1.22.5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588" y="1729612"/>
            <a:ext cx="4995127" cy="3744579"/>
          </a:xfrm>
          <a:prstGeom prst="rect">
            <a:avLst/>
          </a:prstGeom>
          <a:effectLst>
            <a:outerShdw blurRad="165100" dist="50800" dir="3000000" algn="t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517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PPIP: up to 9 slides for the detail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36117" y="1811352"/>
            <a:ext cx="2334147" cy="1258708"/>
          </a:xfrm>
          <a:prstGeom prst="roundRect">
            <a:avLst/>
          </a:prstGeom>
          <a:solidFill>
            <a:srgbClr val="09A9CA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117226" tIns="58613" rIns="117226" bIns="58613" anchor="b" anchorCtr="0">
            <a:no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Situation</a:t>
            </a:r>
            <a:b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(1 or 2 slides)</a:t>
            </a:r>
          </a:p>
        </p:txBody>
      </p:sp>
      <p:sp>
        <p:nvSpPr>
          <p:cNvPr id="7" name="Rectangle 6"/>
          <p:cNvSpPr/>
          <p:nvPr/>
        </p:nvSpPr>
        <p:spPr>
          <a:xfrm>
            <a:off x="861488" y="3296871"/>
            <a:ext cx="2596473" cy="2836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97413" indent="-197413">
              <a:lnSpc>
                <a:spcPct val="95000"/>
              </a:lnSpc>
              <a:spcBef>
                <a:spcPts val="385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What was the challenge  within your organization or profession that required your impact </a:t>
            </a:r>
          </a:p>
          <a:p>
            <a:pPr marL="197413" indent="-197413">
              <a:lnSpc>
                <a:spcPct val="95000"/>
              </a:lnSpc>
              <a:spcBef>
                <a:spcPts val="385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Who the key senior stakeholders were and how you achieved their buy-in </a:t>
            </a:r>
          </a:p>
          <a:p>
            <a:pPr marL="197413" indent="-197413">
              <a:lnSpc>
                <a:spcPct val="95000"/>
              </a:lnSpc>
              <a:spcBef>
                <a:spcPts val="385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GB" sz="1700" dirty="0">
                <a:cs typeface="Arial" panose="020B0604020202020204" pitchFamily="34" charset="0"/>
              </a:rPr>
              <a:t>Who the wider 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stakeholders were within your organization </a:t>
            </a:r>
          </a:p>
        </p:txBody>
      </p:sp>
      <p:sp>
        <p:nvSpPr>
          <p:cNvPr id="8" name="Oval 7"/>
          <p:cNvSpPr/>
          <p:nvPr/>
        </p:nvSpPr>
        <p:spPr>
          <a:xfrm>
            <a:off x="505601" y="1588342"/>
            <a:ext cx="754699" cy="4893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23445" rIns="0" bIns="0" numCol="1" spcCol="1628" rtlCol="0" anchor="ctr" anchorCtr="0">
            <a:noAutofit/>
          </a:bodyPr>
          <a:lstStyle/>
          <a:p>
            <a:pPr algn="ctr" defTabSz="11396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292164" y="1811352"/>
            <a:ext cx="2334147" cy="1258708"/>
          </a:xfrm>
          <a:prstGeom prst="roundRect">
            <a:avLst/>
          </a:prstGeom>
          <a:solidFill>
            <a:srgbClr val="09A9CA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117226" tIns="58613" rIns="117226" bIns="58613" anchor="b" anchorCtr="0">
            <a:no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Tasks</a:t>
            </a:r>
            <a:b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(1 or 2 slides)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17534" y="3296872"/>
            <a:ext cx="2596473" cy="15424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97413" indent="-197413">
              <a:lnSpc>
                <a:spcPct val="95000"/>
              </a:lnSpc>
              <a:spcBef>
                <a:spcPts val="385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task(s) that required activities to achieve the desired results</a:t>
            </a:r>
          </a:p>
          <a:p>
            <a:pPr marL="197413" indent="-197413">
              <a:lnSpc>
                <a:spcPct val="95000"/>
              </a:lnSpc>
              <a:spcBef>
                <a:spcPts val="385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Who the task(s) impacted and how they were impacted </a:t>
            </a:r>
          </a:p>
        </p:txBody>
      </p:sp>
      <p:sp>
        <p:nvSpPr>
          <p:cNvPr id="11" name="Oval 10"/>
          <p:cNvSpPr/>
          <p:nvPr/>
        </p:nvSpPr>
        <p:spPr>
          <a:xfrm>
            <a:off x="3961648" y="1588342"/>
            <a:ext cx="755904" cy="4893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23445" rIns="0" bIns="0" numCol="1" spcCol="1628" rtlCol="0" anchor="ctr" anchorCtr="0">
            <a:noAutofit/>
          </a:bodyPr>
          <a:lstStyle/>
          <a:p>
            <a:pPr algn="ctr" defTabSz="11396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5-6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748209" y="1811352"/>
            <a:ext cx="2334147" cy="1258708"/>
          </a:xfrm>
          <a:prstGeom prst="roundRect">
            <a:avLst/>
          </a:prstGeom>
          <a:solidFill>
            <a:srgbClr val="09A9CA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117226" tIns="58613" rIns="117226" bIns="58613" anchor="b" anchorCtr="0">
            <a:no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Activities</a:t>
            </a:r>
            <a:b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(1 or 2 slides)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73580" y="3296872"/>
            <a:ext cx="2596473" cy="308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97413" indent="-197413">
              <a:lnSpc>
                <a:spcPct val="95000"/>
              </a:lnSpc>
              <a:spcBef>
                <a:spcPts val="385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cs typeface="Arial" panose="020B0604020202020204" pitchFamily="34" charset="0"/>
              </a:rPr>
              <a:t>Size of the effort required to complete the activities and over what time period</a:t>
            </a:r>
          </a:p>
          <a:p>
            <a:pPr marL="197413" indent="-197413">
              <a:lnSpc>
                <a:spcPct val="95000"/>
              </a:lnSpc>
              <a:spcBef>
                <a:spcPts val="385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activities that were undertaken to achieve each task</a:t>
            </a:r>
          </a:p>
          <a:p>
            <a:pPr marL="197413" indent="-197413">
              <a:lnSpc>
                <a:spcPct val="95000"/>
              </a:lnSpc>
              <a:spcBef>
                <a:spcPts val="385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How you monitored, reported and communicated progress of the activities to all key stakeholders </a:t>
            </a:r>
          </a:p>
        </p:txBody>
      </p:sp>
      <p:sp>
        <p:nvSpPr>
          <p:cNvPr id="14" name="Oval 13"/>
          <p:cNvSpPr/>
          <p:nvPr/>
        </p:nvSpPr>
        <p:spPr>
          <a:xfrm>
            <a:off x="7417693" y="1588342"/>
            <a:ext cx="755904" cy="4893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23445" rIns="0" bIns="0" numCol="1" spcCol="1628" rtlCol="0" anchor="ctr" anchorCtr="0">
            <a:noAutofit/>
          </a:bodyPr>
          <a:lstStyle/>
          <a:p>
            <a:pPr algn="ctr" defTabSz="11396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7-8</a:t>
            </a:r>
          </a:p>
        </p:txBody>
      </p:sp>
    </p:spTree>
    <p:extLst>
      <p:ext uri="{BB962C8B-B14F-4D97-AF65-F5344CB8AC3E}">
        <p14:creationId xmlns:p14="http://schemas.microsoft.com/office/powerpoint/2010/main" val="350797039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FB83FC-53AF-4DD6-86E2-69B72417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 vs Activities – what’s the difference?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81A4501-2760-47F2-9DFD-96DB4BF65B87}"/>
              </a:ext>
            </a:extLst>
          </p:cNvPr>
          <p:cNvSpPr txBox="1"/>
          <p:nvPr/>
        </p:nvSpPr>
        <p:spPr>
          <a:xfrm>
            <a:off x="994228" y="1690688"/>
            <a:ext cx="102035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Tasks:</a:t>
            </a:r>
          </a:p>
          <a:p>
            <a:pPr fontAlgn="base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Task is a high level description of the different areas of work that need to be completed to achieve your impact.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Activities: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Activities are related to each task, a number of activities will have to be completed to achieve each task. Activities describe the detail of how each task has been completed.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14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PPIP: your story in 12 slides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36117" y="1812499"/>
            <a:ext cx="6224106" cy="1463040"/>
          </a:xfrm>
          <a:prstGeom prst="roundRect">
            <a:avLst/>
          </a:prstGeom>
          <a:solidFill>
            <a:srgbClr val="09A9CA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117226" tIns="58613" rIns="117226" bIns="58613" anchor="b" anchorCtr="0">
            <a:no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b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b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(1 or 2 slides)</a:t>
            </a:r>
          </a:p>
        </p:txBody>
      </p:sp>
      <p:sp>
        <p:nvSpPr>
          <p:cNvPr id="7" name="Rectangle 6"/>
          <p:cNvSpPr/>
          <p:nvPr/>
        </p:nvSpPr>
        <p:spPr>
          <a:xfrm>
            <a:off x="861488" y="3502352"/>
            <a:ext cx="6119604" cy="29905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97413" indent="-197413">
              <a:lnSpc>
                <a:spcPct val="95000"/>
              </a:lnSpc>
              <a:spcBef>
                <a:spcPts val="385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results you achieved - actual benefits to your organization or the profession </a:t>
            </a:r>
          </a:p>
          <a:p>
            <a:pPr marL="800100" lvl="1" indent="-34290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2C3A9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C3A91"/>
                </a:solidFill>
                <a:ea typeface="ＭＳ Ｐゴシック" charset="0"/>
                <a:cs typeface="Arial" panose="020B0604020202020204" pitchFamily="34" charset="0"/>
              </a:rPr>
              <a:t>Quantitative measures — hard performance indicators (e.g., specific financial figures – before and after win rates, capture rates, efficiencies in staff productivity) to quantify the effect</a:t>
            </a:r>
          </a:p>
          <a:p>
            <a:pPr marL="800100" lvl="1" indent="-34290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2C3A9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C3A91"/>
                </a:solidFill>
                <a:ea typeface="ＭＳ Ｐゴシック" charset="0"/>
                <a:cs typeface="Arial" panose="020B0604020202020204" pitchFamily="34" charset="0"/>
              </a:rPr>
              <a:t>Qualitative measures —improvement in staff morale, or specific changed behaviors, especially if these can be associated to time or efficiency savings</a:t>
            </a:r>
          </a:p>
          <a:p>
            <a:pPr marL="197413" indent="-197413">
              <a:lnSpc>
                <a:spcPct val="95000"/>
              </a:lnSpc>
              <a:spcBef>
                <a:spcPts val="385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Describe how you measured the results and made them </a:t>
            </a:r>
            <a:r>
              <a:rPr lang="en-US" sz="1700" dirty="0">
                <a:cs typeface="Arial" panose="020B0604020202020204" pitchFamily="34" charset="0"/>
              </a:rPr>
              <a:t> sustainable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in the organization</a:t>
            </a:r>
          </a:p>
        </p:txBody>
      </p:sp>
      <p:sp>
        <p:nvSpPr>
          <p:cNvPr id="8" name="Oval 7"/>
          <p:cNvSpPr/>
          <p:nvPr/>
        </p:nvSpPr>
        <p:spPr>
          <a:xfrm>
            <a:off x="505601" y="1588342"/>
            <a:ext cx="754699" cy="4893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23445" rIns="0" bIns="0" numCol="1" spcCol="1628" rtlCol="0" anchor="ctr" anchorCtr="0">
            <a:noAutofit/>
          </a:bodyPr>
          <a:lstStyle/>
          <a:p>
            <a:pPr algn="ctr" defTabSz="11396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9-10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748209" y="1812499"/>
            <a:ext cx="2334147" cy="1463040"/>
          </a:xfrm>
          <a:prstGeom prst="roundRect">
            <a:avLst/>
          </a:prstGeom>
          <a:solidFill>
            <a:srgbClr val="09A9CA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117226" tIns="58613" rIns="117226" bIns="58613" anchor="b" anchorCtr="0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Continuing</a:t>
            </a:r>
            <a:b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Professional</a:t>
            </a:r>
            <a:b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b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(1 or 2 slides)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73580" y="3502352"/>
            <a:ext cx="2596473" cy="1791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97413" indent="-197413">
              <a:lnSpc>
                <a:spcPct val="95000"/>
              </a:lnSpc>
              <a:spcBef>
                <a:spcPts val="385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Your specific continuing professional development plan for the next 24 months</a:t>
            </a:r>
          </a:p>
          <a:p>
            <a:pPr marL="197413" indent="-197413">
              <a:lnSpc>
                <a:spcPct val="95000"/>
              </a:lnSpc>
              <a:spcBef>
                <a:spcPts val="385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How these activities will benefit you and others within the profession</a:t>
            </a:r>
          </a:p>
        </p:txBody>
      </p:sp>
      <p:sp>
        <p:nvSpPr>
          <p:cNvPr id="14" name="Oval 13"/>
          <p:cNvSpPr/>
          <p:nvPr/>
        </p:nvSpPr>
        <p:spPr>
          <a:xfrm>
            <a:off x="7417693" y="1588342"/>
            <a:ext cx="829492" cy="4893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23445" rIns="0" bIns="0" numCol="1" spcCol="1628" rtlCol="0" anchor="ctr" anchorCtr="0">
            <a:noAutofit/>
          </a:bodyPr>
          <a:lstStyle/>
          <a:p>
            <a:pPr algn="ctr" defTabSz="11396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11-12</a:t>
            </a:r>
          </a:p>
        </p:txBody>
      </p:sp>
    </p:spTree>
    <p:extLst>
      <p:ext uri="{BB962C8B-B14F-4D97-AF65-F5344CB8AC3E}">
        <p14:creationId xmlns:p14="http://schemas.microsoft.com/office/powerpoint/2010/main" val="217800639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-the situation </a:t>
            </a:r>
            <a:r>
              <a:rPr lang="en-US" sz="2600" dirty="0"/>
              <a:t>(1 OR 2 SLIDES)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3392" y="1974319"/>
            <a:ext cx="5264097" cy="33632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GB" sz="2400" dirty="0">
                <a:cs typeface="Arial" panose="020B0604020202020204" pitchFamily="34" charset="0"/>
              </a:rPr>
              <a:t>Describe what your impact was or, provided for your organization or the profession</a:t>
            </a:r>
          </a:p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GB" sz="2400" dirty="0">
                <a:cs typeface="Arial" panose="020B0604020202020204" pitchFamily="34" charset="0"/>
              </a:rPr>
              <a:t>Describe how you understood the impact was required</a:t>
            </a:r>
          </a:p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GB" sz="2400" dirty="0">
                <a:cs typeface="Arial" panose="020B0604020202020204" pitchFamily="34" charset="0"/>
              </a:rPr>
              <a:t>Describe who needed to be involved to ensure your impact was a success</a:t>
            </a:r>
          </a:p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GB" sz="2400" dirty="0">
                <a:cs typeface="Arial" panose="020B0604020202020204" pitchFamily="34" charset="0"/>
              </a:rPr>
              <a:t>Describe how you measured the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5440" y="2276875"/>
            <a:ext cx="4392488" cy="365778"/>
          </a:xfrm>
          <a:prstGeom prst="rect">
            <a:avLst/>
          </a:prstGeom>
          <a:noFill/>
        </p:spPr>
        <p:txBody>
          <a:bodyPr wrap="square" lIns="87920" tIns="43960" rIns="87920" bIns="43960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Screen Shot 2016-05-25 at 1.23.0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20" y="1621673"/>
            <a:ext cx="5264097" cy="3955552"/>
          </a:xfrm>
          <a:prstGeom prst="rect">
            <a:avLst/>
          </a:prstGeom>
          <a:effectLst>
            <a:outerShdw blurRad="165100" dist="50800" dir="3000000" algn="t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19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05-25 at 1.24.2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08" y="1621673"/>
            <a:ext cx="5304205" cy="3955552"/>
          </a:xfrm>
          <a:prstGeom prst="rect">
            <a:avLst/>
          </a:prstGeom>
          <a:effectLst>
            <a:outerShdw blurRad="165100" dist="50800" dir="3000000" algn="t" rotWithShape="0">
              <a:schemeClr val="tx1">
                <a:alpha val="4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-the tasks </a:t>
            </a:r>
            <a:r>
              <a:rPr lang="en-US" sz="2600" dirty="0"/>
              <a:t>(1 OR 2 SLIDES)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3392" y="1974319"/>
            <a:ext cx="5304205" cy="3395123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task(s) that were required to achieve the desired results</a:t>
            </a:r>
          </a:p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Who the task(s) impacted and how they were impacted </a:t>
            </a:r>
          </a:p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approach you took to ensure the task(s) were achievable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5440" y="2276875"/>
            <a:ext cx="4392488" cy="365778"/>
          </a:xfrm>
          <a:prstGeom prst="rect">
            <a:avLst/>
          </a:prstGeom>
          <a:noFill/>
        </p:spPr>
        <p:txBody>
          <a:bodyPr wrap="square" lIns="87920" tIns="43960" rIns="87920" bIns="4396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5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05-25 at 1.24.3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135" y="1621673"/>
            <a:ext cx="5226979" cy="3955552"/>
          </a:xfrm>
          <a:prstGeom prst="rect">
            <a:avLst/>
          </a:prstGeom>
          <a:effectLst>
            <a:outerShdw blurRad="165100" dist="50800" dir="3000000" algn="t" rotWithShape="0">
              <a:schemeClr val="tx1">
                <a:alpha val="4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- the activities </a:t>
            </a:r>
            <a:r>
              <a:rPr lang="en-US" sz="2600" dirty="0"/>
              <a:t>(1 OR 2 SLIDES)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3392" y="1974319"/>
            <a:ext cx="5291474" cy="296982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activities that were undertaken</a:t>
            </a:r>
          </a:p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How you set and managed the activity timeline</a:t>
            </a:r>
          </a:p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How you managed the activities to ensure completion </a:t>
            </a:r>
          </a:p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How you communicated progress of the activities to all key stakeholders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5440" y="2276875"/>
            <a:ext cx="4392488" cy="365778"/>
          </a:xfrm>
          <a:prstGeom prst="rect">
            <a:avLst/>
          </a:prstGeom>
          <a:noFill/>
        </p:spPr>
        <p:txBody>
          <a:bodyPr wrap="square" lIns="87920" tIns="43960" rIns="87920" bIns="4396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05-25 at 1.24.5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42" y="1621673"/>
            <a:ext cx="5271575" cy="3955552"/>
          </a:xfrm>
          <a:prstGeom prst="rect">
            <a:avLst/>
          </a:prstGeom>
          <a:effectLst>
            <a:outerShdw blurRad="165100" dist="50800" dir="3000000" algn="t" rotWithShape="0">
              <a:schemeClr val="tx1">
                <a:alpha val="4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- the results </a:t>
            </a:r>
            <a:r>
              <a:rPr lang="en-US" sz="2600" dirty="0"/>
              <a:t>(1 OR 2 SLIDES)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3391" y="1974319"/>
            <a:ext cx="5271575" cy="3469551"/>
          </a:xfrm>
        </p:spPr>
        <p:txBody>
          <a:bodyPr>
            <a:normAutofit lnSpcReduction="10000"/>
          </a:bodyPr>
          <a:lstStyle/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results you achieved </a:t>
            </a:r>
          </a:p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How you made sure the results were sustainable</a:t>
            </a:r>
          </a:p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actual benefits to your organization or the profession </a:t>
            </a:r>
          </a:p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Describe how you measured the results and benefit </a:t>
            </a:r>
          </a:p>
        </p:txBody>
      </p:sp>
    </p:spTree>
    <p:extLst>
      <p:ext uri="{BB962C8B-B14F-4D97-AF65-F5344CB8AC3E}">
        <p14:creationId xmlns:p14="http://schemas.microsoft.com/office/powerpoint/2010/main" val="340388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05-25 at 1.25.1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37" y="1621673"/>
            <a:ext cx="5291580" cy="3955552"/>
          </a:xfrm>
          <a:prstGeom prst="rect">
            <a:avLst/>
          </a:prstGeom>
          <a:effectLst>
            <a:outerShdw blurRad="165100" dist="50800" dir="3000000" algn="t" rotWithShape="0">
              <a:schemeClr val="tx1">
                <a:alpha val="4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- CPD plan </a:t>
            </a:r>
            <a:r>
              <a:rPr lang="en-US" sz="2600" dirty="0"/>
              <a:t>(1 OR 2 SLIDES)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3392" y="1974319"/>
            <a:ext cx="5043761" cy="3602906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Your continuing professional development plan for the next 24 months</a:t>
            </a:r>
          </a:p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How these activities will benefit you and others within the profession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5440" y="2276875"/>
            <a:ext cx="4392488" cy="365778"/>
          </a:xfrm>
          <a:prstGeom prst="rect">
            <a:avLst/>
          </a:prstGeom>
          <a:noFill/>
        </p:spPr>
        <p:txBody>
          <a:bodyPr wrap="square" lIns="87920" tIns="43960" rIns="87920" bIns="4396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9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PPIP Presentation / Q&amp;A session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05575" y="3708850"/>
            <a:ext cx="2760800" cy="23562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8000"/>
              </a:lnSpc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Time limit for your presentation is 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minutes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with questions limited to clarification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32970" y="1697184"/>
            <a:ext cx="4172605" cy="27557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Your impact has been reviewed and approved — now it’s all about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communications!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65917" y="1697184"/>
            <a:ext cx="2616487" cy="23562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After your presentation, 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you will be asked  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competency based questions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09" y="3708848"/>
            <a:ext cx="2203692" cy="22036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945" y="1556579"/>
            <a:ext cx="1573255" cy="157325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889743" y="3904766"/>
            <a:ext cx="2559332" cy="1616032"/>
            <a:chOff x="6357399" y="3222288"/>
            <a:chExt cx="2202910" cy="142879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49" t="23745" r="32102" b="34485"/>
            <a:stretch/>
          </p:blipFill>
          <p:spPr bwMode="auto">
            <a:xfrm>
              <a:off x="6357399" y="3222288"/>
              <a:ext cx="764893" cy="1022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49" t="23745" r="32102" b="34485"/>
            <a:stretch/>
          </p:blipFill>
          <p:spPr bwMode="auto">
            <a:xfrm>
              <a:off x="7076408" y="3222288"/>
              <a:ext cx="764893" cy="1022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49" t="23745" r="32102" b="34485"/>
            <a:stretch/>
          </p:blipFill>
          <p:spPr bwMode="auto">
            <a:xfrm>
              <a:off x="7795416" y="3222288"/>
              <a:ext cx="764893" cy="1022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49" t="23745" r="32102" b="34485"/>
            <a:stretch/>
          </p:blipFill>
          <p:spPr bwMode="auto">
            <a:xfrm>
              <a:off x="6699035" y="3628333"/>
              <a:ext cx="764893" cy="1022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49" t="23745" r="32102" b="34485"/>
            <a:stretch/>
          </p:blipFill>
          <p:spPr bwMode="auto">
            <a:xfrm>
              <a:off x="7397559" y="3628333"/>
              <a:ext cx="764893" cy="1022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274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Why pursue professional certification?</a:t>
            </a:r>
            <a:endParaRPr lang="en-US" spc="-77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3392" y="1974319"/>
            <a:ext cx="10959008" cy="421653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Demonstrates:</a:t>
            </a:r>
          </a:p>
          <a:p>
            <a:pPr lvl="0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contribution to the profession</a:t>
            </a:r>
          </a:p>
          <a:p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 leadership and champion for improvement </a:t>
            </a:r>
          </a:p>
          <a:p>
            <a:pPr lvl="0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Competent managing senior level stakeholder and organizational engagement</a:t>
            </a:r>
          </a:p>
          <a:p>
            <a:pPr lvl="0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 to lead by directing others to achieve broad-reaching goals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Superior communication and presentation skills 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BoK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Sustainability of the impact</a:t>
            </a:r>
            <a:endParaRPr lang="en-US" sz="2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9723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interview question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92763" y="1864164"/>
            <a:ext cx="5754789" cy="3660172"/>
          </a:xfrm>
          <a:prstGeom prst="roundRect">
            <a:avLst>
              <a:gd name="adj" fmla="val 6561"/>
            </a:avLst>
          </a:prstGeom>
          <a:solidFill>
            <a:srgbClr val="1F236A">
              <a:alpha val="78824"/>
            </a:srgbClr>
          </a:solidFill>
        </p:spPr>
        <p:txBody>
          <a:bodyPr vert="horz" lIns="0" tIns="0" rIns="0" bIns="0" rtlCol="0" anchor="ctr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67" indent="-144498">
              <a:lnSpc>
                <a:spcPct val="125000"/>
              </a:lnSpc>
              <a:buNone/>
            </a:pPr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“Give an example of a time when someone misunderstood what you were attempting to communicate to them. Explain why the misunderstanding occurred, how you resolved the situation and what you, personally, learned from this experience.”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61768" y="1947473"/>
            <a:ext cx="3890483" cy="3241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US" sz="2300" dirty="0"/>
              <a:t>Prepare and practice your answers ahead of time using STAR</a:t>
            </a:r>
          </a:p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US" sz="2300" dirty="0"/>
              <a:t>Answers to the questions must be in the STAR format</a:t>
            </a:r>
          </a:p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US" sz="2300" dirty="0"/>
              <a:t>You may think you know a “better” way, but STAR is the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7432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STAR 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3392" y="1665972"/>
            <a:ext cx="10959008" cy="22467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0AA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international standard for answering behavioral questions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337116"/>
            <a:ext cx="4753511" cy="2532878"/>
          </a:xfrm>
          <a:prstGeom prst="rect">
            <a:avLst/>
          </a:prstGeom>
        </p:spPr>
        <p:txBody>
          <a:bodyPr wrap="square" lIns="117226" tIns="58613" rIns="117226" bIns="58613">
            <a:spAutoFit/>
          </a:bodyPr>
          <a:lstStyle/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ituation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— describe a situation or problem that you encountered within the context of the Impact you have described in your PPIP </a:t>
            </a:r>
          </a:p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— describe the task(s) that the situation required or your ideas for resolving the problem</a:t>
            </a:r>
          </a:p>
        </p:txBody>
      </p:sp>
      <p:sp>
        <p:nvSpPr>
          <p:cNvPr id="7" name="Rectangle 6"/>
          <p:cNvSpPr/>
          <p:nvPr/>
        </p:nvSpPr>
        <p:spPr>
          <a:xfrm>
            <a:off x="6213764" y="2333265"/>
            <a:ext cx="4753511" cy="3178439"/>
          </a:xfrm>
          <a:prstGeom prst="rect">
            <a:avLst/>
          </a:prstGeom>
        </p:spPr>
        <p:txBody>
          <a:bodyPr wrap="square" lIns="117226" tIns="58613" rIns="117226" bIns="58613">
            <a:spAutoFit/>
          </a:bodyPr>
          <a:lstStyle/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— describe the action(s) you took, and the obstacles that you had to overcome </a:t>
            </a:r>
          </a:p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esults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— highlight the outcomes achieved from the actions you took</a:t>
            </a:r>
          </a:p>
          <a:p>
            <a:pPr>
              <a:lnSpc>
                <a:spcPct val="95000"/>
              </a:lnSpc>
              <a:spcBef>
                <a:spcPts val="1538"/>
              </a:spcBef>
            </a:pP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Lessons Learned </a:t>
            </a:r>
            <a:r>
              <a:rPr lang="en-US" dirty="0">
                <a:cs typeface="Arial" panose="020B0604020202020204" pitchFamily="34" charset="0"/>
              </a:rPr>
              <a:t>– describe the lessons that you learned from this situation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27833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1630167" y="1803437"/>
            <a:ext cx="2890464" cy="1135307"/>
          </a:xfrm>
          <a:prstGeom prst="homePlate">
            <a:avLst>
              <a:gd name="adj" fmla="val 59652"/>
            </a:avLst>
          </a:prstGeom>
          <a:solidFill>
            <a:srgbClr val="00ABBF"/>
          </a:solid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36764" tIns="68382" rIns="0" bIns="68382" numCol="1" spcCol="1628" anchor="ctr" anchorCtr="0">
            <a:noAutofit/>
          </a:bodyPr>
          <a:lstStyle/>
          <a:p>
            <a:pPr defTabSz="11396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/>
              <a:t>Demonstrate a </a:t>
            </a:r>
            <a:br>
              <a:rPr lang="en-US" kern="1200" dirty="0"/>
            </a:br>
            <a:r>
              <a:rPr lang="en-US" sz="2600" dirty="0"/>
              <a:t>SIGNIFICANT</a:t>
            </a:r>
            <a:r>
              <a:rPr lang="en-US" kern="1200" dirty="0"/>
              <a:t/>
            </a:r>
            <a:br>
              <a:rPr lang="en-US" kern="1200" dirty="0"/>
            </a:br>
            <a:r>
              <a:rPr lang="en-US" sz="2600" dirty="0"/>
              <a:t>IMPACT</a:t>
            </a:r>
            <a:endParaRPr lang="en-US" kern="1200" dirty="0"/>
          </a:p>
        </p:txBody>
      </p:sp>
      <p:sp>
        <p:nvSpPr>
          <p:cNvPr id="9" name="Rectangle 8"/>
          <p:cNvSpPr/>
          <p:nvPr/>
        </p:nvSpPr>
        <p:spPr>
          <a:xfrm>
            <a:off x="751667" y="1803437"/>
            <a:ext cx="767136" cy="1135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117226" bIns="0" numCol="1" spcCol="1628" anchor="ctr" anchorCtr="0">
            <a:noAutofit/>
          </a:bodyPr>
          <a:lstStyle/>
          <a:p>
            <a:pPr marL="79372" algn="ctr" defTabSz="11396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600" b="1" dirty="0"/>
              <a:t>1</a:t>
            </a:r>
          </a:p>
        </p:txBody>
      </p:sp>
      <p:sp>
        <p:nvSpPr>
          <p:cNvPr id="10" name="Pentagon 9"/>
          <p:cNvSpPr/>
          <p:nvPr/>
        </p:nvSpPr>
        <p:spPr>
          <a:xfrm>
            <a:off x="4645137" y="3236638"/>
            <a:ext cx="2890464" cy="1135307"/>
          </a:xfrm>
          <a:prstGeom prst="homePlate">
            <a:avLst>
              <a:gd name="adj" fmla="val 59652"/>
            </a:avLst>
          </a:prstGeom>
          <a:solidFill>
            <a:srgbClr val="00ABBF"/>
          </a:solid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764" tIns="68382" rIns="307090" bIns="68382" numCol="1" spcCol="1628" anchor="ctr" anchorCtr="0">
            <a:noAutofit/>
          </a:bodyPr>
          <a:lstStyle/>
          <a:p>
            <a:pPr defTabSz="11396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Assessment of </a:t>
            </a:r>
            <a:r>
              <a:rPr lang="en-US" sz="2600" dirty="0"/>
              <a:t>SOFT SKILLS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66637" y="3236638"/>
            <a:ext cx="767136" cy="1135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117226" bIns="0" numCol="1" spcCol="1628" anchor="ctr" anchorCtr="0">
            <a:noAutofit/>
          </a:bodyPr>
          <a:lstStyle/>
          <a:p>
            <a:pPr marL="79372" algn="ctr" defTabSz="11396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600" b="1" dirty="0"/>
              <a:t>2</a:t>
            </a:r>
          </a:p>
        </p:txBody>
      </p:sp>
      <p:sp>
        <p:nvSpPr>
          <p:cNvPr id="12" name="Pentagon 11"/>
          <p:cNvSpPr/>
          <p:nvPr/>
        </p:nvSpPr>
        <p:spPr>
          <a:xfrm>
            <a:off x="7672588" y="4669840"/>
            <a:ext cx="3546792" cy="1135307"/>
          </a:xfrm>
          <a:prstGeom prst="homePlate">
            <a:avLst>
              <a:gd name="adj" fmla="val 59652"/>
            </a:avLst>
          </a:prstGeom>
          <a:solidFill>
            <a:srgbClr val="00ABBF"/>
          </a:solid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36764" tIns="68382" rIns="0" bIns="68382" numCol="1" spcCol="1628" anchor="ctr" anchorCtr="0">
            <a:noAutofit/>
          </a:bodyPr>
          <a:lstStyle/>
          <a:p>
            <a:pPr defTabSz="11396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Demonstrate</a:t>
            </a:r>
            <a:br>
              <a:rPr lang="en-US" dirty="0"/>
            </a:br>
            <a:r>
              <a:rPr lang="en-US" sz="2600" dirty="0"/>
              <a:t>COMMUNICATIONS</a:t>
            </a:r>
            <a:br>
              <a:rPr lang="en-US" sz="2600" dirty="0"/>
            </a:br>
            <a:r>
              <a:rPr lang="en-US" sz="2600" dirty="0"/>
              <a:t>SKILLS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94088" y="4669840"/>
            <a:ext cx="767136" cy="1135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117226" bIns="0" numCol="1" spcCol="1628" anchor="ctr" anchorCtr="0">
            <a:noAutofit/>
          </a:bodyPr>
          <a:lstStyle/>
          <a:p>
            <a:pPr marL="79372" algn="ctr" defTabSz="11396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600" b="1" dirty="0"/>
              <a:t>3</a:t>
            </a: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711EA035-FEDA-42AF-B651-B5AC6CE1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steps</a:t>
            </a:r>
          </a:p>
        </p:txBody>
      </p:sp>
    </p:spTree>
    <p:extLst>
      <p:ext uri="{BB962C8B-B14F-4D97-AF65-F5344CB8AC3E}">
        <p14:creationId xmlns:p14="http://schemas.microsoft.com/office/powerpoint/2010/main" val="328169865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Show your impact</a:t>
            </a:r>
            <a:endParaRPr lang="en-US" spc="-77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3392" y="1474582"/>
            <a:ext cx="10959008" cy="523220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1410"/>
              </a:spcBef>
              <a:buNone/>
            </a:pPr>
            <a:r>
              <a:rPr lang="en-US" dirty="0">
                <a:solidFill>
                  <a:srgbClr val="09A9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achieve PROFESSIONAL certification, you must … </a:t>
            </a:r>
          </a:p>
        </p:txBody>
      </p:sp>
      <p:sp>
        <p:nvSpPr>
          <p:cNvPr id="4" name="Rectangle 3"/>
          <p:cNvSpPr/>
          <p:nvPr/>
        </p:nvSpPr>
        <p:spPr>
          <a:xfrm>
            <a:off x="592410" y="2269065"/>
            <a:ext cx="5105161" cy="3288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ts val="1282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 CURRENT APMP MEMBER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who holds Practitioner </a:t>
            </a:r>
            <a:r>
              <a:rPr lang="en-US" sz="2400" dirty="0">
                <a:cs typeface="Arial" panose="020B0604020202020204" pitchFamily="34" charset="0"/>
              </a:rPr>
              <a:t>certification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82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7 YEARS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experience in bid and proposal environment</a:t>
            </a:r>
          </a:p>
          <a:p>
            <a:pPr marL="342900" indent="-342900">
              <a:spcBef>
                <a:spcPts val="1282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 REFERENCE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who can rate your leadership, communications and behavioral skills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2269064"/>
            <a:ext cx="5541195" cy="36317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ts val="2308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THE PPIP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Proposal Professional Impact Paper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explaining how you have had a significant impact on your organization and/or the profession</a:t>
            </a:r>
          </a:p>
          <a:p>
            <a:pPr marL="342900" indent="-342900">
              <a:spcBef>
                <a:spcPts val="2436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ATTEND A TIMED COMPETENCY BASED INTERVIEW </a:t>
            </a:r>
            <a:r>
              <a:rPr lang="en-US" sz="2400" b="1" dirty="0"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during which you present your impact slides and answer questions </a:t>
            </a:r>
          </a:p>
        </p:txBody>
      </p:sp>
    </p:spTree>
    <p:extLst>
      <p:ext uri="{BB962C8B-B14F-4D97-AF65-F5344CB8AC3E}">
        <p14:creationId xmlns:p14="http://schemas.microsoft.com/office/powerpoint/2010/main" val="18941781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Select an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3392" y="1692975"/>
            <a:ext cx="10959008" cy="367156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impact you choose must represent a significant achievement demonstrating personal commitment and initiative, and provide a sustainable improvement in areas such as: </a:t>
            </a:r>
          </a:p>
          <a:p>
            <a:pPr marL="590201" lvl="1" indent="-223869"/>
            <a:r>
              <a:rPr lang="en-US" sz="6400" dirty="0">
                <a:latin typeface="+mn-lt"/>
              </a:rPr>
              <a:t>Customer interaction</a:t>
            </a:r>
          </a:p>
          <a:p>
            <a:pPr marL="590201" lvl="1" indent="-223869"/>
            <a:r>
              <a:rPr lang="en-US" sz="6400" dirty="0">
                <a:latin typeface="+mn-lt"/>
              </a:rPr>
              <a:t>Proposal and bid management</a:t>
            </a:r>
          </a:p>
          <a:p>
            <a:pPr marL="590201" lvl="1" indent="-223869"/>
            <a:r>
              <a:rPr lang="en-US" sz="6400" dirty="0">
                <a:latin typeface="+mn-lt"/>
              </a:rPr>
              <a:t>Individual or organizational development</a:t>
            </a:r>
          </a:p>
          <a:p>
            <a:pPr marL="590201" lvl="1" indent="-223869"/>
            <a:r>
              <a:rPr lang="en-US" sz="6400" dirty="0">
                <a:latin typeface="+mn-lt"/>
              </a:rPr>
              <a:t>Proposal processes or infrastructure improvement</a:t>
            </a:r>
          </a:p>
          <a:p>
            <a:pPr>
              <a:lnSpc>
                <a:spcPct val="120000"/>
              </a:lnSpc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impact must show</a:t>
            </a:r>
            <a:r>
              <a:rPr lang="en-US" sz="6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90201" lvl="1" indent="-223869">
              <a:spcBef>
                <a:spcPts val="256"/>
              </a:spcBef>
            </a:pPr>
            <a:r>
              <a:rPr lang="en-US" sz="6400" dirty="0">
                <a:latin typeface="+mn-lt"/>
              </a:rPr>
              <a:t> you were personally responsible</a:t>
            </a:r>
          </a:p>
          <a:p>
            <a:pPr marL="590201" lvl="1" indent="-223869">
              <a:spcBef>
                <a:spcPts val="256"/>
              </a:spcBef>
            </a:pPr>
            <a:r>
              <a:rPr lang="en-US" sz="6400" dirty="0">
                <a:latin typeface="+mn-lt"/>
              </a:rPr>
              <a:t>Managed senior stakeholders buy in and expectations</a:t>
            </a:r>
          </a:p>
          <a:p>
            <a:pPr marL="590201" lvl="1" indent="-223869">
              <a:spcBef>
                <a:spcPts val="256"/>
              </a:spcBef>
            </a:pPr>
            <a:r>
              <a:rPr lang="en-US" sz="6400" dirty="0">
                <a:latin typeface="+mn-lt"/>
              </a:rPr>
              <a:t>Led the impact tasks and activities.</a:t>
            </a:r>
          </a:p>
          <a:p>
            <a:pPr>
              <a:lnSpc>
                <a:spcPct val="120000"/>
              </a:lnSpc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be able to demonstrate that your organization, a client’s organization, or the proposal profession had a quantifiable gain</a:t>
            </a:r>
          </a:p>
          <a:p>
            <a:pPr marL="223869" indent="-223869">
              <a:spcBef>
                <a:spcPts val="1538"/>
              </a:spcBef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920582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BF22D7-FC3E-44ED-82CB-12F1A5B6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your impact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4A6852E-9474-4E1C-B117-B6A48C6B5179}"/>
              </a:ext>
            </a:extLst>
          </p:cNvPr>
          <p:cNvSpPr txBox="1"/>
          <p:nvPr/>
        </p:nvSpPr>
        <p:spPr>
          <a:xfrm>
            <a:off x="838200" y="1662565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Once you have decided on your impact, consider how you can answer each of the following questions: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cs typeface="Arial" panose="020B0604020202020204" pitchFamily="34" charset="0"/>
              </a:rPr>
              <a:t>What significant contribution does this impact make to your organization or the profession?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cs typeface="Arial" panose="020B0604020202020204" pitchFamily="34" charset="0"/>
              </a:rPr>
              <a:t>Which senior level stakeholders and stakeholders within the organization had to be engaged and how did you manage their expectations throughout?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cs typeface="Arial" panose="020B0604020202020204" pitchFamily="34" charset="0"/>
              </a:rPr>
              <a:t>How did you demonstrate that you led others to achieve your impact?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cs typeface="Arial" panose="020B0604020202020204" pitchFamily="34" charset="0"/>
              </a:rPr>
              <a:t>How did you demonstrate thought leadership?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cs typeface="Arial" panose="020B0604020202020204" pitchFamily="34" charset="0"/>
              </a:rPr>
              <a:t>Which ways or methods, did you use to demonstrate superior communication and presentation skills?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cs typeface="Arial" panose="020B0604020202020204" pitchFamily="34" charset="0"/>
              </a:rPr>
              <a:t>What did you do, or put in place, to ensure that your impact is sustainable?</a:t>
            </a:r>
          </a:p>
        </p:txBody>
      </p:sp>
    </p:spTree>
    <p:extLst>
      <p:ext uri="{BB962C8B-B14F-4D97-AF65-F5344CB8AC3E}">
        <p14:creationId xmlns:p14="http://schemas.microsoft.com/office/powerpoint/2010/main" val="384094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6496" y="1676607"/>
            <a:ext cx="10959008" cy="2246769"/>
          </a:xfrm>
        </p:spPr>
        <p:txBody>
          <a:bodyPr/>
          <a:lstStyle/>
          <a:p>
            <a:pPr>
              <a:spcBef>
                <a:spcPts val="769"/>
              </a:spcBef>
            </a:pPr>
            <a:r>
              <a:rPr lang="en-US" sz="1800" dirty="0">
                <a:latin typeface="+mn-lt"/>
                <a:cs typeface="Calibri"/>
              </a:rPr>
              <a:t>Set up team to diagnose root cause(s) and build corrective action to address re-occurring outcomes from lessons learned </a:t>
            </a:r>
          </a:p>
          <a:p>
            <a:pPr>
              <a:spcBef>
                <a:spcPts val="769"/>
              </a:spcBef>
            </a:pPr>
            <a:r>
              <a:rPr lang="en-GB" sz="1800" dirty="0">
                <a:latin typeface="+mn-lt"/>
                <a:cs typeface="Calibri"/>
              </a:rPr>
              <a:t>Educated sales and marketing communities on the business benefits of bid professionalism</a:t>
            </a:r>
          </a:p>
          <a:p>
            <a:pPr>
              <a:spcBef>
                <a:spcPts val="769"/>
              </a:spcBef>
            </a:pPr>
            <a:r>
              <a:rPr lang="en-US" sz="1800" dirty="0">
                <a:latin typeface="+mn-lt"/>
                <a:cs typeface="Calibri"/>
              </a:rPr>
              <a:t>Led creation of common terminology and techniques across proposal teams</a:t>
            </a:r>
          </a:p>
          <a:p>
            <a:pPr>
              <a:spcBef>
                <a:spcPts val="769"/>
              </a:spcBef>
            </a:pPr>
            <a:r>
              <a:rPr lang="en-GB" sz="1800" dirty="0">
                <a:latin typeface="+mn-lt"/>
                <a:cs typeface="Calibri"/>
              </a:rPr>
              <a:t>Changed perception of role of proposal support within organization or on a specific pursuit, resulting in sustained professionalism and quality of  activity.</a:t>
            </a:r>
            <a:endParaRPr lang="en-US" sz="1800" dirty="0">
              <a:latin typeface="+mn-lt"/>
              <a:cs typeface="Calibri"/>
            </a:endParaRPr>
          </a:p>
          <a:p>
            <a:pPr>
              <a:spcBef>
                <a:spcPts val="769"/>
              </a:spcBef>
            </a:pPr>
            <a:r>
              <a:rPr lang="en-US" sz="1800" dirty="0">
                <a:latin typeface="+mn-lt"/>
                <a:cs typeface="Calibri"/>
              </a:rPr>
              <a:t>Developed and delivered a white paper </a:t>
            </a:r>
            <a:r>
              <a:rPr lang="en-US" sz="1800" dirty="0">
                <a:latin typeface="+mn-lt"/>
              </a:rPr>
              <a:t>discussing culture change and how it improved win rates across the organization</a:t>
            </a:r>
          </a:p>
          <a:p>
            <a:pPr>
              <a:spcBef>
                <a:spcPts val="769"/>
              </a:spcBef>
            </a:pPr>
            <a:r>
              <a:rPr lang="en-US" sz="1800" dirty="0">
                <a:latin typeface="+mn-lt"/>
                <a:cs typeface="Calibri"/>
              </a:rPr>
              <a:t>Presented a case study of how best practices were followed at an APMP meeting or conference</a:t>
            </a:r>
          </a:p>
          <a:p>
            <a:pPr>
              <a:spcBef>
                <a:spcPts val="769"/>
              </a:spcBef>
            </a:pPr>
            <a:r>
              <a:rPr lang="en-US" sz="1800" dirty="0">
                <a:latin typeface="+mn-lt"/>
                <a:cs typeface="Calibri"/>
              </a:rPr>
              <a:t>Contributed to or, extended a specific topic in the APMP Body of Knowledge, describing the research required.</a:t>
            </a:r>
          </a:p>
          <a:p>
            <a:pPr marL="0" indent="0">
              <a:spcBef>
                <a:spcPts val="1154"/>
              </a:spcBef>
              <a:buNone/>
            </a:pP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237163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1630167" y="1803437"/>
            <a:ext cx="2890464" cy="1135307"/>
          </a:xfrm>
          <a:prstGeom prst="homePlate">
            <a:avLst>
              <a:gd name="adj" fmla="val 59652"/>
            </a:avLst>
          </a:prstGeom>
          <a:solidFill>
            <a:srgbClr val="09A9CA"/>
          </a:solid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36764" tIns="68382" rIns="0" bIns="68382" numCol="1" spcCol="1628" anchor="ctr" anchorCtr="0">
            <a:noAutofit/>
          </a:bodyPr>
          <a:lstStyle/>
          <a:p>
            <a:pPr defTabSz="11396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Be compliant with the </a:t>
            </a:r>
          </a:p>
          <a:p>
            <a:pPr defTabSz="11396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APMP PPIP template</a:t>
            </a:r>
            <a:endParaRPr lang="en-US" kern="1200" dirty="0"/>
          </a:p>
        </p:txBody>
      </p:sp>
      <p:sp>
        <p:nvSpPr>
          <p:cNvPr id="9" name="Rectangle 8"/>
          <p:cNvSpPr/>
          <p:nvPr/>
        </p:nvSpPr>
        <p:spPr>
          <a:xfrm>
            <a:off x="751667" y="1803437"/>
            <a:ext cx="767136" cy="1135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117226" bIns="0" numCol="1" spcCol="1628" anchor="ctr" anchorCtr="0">
            <a:noAutofit/>
          </a:bodyPr>
          <a:lstStyle/>
          <a:p>
            <a:pPr marL="79372" algn="ctr" defTabSz="11396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600" b="1" dirty="0"/>
              <a:t>1</a:t>
            </a:r>
          </a:p>
        </p:txBody>
      </p:sp>
      <p:sp>
        <p:nvSpPr>
          <p:cNvPr id="10" name="Pentagon 9"/>
          <p:cNvSpPr/>
          <p:nvPr/>
        </p:nvSpPr>
        <p:spPr>
          <a:xfrm>
            <a:off x="1682233" y="3236638"/>
            <a:ext cx="2890465" cy="1135307"/>
          </a:xfrm>
          <a:prstGeom prst="homePlate">
            <a:avLst>
              <a:gd name="adj" fmla="val 59652"/>
            </a:avLst>
          </a:prstGeom>
          <a:solidFill>
            <a:srgbClr val="09A9CA"/>
          </a:solid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764" tIns="68382" rIns="307090" bIns="68382" numCol="1" spcCol="1628" anchor="ctr" anchorCtr="0">
            <a:noAutofit/>
          </a:bodyPr>
          <a:lstStyle/>
          <a:p>
            <a:pPr defTabSz="1139698">
              <a:lnSpc>
                <a:spcPct val="90000"/>
              </a:lnSpc>
              <a:spcAft>
                <a:spcPct val="35000"/>
              </a:spcAft>
            </a:pPr>
            <a:r>
              <a:rPr lang="en-US" dirty="0"/>
              <a:t>Use PowerPoint to  communicate information well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3733" y="3236638"/>
            <a:ext cx="767136" cy="1135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117226" bIns="0" numCol="1" spcCol="1628" anchor="ctr" anchorCtr="0">
            <a:noAutofit/>
          </a:bodyPr>
          <a:lstStyle/>
          <a:p>
            <a:pPr marL="79372" algn="ctr" defTabSz="11396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600" b="1" dirty="0"/>
              <a:t>2</a:t>
            </a:r>
          </a:p>
        </p:txBody>
      </p:sp>
      <p:sp>
        <p:nvSpPr>
          <p:cNvPr id="12" name="Pentagon 11"/>
          <p:cNvSpPr/>
          <p:nvPr/>
        </p:nvSpPr>
        <p:spPr>
          <a:xfrm>
            <a:off x="1711612" y="4669840"/>
            <a:ext cx="3546792" cy="1135307"/>
          </a:xfrm>
          <a:prstGeom prst="homePlate">
            <a:avLst>
              <a:gd name="adj" fmla="val 59652"/>
            </a:avLst>
          </a:prstGeom>
          <a:solidFill>
            <a:srgbClr val="09A9CA"/>
          </a:solid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36764" tIns="68382" rIns="0" bIns="68382" numCol="1" spcCol="1628" anchor="ctr" anchorCtr="0">
            <a:noAutofit/>
          </a:bodyPr>
          <a:lstStyle/>
          <a:p>
            <a:pPr defTabSz="1139698">
              <a:lnSpc>
                <a:spcPct val="90000"/>
              </a:lnSpc>
              <a:spcAft>
                <a:spcPct val="35000"/>
              </a:spcAft>
            </a:pPr>
            <a:endParaRPr lang="en-US" dirty="0"/>
          </a:p>
          <a:p>
            <a:pPr defTabSz="1139698">
              <a:lnSpc>
                <a:spcPct val="90000"/>
              </a:lnSpc>
              <a:spcAft>
                <a:spcPct val="35000"/>
              </a:spcAft>
            </a:pPr>
            <a:r>
              <a:rPr lang="en-US" dirty="0"/>
              <a:t>Demonstrate good </a:t>
            </a:r>
          </a:p>
          <a:p>
            <a:pPr defTabSz="1139698">
              <a:lnSpc>
                <a:spcPct val="90000"/>
              </a:lnSpc>
              <a:spcAft>
                <a:spcPct val="35000"/>
              </a:spcAft>
            </a:pPr>
            <a:r>
              <a:rPr lang="en-US" dirty="0"/>
              <a:t>Presentation technique</a:t>
            </a:r>
          </a:p>
          <a:p>
            <a:pPr defTabSz="11396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dirty="0"/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3112" y="4669840"/>
            <a:ext cx="767136" cy="1135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117226" bIns="0" numCol="1" spcCol="1628" anchor="ctr" anchorCtr="0">
            <a:noAutofit/>
          </a:bodyPr>
          <a:lstStyle/>
          <a:p>
            <a:pPr marL="79372" algn="ctr" defTabSz="11396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600" b="1" dirty="0"/>
              <a:t>3</a:t>
            </a: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711EA035-FEDA-42AF-B651-B5AC6CE1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design is important and assessed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55678" y="2199077"/>
            <a:ext cx="578151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ts val="2308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Follow the APMP template exactly, do not re-order or interfere with the slide headings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20158" y="3679069"/>
            <a:ext cx="578151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ts val="2308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Use a good balance of graphics and bullets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84638" y="5042117"/>
            <a:ext cx="5781516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ts val="2308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Consistently apply the best practice principles documented in the APMP </a:t>
            </a:r>
            <a:r>
              <a:rPr lang="en-US" sz="2000" dirty="0" err="1">
                <a:cs typeface="Arial" panose="020B0604020202020204" pitchFamily="34" charset="0"/>
              </a:rPr>
              <a:t>BoK</a:t>
            </a:r>
            <a:r>
              <a:rPr lang="en-US" sz="2000" dirty="0">
                <a:cs typeface="Arial" panose="020B0604020202020204" pitchFamily="34" charset="0"/>
              </a:rPr>
              <a:t>.  </a:t>
            </a:r>
            <a:r>
              <a:rPr lang="en-US" sz="1400" i="1" dirty="0">
                <a:cs typeface="Arial" panose="020B0604020202020204" pitchFamily="34" charset="0"/>
              </a:rPr>
              <a:t>Reference ‘Developing and Delivering Presentations</a:t>
            </a:r>
            <a:r>
              <a:rPr lang="en-US" sz="2000" i="1" dirty="0">
                <a:cs typeface="Arial" panose="020B0604020202020204" pitchFamily="34" charset="0"/>
              </a:rPr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30752113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PPIP: your story in 12 slides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36117" y="1811352"/>
            <a:ext cx="9749821" cy="1258708"/>
          </a:xfrm>
          <a:prstGeom prst="roundRect">
            <a:avLst/>
          </a:prstGeom>
          <a:solidFill>
            <a:srgbClr val="09A9CA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117226" tIns="58613" rIns="117226" bIns="58613" anchor="b" anchorCtr="0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Summary </a:t>
            </a:r>
            <a:b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</a:br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of Your Impact</a:t>
            </a:r>
            <a:b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(1 or 2 slides)</a:t>
            </a:r>
          </a:p>
        </p:txBody>
      </p:sp>
      <p:sp>
        <p:nvSpPr>
          <p:cNvPr id="7" name="Rectangle 6"/>
          <p:cNvSpPr/>
          <p:nvPr/>
        </p:nvSpPr>
        <p:spPr>
          <a:xfrm>
            <a:off x="861488" y="3296871"/>
            <a:ext cx="9574981" cy="223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eaLnBrk="0" hangingPunct="0">
              <a:lnSpc>
                <a:spcPct val="95000"/>
              </a:lnSpc>
              <a:spcBef>
                <a:spcPts val="1538"/>
              </a:spcBef>
              <a:spcAft>
                <a:spcPts val="600"/>
              </a:spcAft>
              <a:buClr>
                <a:srgbClr val="2C3A91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C3A91"/>
                </a:solidFill>
                <a:ea typeface="ＭＳ Ｐゴシック" charset="0"/>
                <a:cs typeface="Arial" panose="020B0604020202020204" pitchFamily="34" charset="0"/>
              </a:rPr>
              <a:t>Describe what your impact was or provided for your organization or the profession</a:t>
            </a:r>
          </a:p>
          <a:p>
            <a:pPr marL="342900" indent="-342900" eaLnBrk="0" hangingPunct="0">
              <a:lnSpc>
                <a:spcPct val="95000"/>
              </a:lnSpc>
              <a:spcBef>
                <a:spcPts val="1538"/>
              </a:spcBef>
              <a:spcAft>
                <a:spcPts val="600"/>
              </a:spcAft>
              <a:buClr>
                <a:srgbClr val="2C3A91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C3A91"/>
                </a:solidFill>
                <a:ea typeface="ＭＳ Ｐゴシック" charset="0"/>
                <a:cs typeface="Arial" panose="020B0604020202020204" pitchFamily="34" charset="0"/>
              </a:rPr>
              <a:t>Describe how you understood the impact was required</a:t>
            </a:r>
          </a:p>
          <a:p>
            <a:pPr marL="342900" indent="-342900" eaLnBrk="0" hangingPunct="0">
              <a:lnSpc>
                <a:spcPct val="95000"/>
              </a:lnSpc>
              <a:spcBef>
                <a:spcPts val="1538"/>
              </a:spcBef>
              <a:spcAft>
                <a:spcPts val="600"/>
              </a:spcAft>
              <a:buClr>
                <a:srgbClr val="2C3A91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C3A91"/>
                </a:solidFill>
                <a:ea typeface="ＭＳ Ｐゴシック" charset="0"/>
                <a:cs typeface="Arial" panose="020B0604020202020204" pitchFamily="34" charset="0"/>
              </a:rPr>
              <a:t>Describe who needed to be involved to ensure your impact was a success</a:t>
            </a:r>
          </a:p>
          <a:p>
            <a:pPr marL="342900" indent="-342900" eaLnBrk="0" hangingPunct="0">
              <a:lnSpc>
                <a:spcPct val="95000"/>
              </a:lnSpc>
              <a:spcBef>
                <a:spcPts val="1538"/>
              </a:spcBef>
              <a:spcAft>
                <a:spcPts val="600"/>
              </a:spcAft>
              <a:buClr>
                <a:srgbClr val="2C3A91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C3A91"/>
                </a:solidFill>
                <a:ea typeface="ＭＳ Ｐゴシック" charset="0"/>
                <a:cs typeface="Arial" panose="020B0604020202020204" pitchFamily="34" charset="0"/>
              </a:rPr>
              <a:t>Describe how you measured the results</a:t>
            </a:r>
          </a:p>
          <a:p>
            <a:pPr>
              <a:lnSpc>
                <a:spcPct val="95000"/>
              </a:lnSpc>
              <a:spcBef>
                <a:spcPts val="385"/>
              </a:spcBef>
              <a:buClr>
                <a:schemeClr val="accent4"/>
              </a:buClr>
            </a:pP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05601" y="1588342"/>
            <a:ext cx="754699" cy="4893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23445" rIns="0" bIns="0" numCol="1" spcCol="1628" rtlCol="0" anchor="ctr" anchorCtr="0">
            <a:noAutofit/>
          </a:bodyPr>
          <a:lstStyle/>
          <a:p>
            <a:pPr algn="ctr" defTabSz="11396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1-2</a:t>
            </a:r>
          </a:p>
        </p:txBody>
      </p:sp>
    </p:spTree>
    <p:extLst>
      <p:ext uri="{BB962C8B-B14F-4D97-AF65-F5344CB8AC3E}">
        <p14:creationId xmlns:p14="http://schemas.microsoft.com/office/powerpoint/2010/main" val="350025126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Design">
  <a:themeElements>
    <a:clrScheme name="APMP">
      <a:dk1>
        <a:srgbClr val="002277"/>
      </a:dk1>
      <a:lt1>
        <a:srgbClr val="FFFFFF"/>
      </a:lt1>
      <a:dk2>
        <a:srgbClr val="002277"/>
      </a:dk2>
      <a:lt2>
        <a:srgbClr val="FFFFFF"/>
      </a:lt2>
      <a:accent1>
        <a:srgbClr val="002277"/>
      </a:accent1>
      <a:accent2>
        <a:srgbClr val="3266BB"/>
      </a:accent2>
      <a:accent3>
        <a:srgbClr val="FFBB00"/>
      </a:accent3>
      <a:accent4>
        <a:srgbClr val="E1EFFC"/>
      </a:accent4>
      <a:accent5>
        <a:srgbClr val="FF0000"/>
      </a:accent5>
      <a:accent6>
        <a:srgbClr val="3266BB"/>
      </a:accent6>
      <a:hlink>
        <a:srgbClr val="1093BC"/>
      </a:hlink>
      <a:folHlink>
        <a:srgbClr val="E1EFFC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1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1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1273</Words>
  <Application>Microsoft Office PowerPoint</Application>
  <PresentationFormat>Custom</PresentationFormat>
  <Paragraphs>153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PowerPoint Presentation</vt:lpstr>
      <vt:lpstr>Why pursue professional certification?</vt:lpstr>
      <vt:lpstr>Three steps</vt:lpstr>
      <vt:lpstr>Show your impact</vt:lpstr>
      <vt:lpstr>Select an impact</vt:lpstr>
      <vt:lpstr>What is your impact</vt:lpstr>
      <vt:lpstr>Examples of impact</vt:lpstr>
      <vt:lpstr>Slide design is important and assessed</vt:lpstr>
      <vt:lpstr>The PPIP: your story in 12 slides</vt:lpstr>
      <vt:lpstr>Example of an impact summary (IN 1 SLIDE) </vt:lpstr>
      <vt:lpstr>The PPIP: up to 9 slides for the detail </vt:lpstr>
      <vt:lpstr>Tasks vs Activities – what’s the difference? </vt:lpstr>
      <vt:lpstr>The PPIP: your story in 12 slides</vt:lpstr>
      <vt:lpstr>Example -the situation (1 OR 2 SLIDES) </vt:lpstr>
      <vt:lpstr>Example -the tasks (1 OR 2 SLIDES) </vt:lpstr>
      <vt:lpstr>Example - the activities (1 OR 2 SLIDES) </vt:lpstr>
      <vt:lpstr>Example - the results (1 OR 2 SLIDES) </vt:lpstr>
      <vt:lpstr>Example - CPD plan (1 OR 2 SLIDES) </vt:lpstr>
      <vt:lpstr>PPIP Presentation / Q&amp;A session</vt:lpstr>
      <vt:lpstr>Example of interview question</vt:lpstr>
      <vt:lpstr>The STAR methodology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2019-06-09T16:36:56Z</dcterms:created>
  <dcterms:modified xsi:type="dcterms:W3CDTF">2020-01-27T15:00:16Z</dcterms:modified>
</cp:coreProperties>
</file>