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430" r:id="rId3"/>
    <p:sldId id="431" r:id="rId4"/>
    <p:sldId id="432" r:id="rId5"/>
    <p:sldId id="434" r:id="rId6"/>
    <p:sldId id="435" r:id="rId7"/>
    <p:sldId id="433" r:id="rId8"/>
    <p:sldId id="443" r:id="rId9"/>
    <p:sldId id="410" r:id="rId10"/>
    <p:sldId id="445" r:id="rId11"/>
    <p:sldId id="438" r:id="rId12"/>
    <p:sldId id="437" r:id="rId13"/>
    <p:sldId id="440" r:id="rId14"/>
    <p:sldId id="441" r:id="rId15"/>
    <p:sldId id="424" r:id="rId16"/>
    <p:sldId id="425" r:id="rId17"/>
    <p:sldId id="426" r:id="rId18"/>
    <p:sldId id="427" r:id="rId19"/>
    <p:sldId id="446" r:id="rId20"/>
    <p:sldId id="44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6811-F072-4425-87AE-FFF69033B0A3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2EE7-224C-4A57-9BA1-82F6C0CF08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3812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352FF-8F02-4406-A59D-519811A5E321}" type="slidenum">
              <a:rPr lang="af-ZA" smtClean="0"/>
              <a:pPr/>
              <a:t>5</a:t>
            </a:fld>
            <a:endParaRPr lang="af-ZA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3C0E5-DFC3-476F-B8F5-A4E703503074}" type="slidenum">
              <a:rPr lang="af-ZA"/>
              <a:pPr/>
              <a:t>6</a:t>
            </a:fld>
            <a:endParaRPr lang="af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99E0D6-0A01-45ED-A1B8-1F3CB31E9CD3}" type="slidenum">
              <a:rPr lang="fr-FR"/>
              <a:pPr/>
              <a:t>9</a:t>
            </a:fld>
            <a:endParaRPr lang="fr-F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AD836F-F892-422C-8C4C-123CD479E331}"/>
              </a:ext>
            </a:extLst>
          </p:cNvPr>
          <p:cNvSpPr/>
          <p:nvPr/>
        </p:nvSpPr>
        <p:spPr>
          <a:xfrm>
            <a:off x="2457974" y="166433"/>
            <a:ext cx="5754848" cy="19389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fr-FR" sz="2400" b="1" dirty="0">
              <a:latin typeface="Century Gothic" pitchFamily="34" charset="0"/>
            </a:endParaRPr>
          </a:p>
          <a:p>
            <a:pPr algn="ctr"/>
            <a:r>
              <a:rPr lang="fr-FR" sz="2400" b="1" dirty="0">
                <a:latin typeface="Century Gothic" pitchFamily="34" charset="0"/>
              </a:rPr>
              <a:t>MINISTERE DE L’INTERIEUR </a:t>
            </a:r>
            <a:endParaRPr lang="fr-FR" sz="2400" dirty="0">
              <a:latin typeface="Century Gothic" pitchFamily="34" charset="0"/>
            </a:endParaRPr>
          </a:p>
          <a:p>
            <a:pPr algn="ctr"/>
            <a:r>
              <a:rPr lang="fr-FR" sz="2400" b="1" dirty="0">
                <a:latin typeface="Century Gothic" pitchFamily="34" charset="0"/>
              </a:rPr>
              <a:t> REGION DE RABAT- SALE - KENITRA</a:t>
            </a:r>
          </a:p>
          <a:p>
            <a:pPr algn="ctr"/>
            <a:r>
              <a:rPr lang="fr-FR" sz="2400" b="1" dirty="0">
                <a:latin typeface="Century Gothic" pitchFamily="34" charset="0"/>
              </a:rPr>
              <a:t>COMMUNE DE RABAT</a:t>
            </a:r>
            <a:r>
              <a:rPr lang="fr-FR" sz="2400" dirty="0">
                <a:latin typeface="Century Gothic" pitchFamily="34" charset="0"/>
              </a:rPr>
              <a:t> </a:t>
            </a:r>
          </a:p>
          <a:p>
            <a:pPr algn="ctr"/>
            <a:endParaRPr lang="fr-FR" sz="2400" dirty="0">
              <a:latin typeface="Century Gothic" pitchFamily="34" charset="0"/>
            </a:endParaRPr>
          </a:p>
        </p:txBody>
      </p:sp>
      <p:pic>
        <p:nvPicPr>
          <p:cNvPr id="7" name="Picture 1" descr="C:\Users\pc1\Desktop\logo.jpg">
            <a:extLst>
              <a:ext uri="{FF2B5EF4-FFF2-40B4-BE49-F238E27FC236}">
                <a16:creationId xmlns:a16="http://schemas.microsoft.com/office/drawing/2014/main" xmlns="" id="{065543F2-EDEA-4A7B-8D8D-CB7B9097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013" y="166433"/>
            <a:ext cx="1533808" cy="2289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2DE9B4-B7D5-4BC9-A546-28AFCA5C8DED}"/>
              </a:ext>
            </a:extLst>
          </p:cNvPr>
          <p:cNvSpPr/>
          <p:nvPr/>
        </p:nvSpPr>
        <p:spPr>
          <a:xfrm>
            <a:off x="4495799" y="4752681"/>
            <a:ext cx="4620537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MA" sz="2133" b="1" i="1" dirty="0" smtClean="0"/>
              <a:t>Prof Mohamed </a:t>
            </a:r>
            <a:r>
              <a:rPr lang="fr-MA" sz="2133" b="1" i="1" dirty="0" err="1" smtClean="0"/>
              <a:t>Ftouhi</a:t>
            </a:r>
            <a:endParaRPr lang="fr-MA" sz="2133" b="1" i="1" dirty="0" smtClean="0"/>
          </a:p>
          <a:p>
            <a:pPr algn="r"/>
            <a:r>
              <a:rPr lang="fr-MA" sz="2133" b="1" i="1" dirty="0" smtClean="0"/>
              <a:t>Commune de Rabat</a:t>
            </a:r>
            <a:endParaRPr lang="fr-FR" sz="2133" b="1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61CF92D-EC4E-462F-8D31-D1528B3CAA63}"/>
              </a:ext>
            </a:extLst>
          </p:cNvPr>
          <p:cNvSpPr txBox="1"/>
          <p:nvPr/>
        </p:nvSpPr>
        <p:spPr>
          <a:xfrm>
            <a:off x="499869" y="2902682"/>
            <a:ext cx="958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l’économie linéaire à l’</a:t>
            </a:r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économmie</a:t>
            </a:r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circulaire : Expérience de Rabat</a:t>
            </a:r>
            <a:endParaRPr lang="fr-FR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66D16-C083-44C6-BEF6-627505FB3BDB}"/>
              </a:ext>
            </a:extLst>
          </p:cNvPr>
          <p:cNvSpPr/>
          <p:nvPr/>
        </p:nvSpPr>
        <p:spPr>
          <a:xfrm>
            <a:off x="3697546" y="6189267"/>
            <a:ext cx="385713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133" dirty="0" smtClean="0"/>
              <a:t>04 Mars 2021</a:t>
            </a:r>
            <a:endParaRPr lang="fr-FR" sz="2133" dirty="0"/>
          </a:p>
        </p:txBody>
      </p:sp>
    </p:spTree>
    <p:extLst>
      <p:ext uri="{BB962C8B-B14F-4D97-AF65-F5344CB8AC3E}">
        <p14:creationId xmlns:p14="http://schemas.microsoft.com/office/powerpoint/2010/main" xmlns="" val="18053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/>
          </a:bodyPr>
          <a:lstStyle/>
          <a:p>
            <a:pPr algn="ctr"/>
            <a:r>
              <a:rPr lang="fr-MA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Valorisation : multi- formes </a:t>
            </a:r>
            <a:endParaRPr lang="fr-F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51149"/>
            <a:ext cx="9258236" cy="4499518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projet de valorisation des ordures ménagères au CET d’Oum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 projet pilote pour expérimenter l’économie circulaire au Maroc. 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traitement &amp; valorisation: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tri sélectif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compostage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 recyclage CSR carburant solide de récupération à usage industrie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cimenteries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Valorisation bio gaz capté du stockage : électricité ( 90000 Tonnes / an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lutte contre l’informel et création d’emploi : économie </a:t>
            </a:r>
            <a:r>
              <a:rPr lang="fr-FR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socile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272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 </a:t>
            </a:r>
            <a:r>
              <a:rPr lang="fr-FR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 du projet valorisation des déchets à travers le </a:t>
            </a:r>
            <a:r>
              <a:rPr lang="fr-FR" sz="31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cev</a:t>
            </a:r>
            <a:r>
              <a:rPr lang="fr-FR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1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oum-Azza</a:t>
            </a: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269"/>
            <a:ext cx="8596668" cy="4954137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Structuration du secteur informel </a:t>
            </a:r>
            <a:endParaRPr lang="fr-F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Reconnaissance du métier « d’ouvrier trieur » : </a:t>
            </a:r>
            <a:endParaRPr lang="fr-F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professionnelle/évolution de la carrière « d’ouvrier trieur »: une dizaine de trieurs (diplômés) occupent actuellement dans la coopérative des postes de chef d’équipe, agent de pointage, agent de paie, </a:t>
            </a:r>
            <a:r>
              <a:rPr lang="fr-F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des conditions de travail (hygiène, sécurité, protection sociale) 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valorisation environnementale : compostage et  production énergétique 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8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D’autres initiatives sur la voie de l’économie circulaire dans la ville de Rabat</a:t>
            </a:r>
            <a:endParaRPr lang="fr-F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42221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Réutilisation des eaux usées après traitement pour l’arrosage des espaces verts de la capitales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7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6789"/>
            <a:ext cx="8596668" cy="4444574"/>
          </a:xfrm>
        </p:spPr>
        <p:txBody>
          <a:bodyPr/>
          <a:lstStyle/>
          <a:p>
            <a:r>
              <a:rPr lang="fr-FR" dirty="0" smtClean="0"/>
              <a:t>L’exemple présenté  montre  </a:t>
            </a:r>
            <a:r>
              <a:rPr lang="fr-FR" dirty="0"/>
              <a:t>que notre politique de l’environnement </a:t>
            </a:r>
            <a:r>
              <a:rPr lang="fr-FR" dirty="0" smtClean="0"/>
              <a:t> en tant que ville de Rabat est </a:t>
            </a:r>
            <a:r>
              <a:rPr lang="fr-FR" dirty="0"/>
              <a:t>fondée sur un projet global renforcé et accéléré après la COP22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Elle s’inscrit pleinement dans le programme Royal intégré de développement de la capitale initié depuis 2014, Programme qui a pour objectif d’améliorer la qualité de vie de nos concitoyens et de préserver un espace naturel </a:t>
            </a:r>
            <a:r>
              <a:rPr lang="fr-FR" dirty="0" smtClean="0"/>
              <a:t>équilibré  </a:t>
            </a:r>
            <a:r>
              <a:rPr lang="fr-FR" dirty="0"/>
              <a:t>Pour </a:t>
            </a:r>
            <a:r>
              <a:rPr lang="fr-FR" dirty="0" smtClean="0"/>
              <a:t>la génération  actuelle  et future conformément aux principes du DD et des villes  vertes </a:t>
            </a:r>
          </a:p>
          <a:p>
            <a:r>
              <a:rPr lang="fr-FR" dirty="0"/>
              <a:t> </a:t>
            </a:r>
            <a:r>
              <a:rPr lang="fr-FR" dirty="0" smtClean="0"/>
              <a:t>elle se base sur un partenariat international </a:t>
            </a:r>
          </a:p>
          <a:p>
            <a:r>
              <a:rPr lang="fr-FR" dirty="0" smtClean="0"/>
              <a:t>Partenariat  interne avec le secteur privé, la communauté scientifique et la société </a:t>
            </a:r>
            <a:r>
              <a:rPr lang="fr-FR" smtClean="0"/>
              <a:t>civile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352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 photos parlant </a:t>
            </a:r>
            <a:endParaRPr lang="fr-F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8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Image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6237288"/>
            <a:ext cx="12192000" cy="620712"/>
          </a:xfrm>
          <a:prstGeom prst="rect">
            <a:avLst/>
          </a:prstGeom>
          <a:solidFill>
            <a:srgbClr val="2105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CENTRE DE TRI D’OUM AZZA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171120090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6237288"/>
            <a:ext cx="12192000" cy="620712"/>
          </a:xfrm>
          <a:prstGeom prst="rect">
            <a:avLst/>
          </a:prstGeom>
          <a:solidFill>
            <a:srgbClr val="2105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TAPIS DE 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Imag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6237288"/>
            <a:ext cx="12192000" cy="620712"/>
          </a:xfrm>
          <a:prstGeom prst="rect">
            <a:avLst/>
          </a:prstGeom>
          <a:solidFill>
            <a:srgbClr val="2105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CABINE DE 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Imag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6237288"/>
            <a:ext cx="12192000" cy="620712"/>
          </a:xfrm>
          <a:prstGeom prst="rect">
            <a:avLst/>
          </a:prstGeom>
          <a:solidFill>
            <a:srgbClr val="2105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RECUPERATION DES DECHETS A ENFOUIR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Oum Azza : de simple décharge à centre d'enfouissement technique et de  valorisation - La Vie éc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1852" y="1561306"/>
            <a:ext cx="44494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entre de tri : Pizzorno double la capacité d'Oum Azza - Construction Cayol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948" y="1509298"/>
            <a:ext cx="4147794" cy="3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093509" y="5307291"/>
            <a:ext cx="285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Coopérative </a:t>
            </a:r>
            <a:r>
              <a:rPr lang="fr-FR" sz="1600" dirty="0" err="1" smtClean="0"/>
              <a:t>Attawafouk</a:t>
            </a:r>
            <a:r>
              <a:rPr lang="fr-FR" sz="1600" dirty="0" smtClean="0"/>
              <a:t> lutte contre l’informel 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5731497" y="5495827"/>
            <a:ext cx="40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</a:t>
            </a:r>
            <a:r>
              <a:rPr lang="fr-FR" sz="1600" dirty="0" smtClean="0"/>
              <a:t>centre de tri  Oum </a:t>
            </a:r>
            <a:r>
              <a:rPr lang="fr-FR" sz="1600" dirty="0" err="1" smtClean="0"/>
              <a:t>Azza</a:t>
            </a:r>
            <a:r>
              <a:rPr lang="fr-FR" sz="1600" dirty="0" smtClean="0"/>
              <a:t> </a:t>
            </a:r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l’intervention</a:t>
            </a: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Remarques préliminaires</a:t>
            </a:r>
          </a:p>
          <a:p>
            <a:r>
              <a:rPr lang="fr-M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Quelques données sommaires sur la commune de Rabat et le secteur de déchet ménager</a:t>
            </a:r>
          </a:p>
          <a:p>
            <a:r>
              <a:rPr lang="fr-M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expériences sur la valorisation des  déchets  ménagers -municipaux : CEV </a:t>
            </a:r>
            <a:r>
              <a:rPr lang="fr-MA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oum</a:t>
            </a:r>
            <a:r>
              <a:rPr lang="fr-M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MA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</a:t>
            </a:r>
            <a:endParaRPr lang="fr-MA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MA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pour votre attention</a:t>
            </a:r>
            <a:endParaRPr lang="fr-F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Remarques préliminaires</a:t>
            </a:r>
            <a:r>
              <a:rPr lang="fr-MA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MA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59820"/>
            <a:ext cx="8596668" cy="5140979"/>
          </a:xfrm>
        </p:spPr>
        <p:txBody>
          <a:bodyPr>
            <a:noAutofit/>
          </a:bodyPr>
          <a:lstStyle/>
          <a:p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transition d’une économie linéaire à une économie circulaire est une réponse aux enjeux liés:</a:t>
            </a:r>
          </a:p>
          <a:p>
            <a:pPr lvl="1">
              <a:buNone/>
            </a:pP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exigences de développement durable : </a:t>
            </a:r>
            <a:r>
              <a:rPr lang="fr-MA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: 6 Eau propre &amp; assainissement , 11: villes durables/ 12: production et consommation durable/ 13: l’action climatiqu</a:t>
            </a: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lvl="1">
              <a:buNone/>
            </a:pP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Accord de Paris  et la cop 22</a:t>
            </a:r>
          </a:p>
          <a:p>
            <a:pPr lvl="1">
              <a:buNone/>
            </a:pP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SNDD notamment les deux enjeux relatifs à la transition vers une économie verte (2) et la lutte contre le changement climatique</a:t>
            </a:r>
          </a:p>
          <a:p>
            <a:pPr lvl="1">
              <a:buNone/>
            </a:pP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Le </a:t>
            </a:r>
            <a:r>
              <a:rPr lang="fr-MA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</a:t>
            </a: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commune de Rabat</a:t>
            </a:r>
          </a:p>
          <a:p>
            <a:pPr lvl="1">
              <a:buNone/>
            </a:pPr>
            <a:r>
              <a:rPr lang="fr-M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loi relative à la gestion des déchets et leur élimination</a:t>
            </a:r>
          </a:p>
          <a:p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 secteurs de gestion durable et intégrée des déchets solides et de l’assainissement l offrent  une opportunité pour la transition de l’économie linéaire à l’économie circulaire</a:t>
            </a:r>
          </a:p>
          <a:p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ville de Rabat en tant que ville verte engagé dans un programme ambitieux : aménagement de la vallée </a:t>
            </a:r>
            <a:r>
              <a:rPr lang="fr-MA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Bouregrag</a:t>
            </a:r>
            <a:r>
              <a:rPr lang="fr-M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surtout le projet initié par sa majesté: Rabat ville de lumière capitale culturelle du Maroc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1992145"/>
              </p:ext>
            </p:extLst>
          </p:nvPr>
        </p:nvGraphicFramePr>
        <p:xfrm>
          <a:off x="336334" y="1947917"/>
          <a:ext cx="11379457" cy="137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3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3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fr-FR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Ville de Rabat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Agglomération de Rabat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Population</a:t>
                      </a:r>
                      <a:endParaRPr lang="fr-FR" sz="19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Arial"/>
                        </a:rPr>
                        <a:t>577</a:t>
                      </a:r>
                      <a:r>
                        <a:rPr lang="fr-BE" sz="1900" b="1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Arial"/>
                        </a:rPr>
                        <a:t> 827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1 980 000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Nombre de ménages 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144 755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460 465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Superficie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118 km</a:t>
                      </a:r>
                      <a:r>
                        <a:rPr lang="fr-BE" sz="1900" b="1" baseline="30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9 601km</a:t>
                      </a:r>
                      <a:r>
                        <a:rPr lang="fr-BE" sz="1900" b="1" baseline="300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fr-FR" sz="190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564104"/>
              </p:ext>
            </p:extLst>
          </p:nvPr>
        </p:nvGraphicFramePr>
        <p:xfrm>
          <a:off x="476211" y="4013476"/>
          <a:ext cx="11144328" cy="2295906"/>
        </p:xfrm>
        <a:graphic>
          <a:graphicData uri="http://schemas.openxmlformats.org/drawingml/2006/table">
            <a:tbl>
              <a:tblPr/>
              <a:tblGrid>
                <a:gridCol w="6329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9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5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Ville de Rabat </a:t>
                      </a:r>
                      <a:endParaRPr lang="fr-FR" sz="19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9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CEV</a:t>
                      </a:r>
                      <a:r>
                        <a:rPr lang="fr-BE" sz="1900" b="1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-Agglomération</a:t>
                      </a:r>
                      <a:endParaRPr lang="fr-FR" sz="19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Production de déchets municipaux par an (tonnes)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227</a:t>
                      </a:r>
                      <a:r>
                        <a:rPr lang="fr-BE" sz="1600" b="1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962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850 </a:t>
                      </a: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000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Production de déchets municipaux par jour (tonnes)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625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1 917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Ratio déchets municipaux/ déchets ménagers (%) (1)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100/70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Nombres de centres de transfert 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Arial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Centre de Traitement Mécano-Biologique (TMB) : capacité/an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200 000 tonnes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Nombre de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membres de la coopérative </a:t>
                      </a:r>
                      <a:r>
                        <a:rPr lang="ar-SA" sz="1600" b="0" baseline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fr-FR" sz="1600" b="0" baseline="0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Attawaffouk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200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Forme de gestion 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BE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Déléguée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32186" y="1388723"/>
            <a:ext cx="981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Tableau 1: Donnés générales sur la ville de Rabat</a:t>
            </a:r>
            <a:r>
              <a:rPr lang="fr-FR" sz="2400" dirty="0"/>
              <a:t>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4465" y="3423504"/>
            <a:ext cx="105096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fr-BE" sz="2400" b="1" dirty="0">
                <a:latin typeface="Times New Roman" pitchFamily="18" charset="0"/>
                <a:cs typeface="Times New Roman" pitchFamily="18" charset="0"/>
              </a:rPr>
              <a:t>Tableau 2: Données de base sur les déchets (ville et agglomération de Rabat)  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12742" y="546755"/>
            <a:ext cx="8239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Données sommaires sur la commune de Rabat et le secteur de déchet municipaux</a:t>
            </a: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hidden="1"/>
          <p:cNvSpPr>
            <a:spLocks noChangeArrowheads="1" noChangeShapeType="1"/>
          </p:cNvSpPr>
          <p:nvPr/>
        </p:nvSpPr>
        <p:spPr bwMode="auto">
          <a:xfrm>
            <a:off x="2440517" y="3059114"/>
            <a:ext cx="9711267" cy="3798887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48768" tIns="48768" rIns="48768" bIns="48768"/>
          <a:lstStyle/>
          <a:p>
            <a:endParaRPr lang="fr-FR" sz="2400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2032000" y="1219201"/>
            <a:ext cx="308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 </a:t>
            </a:r>
            <a:endParaRPr lang="fr-FR" sz="3200" b="1">
              <a:solidFill>
                <a:schemeClr val="bg1"/>
              </a:solidFill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219200" y="2874963"/>
            <a:ext cx="8572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af-ZA" sz="32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2901953" y="3284540"/>
            <a:ext cx="6362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72067"/>
            <a:ext cx="12192000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Caractérisation des déchets </a:t>
            </a:r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1024219" y="1280755"/>
            <a:ext cx="8240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sz="2400" b="1" dirty="0"/>
              <a:t>Qualité des déchets : principales matières </a:t>
            </a:r>
          </a:p>
        </p:txBody>
      </p:sp>
      <p:graphicFrame>
        <p:nvGraphicFramePr>
          <p:cNvPr id="1026" name="Graphique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35256337"/>
              </p:ext>
            </p:extLst>
          </p:nvPr>
        </p:nvGraphicFramePr>
        <p:xfrm>
          <a:off x="657799" y="1995487"/>
          <a:ext cx="8883691" cy="3643312"/>
        </p:xfrm>
        <a:graphic>
          <a:graphicData uri="http://schemas.openxmlformats.org/presentationml/2006/ole">
            <p:oleObj spid="_x0000_s29711" name="Worksheet" r:id="rId4" imgW="8648700" imgH="349575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405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16"/>
          <p:cNvSpPr>
            <a:spLocks noChangeArrowheads="1"/>
          </p:cNvSpPr>
          <p:nvPr/>
        </p:nvSpPr>
        <p:spPr bwMode="auto">
          <a:xfrm>
            <a:off x="1389718" y="2840050"/>
            <a:ext cx="2619761" cy="2303463"/>
          </a:xfrm>
          <a:prstGeom prst="ellipse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fontAlgn="ctr"/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AVERDA</a:t>
            </a:r>
          </a:p>
          <a:p>
            <a:pPr algn="ctr" fontAlgn="ctr"/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( Nettoiement et collecte des DV et Gravats)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238962" y="285727"/>
            <a:ext cx="5939648" cy="553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883" tIns="60941" rIns="121883" bIns="60941">
            <a:spAutoFit/>
          </a:bodyPr>
          <a:lstStyle/>
          <a:p>
            <a:pPr algn="ctr"/>
            <a:r>
              <a:rPr lang="fr-FR" sz="2667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gestion déléguée de Propreté </a:t>
            </a:r>
          </a:p>
        </p:txBody>
      </p:sp>
      <p:sp>
        <p:nvSpPr>
          <p:cNvPr id="5127" name="Oval 1"/>
          <p:cNvSpPr>
            <a:spLocks noChangeArrowheads="1"/>
          </p:cNvSpPr>
          <p:nvPr/>
        </p:nvSpPr>
        <p:spPr bwMode="auto">
          <a:xfrm>
            <a:off x="3966923" y="1071545"/>
            <a:ext cx="2817913" cy="2441592"/>
          </a:xfrm>
          <a:prstGeom prst="ellipse">
            <a:avLst/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fr-BE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SOLAMTA </a:t>
            </a:r>
          </a:p>
          <a:p>
            <a:pPr algn="ctr"/>
            <a:r>
              <a:rPr lang="fr-BE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fr-FR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Arrs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Agdal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-Ryad, Youssoufia et </a:t>
            </a:r>
            <a:r>
              <a:rPr lang="fr-FR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Suissi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fr-BE" sz="2000" b="1" dirty="0">
              <a:solidFill>
                <a:schemeClr val="bg1"/>
              </a:solidFill>
            </a:endParaRPr>
          </a:p>
        </p:txBody>
      </p:sp>
      <p:sp>
        <p:nvSpPr>
          <p:cNvPr id="5128" name="Oval 14"/>
          <p:cNvSpPr>
            <a:spLocks noChangeArrowheads="1"/>
          </p:cNvSpPr>
          <p:nvPr/>
        </p:nvSpPr>
        <p:spPr bwMode="auto">
          <a:xfrm>
            <a:off x="6790263" y="2571745"/>
            <a:ext cx="3073400" cy="2428892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fontAlgn="ctr"/>
            <a:r>
              <a:rPr lang="fr-FR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DERICHEBOURG</a:t>
            </a:r>
            <a:endParaRPr lang="fr-FR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ctr"/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Arrs</a:t>
            </a:r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Hassan, </a:t>
            </a: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Yacoub</a:t>
            </a:r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ctr"/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Manssour</a:t>
            </a:r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ctr"/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Touarga</a:t>
            </a:r>
            <a:r>
              <a:rPr lang="fr-F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129" name="Oval 17"/>
          <p:cNvSpPr>
            <a:spLocks noChangeArrowheads="1"/>
          </p:cNvSpPr>
          <p:nvPr/>
        </p:nvSpPr>
        <p:spPr bwMode="auto">
          <a:xfrm>
            <a:off x="3907053" y="4268810"/>
            <a:ext cx="3168651" cy="2303463"/>
          </a:xfrm>
          <a:prstGeom prst="ellipse">
            <a:avLst/>
          </a:prstGeom>
          <a:solidFill>
            <a:srgbClr val="006600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fontAlgn="ctr"/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ctr"/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CEV </a:t>
            </a:r>
          </a:p>
          <a:p>
            <a:pPr algn="ctr" fontAlgn="ctr"/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OUM AZZA</a:t>
            </a:r>
          </a:p>
          <a:p>
            <a:pPr algn="ctr" fontAlgn="ctr"/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877989"/>
              </p:ext>
            </p:extLst>
          </p:nvPr>
        </p:nvGraphicFramePr>
        <p:xfrm>
          <a:off x="7279817" y="5311651"/>
          <a:ext cx="2785533" cy="1147094"/>
        </p:xfrm>
        <a:graphic>
          <a:graphicData uri="http://schemas.openxmlformats.org/drawingml/2006/table">
            <a:tbl>
              <a:tblPr/>
              <a:tblGrid>
                <a:gridCol w="2785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354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mise en décharge </a:t>
                      </a:r>
                      <a:r>
                        <a:rPr lang="fr-FR" sz="19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19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17" marR="6117" marT="45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54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transfert et </a:t>
                      </a:r>
                      <a:r>
                        <a:rPr lang="fr-FR" sz="19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transport </a:t>
                      </a:r>
                      <a:endParaRPr lang="fr-FR" sz="19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17" marR="6117" marT="45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73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1791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MA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expérience  sur la valorisation des  déchets  ménagers -municipaux : la décharge contrôlée</a:t>
            </a:r>
            <a:br>
              <a:rPr lang="fr-MA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MA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MA" sz="31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d’oum</a:t>
            </a:r>
            <a:r>
              <a:rPr lang="fr-MA" sz="31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MA" sz="31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</a:t>
            </a:r>
            <a:r>
              <a:rPr lang="fr-MA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MA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 de valorisation </a:t>
            </a:r>
            <a:r>
              <a:rPr lang="fr-FR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oum</a:t>
            </a:r>
            <a:r>
              <a:rPr lang="fr-F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</a:t>
            </a:r>
            <a:endParaRPr lang="fr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954138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Ouverture en 2007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Capacité de réception de déchets  850 000 T/ an en provenance de 13 communes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Superficie 110 ha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L’un des grands centres de valorisation de l’Afrique du Nord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gestion rationnelle , écologique et économique des déchets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fermer  les décharges sauvages responsables de la pollution environnementale, le CC et l’attente à la santé humaine (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akreuch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; décharge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oulja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la décharge de Ain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Atik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traitement et valorisation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50% des déchets des villes de Rabat, Salé et Tamara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Skhirat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( 13 communes) 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Investissement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estimé à 220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MDh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dans la construction de 3 quais de transfert à salé, rabat et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Témara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+ stockage et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 traitement des effluents et des lignes de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 respectant l’environnement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intégration de la responsabilité sociale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6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9" descr="tot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0251" y="-6074"/>
            <a:ext cx="12492251" cy="66842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171" name="Text Box 36"/>
          <p:cNvSpPr txBox="1">
            <a:spLocks noChangeArrowheads="1"/>
          </p:cNvSpPr>
          <p:nvPr/>
        </p:nvSpPr>
        <p:spPr bwMode="auto">
          <a:xfrm>
            <a:off x="3888317" y="2636839"/>
            <a:ext cx="1151467" cy="461665"/>
          </a:xfrm>
          <a:prstGeom prst="rect">
            <a:avLst/>
          </a:prstGeom>
          <a:solidFill>
            <a:schemeClr val="bg1">
              <a:alpha val="61176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>
                <a:solidFill>
                  <a:srgbClr val="0066FF"/>
                </a:solidFill>
              </a:rPr>
              <a:t>Rabat</a:t>
            </a:r>
          </a:p>
        </p:txBody>
      </p:sp>
      <p:sp>
        <p:nvSpPr>
          <p:cNvPr id="7172" name="Text Box 37"/>
          <p:cNvSpPr txBox="1">
            <a:spLocks noChangeArrowheads="1"/>
          </p:cNvSpPr>
          <p:nvPr/>
        </p:nvSpPr>
        <p:spPr bwMode="auto">
          <a:xfrm>
            <a:off x="4559300" y="765177"/>
            <a:ext cx="1153584" cy="461665"/>
          </a:xfrm>
          <a:prstGeom prst="rect">
            <a:avLst/>
          </a:prstGeom>
          <a:solidFill>
            <a:schemeClr val="bg1">
              <a:alpha val="61176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>
                <a:solidFill>
                  <a:srgbClr val="0066FF"/>
                </a:solidFill>
              </a:rPr>
              <a:t>Salé</a:t>
            </a:r>
          </a:p>
        </p:txBody>
      </p:sp>
      <p:sp>
        <p:nvSpPr>
          <p:cNvPr id="7173" name="Oval 38"/>
          <p:cNvSpPr>
            <a:spLocks noChangeArrowheads="1"/>
          </p:cNvSpPr>
          <p:nvPr/>
        </p:nvSpPr>
        <p:spPr bwMode="auto">
          <a:xfrm>
            <a:off x="6479117" y="4508502"/>
            <a:ext cx="192616" cy="144463"/>
          </a:xfrm>
          <a:prstGeom prst="ellipse">
            <a:avLst/>
          </a:prstGeom>
          <a:solidFill>
            <a:srgbClr val="0066FF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7174" name="Freeform 39"/>
          <p:cNvSpPr>
            <a:spLocks/>
          </p:cNvSpPr>
          <p:nvPr/>
        </p:nvSpPr>
        <p:spPr bwMode="auto">
          <a:xfrm>
            <a:off x="6203951" y="6129340"/>
            <a:ext cx="372533" cy="276225"/>
          </a:xfrm>
          <a:custGeom>
            <a:avLst/>
            <a:gdLst>
              <a:gd name="T0" fmla="*/ 176213 w 176"/>
              <a:gd name="T1" fmla="*/ 0 h 174"/>
              <a:gd name="T2" fmla="*/ 0 w 176"/>
              <a:gd name="T3" fmla="*/ 180975 h 174"/>
              <a:gd name="T4" fmla="*/ 109538 w 176"/>
              <a:gd name="T5" fmla="*/ 276225 h 174"/>
              <a:gd name="T6" fmla="*/ 279400 w 176"/>
              <a:gd name="T7" fmla="*/ 107950 h 174"/>
              <a:gd name="T8" fmla="*/ 176213 w 176"/>
              <a:gd name="T9" fmla="*/ 0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" h="174">
                <a:moveTo>
                  <a:pt x="111" y="0"/>
                </a:moveTo>
                <a:lnTo>
                  <a:pt x="0" y="114"/>
                </a:lnTo>
                <a:lnTo>
                  <a:pt x="69" y="174"/>
                </a:lnTo>
                <a:lnTo>
                  <a:pt x="176" y="68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sz="2400"/>
          </a:p>
        </p:txBody>
      </p:sp>
      <p:sp>
        <p:nvSpPr>
          <p:cNvPr id="7176" name="Oval 42"/>
          <p:cNvSpPr>
            <a:spLocks noChangeArrowheads="1"/>
          </p:cNvSpPr>
          <p:nvPr/>
        </p:nvSpPr>
        <p:spPr bwMode="auto">
          <a:xfrm>
            <a:off x="7920569" y="1700214"/>
            <a:ext cx="192617" cy="144463"/>
          </a:xfrm>
          <a:prstGeom prst="ellipse">
            <a:avLst/>
          </a:prstGeom>
          <a:solidFill>
            <a:srgbClr val="0066FF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7177" name="Oval 44"/>
          <p:cNvSpPr>
            <a:spLocks noChangeArrowheads="1"/>
          </p:cNvSpPr>
          <p:nvPr/>
        </p:nvSpPr>
        <p:spPr bwMode="auto">
          <a:xfrm>
            <a:off x="1635270" y="6686807"/>
            <a:ext cx="192617" cy="144463"/>
          </a:xfrm>
          <a:prstGeom prst="ellipse">
            <a:avLst/>
          </a:prstGeom>
          <a:solidFill>
            <a:srgbClr val="0066FF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7179" name="Freeform 47"/>
          <p:cNvSpPr>
            <a:spLocks/>
          </p:cNvSpPr>
          <p:nvPr/>
        </p:nvSpPr>
        <p:spPr bwMode="auto">
          <a:xfrm>
            <a:off x="4271435" y="1628776"/>
            <a:ext cx="3551767" cy="2747963"/>
          </a:xfrm>
          <a:custGeom>
            <a:avLst/>
            <a:gdLst>
              <a:gd name="T0" fmla="*/ 0 w 1678"/>
              <a:gd name="T1" fmla="*/ 0 h 1731"/>
              <a:gd name="T2" fmla="*/ 144463 w 1678"/>
              <a:gd name="T3" fmla="*/ 144463 h 1731"/>
              <a:gd name="T4" fmla="*/ 431800 w 1678"/>
              <a:gd name="T5" fmla="*/ 144463 h 1731"/>
              <a:gd name="T6" fmla="*/ 576263 w 1678"/>
              <a:gd name="T7" fmla="*/ 144463 h 1731"/>
              <a:gd name="T8" fmla="*/ 720725 w 1678"/>
              <a:gd name="T9" fmla="*/ 215900 h 1731"/>
              <a:gd name="T10" fmla="*/ 792163 w 1678"/>
              <a:gd name="T11" fmla="*/ 360363 h 1731"/>
              <a:gd name="T12" fmla="*/ 720725 w 1678"/>
              <a:gd name="T13" fmla="*/ 576263 h 1731"/>
              <a:gd name="T14" fmla="*/ 720725 w 1678"/>
              <a:gd name="T15" fmla="*/ 792163 h 1731"/>
              <a:gd name="T16" fmla="*/ 863600 w 1678"/>
              <a:gd name="T17" fmla="*/ 936625 h 1731"/>
              <a:gd name="T18" fmla="*/ 1008063 w 1678"/>
              <a:gd name="T19" fmla="*/ 1008063 h 1731"/>
              <a:gd name="T20" fmla="*/ 1081088 w 1678"/>
              <a:gd name="T21" fmla="*/ 1079500 h 1731"/>
              <a:gd name="T22" fmla="*/ 1152525 w 1678"/>
              <a:gd name="T23" fmla="*/ 1008063 h 1731"/>
              <a:gd name="T24" fmla="*/ 1296988 w 1678"/>
              <a:gd name="T25" fmla="*/ 1079500 h 1731"/>
              <a:gd name="T26" fmla="*/ 1439863 w 1678"/>
              <a:gd name="T27" fmla="*/ 1008063 h 1731"/>
              <a:gd name="T28" fmla="*/ 1512888 w 1678"/>
              <a:gd name="T29" fmla="*/ 792163 h 1731"/>
              <a:gd name="T30" fmla="*/ 1728788 w 1678"/>
              <a:gd name="T31" fmla="*/ 863600 h 1731"/>
              <a:gd name="T32" fmla="*/ 1728788 w 1678"/>
              <a:gd name="T33" fmla="*/ 936625 h 1731"/>
              <a:gd name="T34" fmla="*/ 1944688 w 1678"/>
              <a:gd name="T35" fmla="*/ 936625 h 1731"/>
              <a:gd name="T36" fmla="*/ 1944688 w 1678"/>
              <a:gd name="T37" fmla="*/ 1079500 h 1731"/>
              <a:gd name="T38" fmla="*/ 2016125 w 1678"/>
              <a:gd name="T39" fmla="*/ 1152525 h 1731"/>
              <a:gd name="T40" fmla="*/ 2160588 w 1678"/>
              <a:gd name="T41" fmla="*/ 1223963 h 1731"/>
              <a:gd name="T42" fmla="*/ 2160588 w 1678"/>
              <a:gd name="T43" fmla="*/ 1368425 h 1731"/>
              <a:gd name="T44" fmla="*/ 2089150 w 1678"/>
              <a:gd name="T45" fmla="*/ 1584325 h 1731"/>
              <a:gd name="T46" fmla="*/ 2016125 w 1678"/>
              <a:gd name="T47" fmla="*/ 1655763 h 1731"/>
              <a:gd name="T48" fmla="*/ 1944688 w 1678"/>
              <a:gd name="T49" fmla="*/ 1728788 h 1731"/>
              <a:gd name="T50" fmla="*/ 1873250 w 1678"/>
              <a:gd name="T51" fmla="*/ 1944688 h 1731"/>
              <a:gd name="T52" fmla="*/ 1873250 w 1678"/>
              <a:gd name="T53" fmla="*/ 2087563 h 1731"/>
              <a:gd name="T54" fmla="*/ 1800225 w 1678"/>
              <a:gd name="T55" fmla="*/ 2232025 h 1731"/>
              <a:gd name="T56" fmla="*/ 1728788 w 1678"/>
              <a:gd name="T57" fmla="*/ 2376488 h 1731"/>
              <a:gd name="T58" fmla="*/ 1655763 w 1678"/>
              <a:gd name="T59" fmla="*/ 2592388 h 1731"/>
              <a:gd name="T60" fmla="*/ 1655763 w 1678"/>
              <a:gd name="T61" fmla="*/ 2736850 h 1731"/>
              <a:gd name="T62" fmla="*/ 1873250 w 1678"/>
              <a:gd name="T63" fmla="*/ 2663825 h 1731"/>
              <a:gd name="T64" fmla="*/ 1944688 w 1678"/>
              <a:gd name="T65" fmla="*/ 2592388 h 1731"/>
              <a:gd name="T66" fmla="*/ 2089150 w 1678"/>
              <a:gd name="T67" fmla="*/ 2592388 h 1731"/>
              <a:gd name="T68" fmla="*/ 2232025 w 1678"/>
              <a:gd name="T69" fmla="*/ 2520950 h 1731"/>
              <a:gd name="T70" fmla="*/ 2376488 w 1678"/>
              <a:gd name="T71" fmla="*/ 2447925 h 1731"/>
              <a:gd name="T72" fmla="*/ 2663825 w 1678"/>
              <a:gd name="T73" fmla="*/ 2447925 h 17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678" h="1731">
                <a:moveTo>
                  <a:pt x="0" y="0"/>
                </a:moveTo>
                <a:cubicBezTo>
                  <a:pt x="23" y="38"/>
                  <a:pt x="46" y="76"/>
                  <a:pt x="91" y="91"/>
                </a:cubicBezTo>
                <a:cubicBezTo>
                  <a:pt x="136" y="106"/>
                  <a:pt x="227" y="91"/>
                  <a:pt x="272" y="91"/>
                </a:cubicBezTo>
                <a:cubicBezTo>
                  <a:pt x="317" y="91"/>
                  <a:pt x="333" y="84"/>
                  <a:pt x="363" y="91"/>
                </a:cubicBezTo>
                <a:cubicBezTo>
                  <a:pt x="393" y="98"/>
                  <a:pt x="431" y="113"/>
                  <a:pt x="454" y="136"/>
                </a:cubicBezTo>
                <a:cubicBezTo>
                  <a:pt x="477" y="159"/>
                  <a:pt x="499" y="189"/>
                  <a:pt x="499" y="227"/>
                </a:cubicBezTo>
                <a:cubicBezTo>
                  <a:pt x="499" y="265"/>
                  <a:pt x="461" y="318"/>
                  <a:pt x="454" y="363"/>
                </a:cubicBezTo>
                <a:cubicBezTo>
                  <a:pt x="447" y="408"/>
                  <a:pt x="439" y="461"/>
                  <a:pt x="454" y="499"/>
                </a:cubicBezTo>
                <a:cubicBezTo>
                  <a:pt x="469" y="537"/>
                  <a:pt x="514" y="567"/>
                  <a:pt x="544" y="590"/>
                </a:cubicBezTo>
                <a:cubicBezTo>
                  <a:pt x="574" y="613"/>
                  <a:pt x="612" y="620"/>
                  <a:pt x="635" y="635"/>
                </a:cubicBezTo>
                <a:cubicBezTo>
                  <a:pt x="658" y="650"/>
                  <a:pt x="666" y="680"/>
                  <a:pt x="681" y="680"/>
                </a:cubicBezTo>
                <a:cubicBezTo>
                  <a:pt x="696" y="680"/>
                  <a:pt x="703" y="635"/>
                  <a:pt x="726" y="635"/>
                </a:cubicBezTo>
                <a:cubicBezTo>
                  <a:pt x="749" y="635"/>
                  <a:pt x="787" y="680"/>
                  <a:pt x="817" y="680"/>
                </a:cubicBezTo>
                <a:cubicBezTo>
                  <a:pt x="847" y="680"/>
                  <a:pt x="884" y="665"/>
                  <a:pt x="907" y="635"/>
                </a:cubicBezTo>
                <a:cubicBezTo>
                  <a:pt x="930" y="605"/>
                  <a:pt x="923" y="514"/>
                  <a:pt x="953" y="499"/>
                </a:cubicBezTo>
                <a:cubicBezTo>
                  <a:pt x="983" y="484"/>
                  <a:pt x="1066" y="529"/>
                  <a:pt x="1089" y="544"/>
                </a:cubicBezTo>
                <a:cubicBezTo>
                  <a:pt x="1112" y="559"/>
                  <a:pt x="1066" y="582"/>
                  <a:pt x="1089" y="590"/>
                </a:cubicBezTo>
                <a:cubicBezTo>
                  <a:pt x="1112" y="598"/>
                  <a:pt x="1202" y="575"/>
                  <a:pt x="1225" y="590"/>
                </a:cubicBezTo>
                <a:cubicBezTo>
                  <a:pt x="1248" y="605"/>
                  <a:pt x="1218" y="657"/>
                  <a:pt x="1225" y="680"/>
                </a:cubicBezTo>
                <a:cubicBezTo>
                  <a:pt x="1232" y="703"/>
                  <a:pt x="1247" y="711"/>
                  <a:pt x="1270" y="726"/>
                </a:cubicBezTo>
                <a:cubicBezTo>
                  <a:pt x="1293" y="741"/>
                  <a:pt x="1346" y="748"/>
                  <a:pt x="1361" y="771"/>
                </a:cubicBezTo>
                <a:cubicBezTo>
                  <a:pt x="1376" y="794"/>
                  <a:pt x="1368" y="824"/>
                  <a:pt x="1361" y="862"/>
                </a:cubicBezTo>
                <a:cubicBezTo>
                  <a:pt x="1354" y="900"/>
                  <a:pt x="1331" y="968"/>
                  <a:pt x="1316" y="998"/>
                </a:cubicBezTo>
                <a:cubicBezTo>
                  <a:pt x="1301" y="1028"/>
                  <a:pt x="1285" y="1028"/>
                  <a:pt x="1270" y="1043"/>
                </a:cubicBezTo>
                <a:cubicBezTo>
                  <a:pt x="1255" y="1058"/>
                  <a:pt x="1240" y="1059"/>
                  <a:pt x="1225" y="1089"/>
                </a:cubicBezTo>
                <a:cubicBezTo>
                  <a:pt x="1210" y="1119"/>
                  <a:pt x="1188" y="1187"/>
                  <a:pt x="1180" y="1225"/>
                </a:cubicBezTo>
                <a:cubicBezTo>
                  <a:pt x="1172" y="1263"/>
                  <a:pt x="1188" y="1285"/>
                  <a:pt x="1180" y="1315"/>
                </a:cubicBezTo>
                <a:cubicBezTo>
                  <a:pt x="1172" y="1345"/>
                  <a:pt x="1149" y="1376"/>
                  <a:pt x="1134" y="1406"/>
                </a:cubicBezTo>
                <a:cubicBezTo>
                  <a:pt x="1119" y="1436"/>
                  <a:pt x="1104" y="1459"/>
                  <a:pt x="1089" y="1497"/>
                </a:cubicBezTo>
                <a:cubicBezTo>
                  <a:pt x="1074" y="1535"/>
                  <a:pt x="1051" y="1595"/>
                  <a:pt x="1043" y="1633"/>
                </a:cubicBezTo>
                <a:cubicBezTo>
                  <a:pt x="1035" y="1671"/>
                  <a:pt x="1020" y="1717"/>
                  <a:pt x="1043" y="1724"/>
                </a:cubicBezTo>
                <a:cubicBezTo>
                  <a:pt x="1066" y="1731"/>
                  <a:pt x="1150" y="1693"/>
                  <a:pt x="1180" y="1678"/>
                </a:cubicBezTo>
                <a:cubicBezTo>
                  <a:pt x="1210" y="1663"/>
                  <a:pt x="1202" y="1640"/>
                  <a:pt x="1225" y="1633"/>
                </a:cubicBezTo>
                <a:cubicBezTo>
                  <a:pt x="1248" y="1626"/>
                  <a:pt x="1286" y="1640"/>
                  <a:pt x="1316" y="1633"/>
                </a:cubicBezTo>
                <a:cubicBezTo>
                  <a:pt x="1346" y="1626"/>
                  <a:pt x="1376" y="1603"/>
                  <a:pt x="1406" y="1588"/>
                </a:cubicBezTo>
                <a:cubicBezTo>
                  <a:pt x="1436" y="1573"/>
                  <a:pt x="1452" y="1550"/>
                  <a:pt x="1497" y="1542"/>
                </a:cubicBezTo>
                <a:cubicBezTo>
                  <a:pt x="1542" y="1534"/>
                  <a:pt x="1655" y="1542"/>
                  <a:pt x="1678" y="1542"/>
                </a:cubicBezTo>
              </a:path>
            </a:pathLst>
          </a:cu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 sz="2400"/>
          </a:p>
        </p:txBody>
      </p:sp>
      <p:sp>
        <p:nvSpPr>
          <p:cNvPr id="7180" name="Text Box 49"/>
          <p:cNvSpPr txBox="1">
            <a:spLocks noChangeArrowheads="1"/>
          </p:cNvSpPr>
          <p:nvPr/>
        </p:nvSpPr>
        <p:spPr bwMode="auto">
          <a:xfrm>
            <a:off x="6864353" y="4221165"/>
            <a:ext cx="3263900" cy="666977"/>
          </a:xfrm>
          <a:prstGeom prst="rect">
            <a:avLst/>
          </a:prstGeom>
          <a:solidFill>
            <a:srgbClr val="0099FF">
              <a:alpha val="6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b="1" dirty="0">
                <a:solidFill>
                  <a:schemeClr val="bg1"/>
                </a:solidFill>
              </a:rPr>
              <a:t>Centre de transfert de Rabat</a:t>
            </a:r>
          </a:p>
        </p:txBody>
      </p:sp>
      <p:sp>
        <p:nvSpPr>
          <p:cNvPr id="7181" name="Text Box 50"/>
          <p:cNvSpPr txBox="1">
            <a:spLocks noChangeArrowheads="1"/>
          </p:cNvSpPr>
          <p:nvPr/>
        </p:nvSpPr>
        <p:spPr bwMode="auto">
          <a:xfrm>
            <a:off x="6959600" y="3573463"/>
            <a:ext cx="4032251" cy="379656"/>
          </a:xfrm>
          <a:prstGeom prst="rect">
            <a:avLst/>
          </a:prstGeom>
          <a:solidFill>
            <a:srgbClr val="0099FF">
              <a:alpha val="6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b="1">
                <a:solidFill>
                  <a:schemeClr val="bg1"/>
                </a:solidFill>
              </a:rPr>
              <a:t>Centre de transfert de Salé</a:t>
            </a:r>
          </a:p>
        </p:txBody>
      </p:sp>
      <p:sp>
        <p:nvSpPr>
          <p:cNvPr id="7182" name="Freeform 52"/>
          <p:cNvSpPr>
            <a:spLocks/>
          </p:cNvSpPr>
          <p:nvPr/>
        </p:nvSpPr>
        <p:spPr bwMode="auto">
          <a:xfrm>
            <a:off x="6282267" y="4724401"/>
            <a:ext cx="287867" cy="1435100"/>
          </a:xfrm>
          <a:custGeom>
            <a:avLst/>
            <a:gdLst>
              <a:gd name="T0" fmla="*/ 215900 w 136"/>
              <a:gd name="T1" fmla="*/ 0 h 904"/>
              <a:gd name="T2" fmla="*/ 101600 w 136"/>
              <a:gd name="T3" fmla="*/ 673100 h 904"/>
              <a:gd name="T4" fmla="*/ 0 w 136"/>
              <a:gd name="T5" fmla="*/ 143510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904">
                <a:moveTo>
                  <a:pt x="136" y="0"/>
                </a:moveTo>
                <a:cubicBezTo>
                  <a:pt x="124" y="69"/>
                  <a:pt x="87" y="273"/>
                  <a:pt x="64" y="424"/>
                </a:cubicBezTo>
                <a:cubicBezTo>
                  <a:pt x="41" y="575"/>
                  <a:pt x="13" y="804"/>
                  <a:pt x="0" y="904"/>
                </a:cubicBezTo>
              </a:path>
            </a:pathLst>
          </a:custGeom>
          <a:noFill/>
          <a:ln w="53975" cap="flat">
            <a:solidFill>
              <a:schemeClr val="bg1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 sz="2400"/>
          </a:p>
        </p:txBody>
      </p:sp>
      <p:sp>
        <p:nvSpPr>
          <p:cNvPr id="7183" name="Freeform 53"/>
          <p:cNvSpPr>
            <a:spLocks/>
          </p:cNvSpPr>
          <p:nvPr/>
        </p:nvSpPr>
        <p:spPr bwMode="auto">
          <a:xfrm rot="20713858">
            <a:off x="1856537" y="6195737"/>
            <a:ext cx="4350052" cy="473797"/>
          </a:xfrm>
          <a:custGeom>
            <a:avLst/>
            <a:gdLst>
              <a:gd name="T0" fmla="*/ 0 w 1152"/>
              <a:gd name="T1" fmla="*/ 0 h 155"/>
              <a:gd name="T2" fmla="*/ 2274888 w 1152"/>
              <a:gd name="T3" fmla="*/ 975032 h 155"/>
              <a:gd name="T4" fmla="*/ 4549775 w 1152"/>
              <a:gd name="T5" fmla="*/ 802968 h 1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155">
                <a:moveTo>
                  <a:pt x="0" y="0"/>
                </a:moveTo>
                <a:cubicBezTo>
                  <a:pt x="96" y="23"/>
                  <a:pt x="384" y="117"/>
                  <a:pt x="576" y="136"/>
                </a:cubicBezTo>
                <a:cubicBezTo>
                  <a:pt x="768" y="155"/>
                  <a:pt x="1032" y="117"/>
                  <a:pt x="1152" y="112"/>
                </a:cubicBezTo>
              </a:path>
            </a:pathLst>
          </a:custGeom>
          <a:noFill/>
          <a:ln w="53975" cap="flat">
            <a:solidFill>
              <a:schemeClr val="bg1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 sz="2400"/>
          </a:p>
        </p:txBody>
      </p:sp>
      <p:sp>
        <p:nvSpPr>
          <p:cNvPr id="7184" name="Rectangle 54"/>
          <p:cNvSpPr>
            <a:spLocks noChangeArrowheads="1"/>
          </p:cNvSpPr>
          <p:nvPr/>
        </p:nvSpPr>
        <p:spPr bwMode="auto">
          <a:xfrm>
            <a:off x="-12499" y="-6074"/>
            <a:ext cx="719667" cy="6858000"/>
          </a:xfrm>
          <a:prstGeom prst="rect">
            <a:avLst/>
          </a:prstGeom>
          <a:gradFill rotWithShape="1">
            <a:gsLst>
              <a:gs pos="0">
                <a:srgbClr val="0000FF">
                  <a:alpha val="93999"/>
                </a:srgbClr>
              </a:gs>
              <a:gs pos="100000">
                <a:srgbClr val="0000AC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7185" name="Oval 55"/>
          <p:cNvSpPr>
            <a:spLocks noChangeArrowheads="1"/>
          </p:cNvSpPr>
          <p:nvPr/>
        </p:nvSpPr>
        <p:spPr bwMode="auto">
          <a:xfrm>
            <a:off x="334433" y="5300664"/>
            <a:ext cx="670984" cy="50323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003D99"/>
            </a:prstShdw>
          </a:effectLst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7186" name="Line 57"/>
          <p:cNvSpPr>
            <a:spLocks noChangeShapeType="1"/>
          </p:cNvSpPr>
          <p:nvPr/>
        </p:nvSpPr>
        <p:spPr bwMode="auto">
          <a:xfrm flipH="1">
            <a:off x="6383869" y="1844675"/>
            <a:ext cx="1631951" cy="4248151"/>
          </a:xfrm>
          <a:prstGeom prst="line">
            <a:avLst/>
          </a:prstGeom>
          <a:noFill/>
          <a:ln w="53975">
            <a:solidFill>
              <a:schemeClr val="bg1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 sz="2400"/>
          </a:p>
        </p:txBody>
      </p:sp>
      <p:sp>
        <p:nvSpPr>
          <p:cNvPr id="7187" name="Text Box 58"/>
          <p:cNvSpPr txBox="1">
            <a:spLocks noChangeArrowheads="1"/>
          </p:cNvSpPr>
          <p:nvPr/>
        </p:nvSpPr>
        <p:spPr bwMode="auto">
          <a:xfrm rot="5400000">
            <a:off x="-2672321" y="3062086"/>
            <a:ext cx="6156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3200" b="1" dirty="0">
                <a:solidFill>
                  <a:srgbClr val="0099FF"/>
                </a:solidFill>
              </a:rPr>
              <a:t>Localisation</a:t>
            </a:r>
          </a:p>
        </p:txBody>
      </p:sp>
      <p:sp>
        <p:nvSpPr>
          <p:cNvPr id="7178" name="Text Box 46"/>
          <p:cNvSpPr txBox="1">
            <a:spLocks noChangeArrowheads="1"/>
          </p:cNvSpPr>
          <p:nvPr/>
        </p:nvSpPr>
        <p:spPr bwMode="auto">
          <a:xfrm>
            <a:off x="1001284" y="6143846"/>
            <a:ext cx="2592916" cy="666977"/>
          </a:xfrm>
          <a:prstGeom prst="rect">
            <a:avLst/>
          </a:prstGeom>
          <a:solidFill>
            <a:srgbClr val="0099FF">
              <a:alpha val="6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67" b="1">
                <a:solidFill>
                  <a:schemeClr val="bg1"/>
                </a:solidFill>
              </a:rPr>
              <a:t>Centre de transfert de Témara</a:t>
            </a:r>
          </a:p>
        </p:txBody>
      </p:sp>
      <p:sp>
        <p:nvSpPr>
          <p:cNvPr id="7175" name="Text Box 41"/>
          <p:cNvSpPr txBox="1">
            <a:spLocks noChangeArrowheads="1"/>
          </p:cNvSpPr>
          <p:nvPr/>
        </p:nvSpPr>
        <p:spPr bwMode="auto">
          <a:xfrm>
            <a:off x="4231036" y="6274370"/>
            <a:ext cx="3937000" cy="592791"/>
          </a:xfrm>
          <a:prstGeom prst="rect">
            <a:avLst/>
          </a:prstGeom>
          <a:solidFill>
            <a:srgbClr val="0099FF">
              <a:alpha val="6117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fr-FR" sz="1867" b="1" dirty="0">
                <a:solidFill>
                  <a:schemeClr val="bg1"/>
                </a:solidFill>
              </a:rPr>
              <a:t>Centre de Traitement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fr-FR" sz="1867" b="1" dirty="0">
                <a:solidFill>
                  <a:schemeClr val="bg1"/>
                </a:solidFill>
              </a:rPr>
              <a:t>CEV d’Oum </a:t>
            </a:r>
            <a:r>
              <a:rPr lang="fr-FR" sz="1867" b="1" dirty="0" err="1">
                <a:solidFill>
                  <a:schemeClr val="bg1"/>
                </a:solidFill>
              </a:rPr>
              <a:t>Azza</a:t>
            </a:r>
            <a:endParaRPr lang="fr-FR" sz="1867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D2252EB29C429FB9CA926C106315" ma:contentTypeVersion="11" ma:contentTypeDescription="Crée un document." ma:contentTypeScope="" ma:versionID="222359ee86e1542ca9107133c0f114bd">
  <xsd:schema xmlns:xsd="http://www.w3.org/2001/XMLSchema" xmlns:xs="http://www.w3.org/2001/XMLSchema" xmlns:p="http://schemas.microsoft.com/office/2006/metadata/properties" xmlns:ns2="8a187e50-b179-4c1f-ba61-f22483b977c0" xmlns:ns3="731c63f9-b14f-441b-8e3a-2e5887f2250f" targetNamespace="http://schemas.microsoft.com/office/2006/metadata/properties" ma:root="true" ma:fieldsID="089080d53c9a4903d1dfadb9df5f4a0e" ns2:_="" ns3:_="">
    <xsd:import namespace="8a187e50-b179-4c1f-ba61-f22483b977c0"/>
    <xsd:import namespace="731c63f9-b14f-441b-8e3a-2e5887f22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87e50-b179-4c1f-ba61-f22483b977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c63f9-b14f-441b-8e3a-2e5887f225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C703E-9852-4D88-BF19-EFF449C862A4}"/>
</file>

<file path=customXml/itemProps2.xml><?xml version="1.0" encoding="utf-8"?>
<ds:datastoreItem xmlns:ds="http://schemas.openxmlformats.org/officeDocument/2006/customXml" ds:itemID="{9D0E2F44-66F5-4330-9BA7-7863179E4374}"/>
</file>

<file path=customXml/itemProps3.xml><?xml version="1.0" encoding="utf-8"?>
<ds:datastoreItem xmlns:ds="http://schemas.openxmlformats.org/officeDocument/2006/customXml" ds:itemID="{78A3330C-C994-40A6-B1A0-A9BD048584A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933</Words>
  <Application>Microsoft Office PowerPoint</Application>
  <PresentationFormat>Personnalisé</PresentationFormat>
  <Paragraphs>126</Paragraphs>
  <Slides>20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Facette</vt:lpstr>
      <vt:lpstr>Worksheet</vt:lpstr>
      <vt:lpstr>Diapositive 1</vt:lpstr>
      <vt:lpstr>Plan de l’intervention</vt:lpstr>
      <vt:lpstr>Remarques préliminaires </vt:lpstr>
      <vt:lpstr>Diapositive 4</vt:lpstr>
      <vt:lpstr>Diapositive 5</vt:lpstr>
      <vt:lpstr>Diapositive 6</vt:lpstr>
      <vt:lpstr>Une expérience  sur la valorisation des  déchets  ménagers -municipaux : la décharge contrôlée  d’oum Azza </vt:lpstr>
      <vt:lpstr>Centre de valorisation oum- Azza</vt:lpstr>
      <vt:lpstr>Diapositive 9</vt:lpstr>
      <vt:lpstr>Valorisation : multi- formes </vt:lpstr>
      <vt:lpstr> Résultats du projet valorisation des déchets à travers le cev oum-Azza</vt:lpstr>
      <vt:lpstr>D’autres initiatives sur la voie de l’économie circulaire dans la ville de Rabat</vt:lpstr>
      <vt:lpstr>conclusion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rachid EL YOUSSFI</dc:creator>
  <cp:lastModifiedBy>FTOUHI Mohamed</cp:lastModifiedBy>
  <cp:revision>66</cp:revision>
  <dcterms:created xsi:type="dcterms:W3CDTF">2020-09-23T12:15:08Z</dcterms:created>
  <dcterms:modified xsi:type="dcterms:W3CDTF">2021-03-12T16:13:44Z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0x0101009C71D2252EB29C429FB9CA926C106315</vt:lpwstr>
  </property>
</Properties>
</file>