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69" r:id="rId5"/>
    <p:sldId id="266" r:id="rId6"/>
    <p:sldId id="282" r:id="rId7"/>
    <p:sldId id="283" r:id="rId8"/>
    <p:sldId id="265" r:id="rId9"/>
    <p:sldId id="284" r:id="rId10"/>
    <p:sldId id="285" r:id="rId11"/>
    <p:sldId id="288" r:id="rId12"/>
    <p:sldId id="267" r:id="rId13"/>
    <p:sldId id="286"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223452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321384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302696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aphicFrame>
        <p:nvGraphicFramePr>
          <p:cNvPr id="3" name="AutoShape 2"/>
          <p:cNvGraphicFramePr>
            <a:graphicFrameLocks/>
          </p:cNvGraphicFramePr>
          <p:nvPr/>
        </p:nvGraphicFramePr>
        <p:xfrm>
          <a:off x="2032000" y="1397000"/>
          <a:ext cx="8128000" cy="4064000"/>
        </p:xfrm>
        <a:graphic>
          <a:graphicData uri="http://schemas.openxmlformats.org/presentationml/2006/ole">
            <mc:AlternateContent xmlns:mc="http://schemas.openxmlformats.org/markup-compatibility/2006">
              <mc:Choice xmlns:v="urn:schemas-microsoft-com:vml" Requires="v">
                <p:oleObj spid="_x0000_s4100" r:id="rId3" imgW="0" imgH="0" progId="PowerPoint.Show.8">
                  <p:embed/>
                </p:oleObj>
              </mc:Choice>
              <mc:Fallback>
                <p:oleObj r:id="rId3" imgW="0" imgH="0" progId="PowerPoint.Show.8">
                  <p:embed/>
                  <p:pic>
                    <p:nvPicPr>
                      <p:cNvPr id="3"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32000" y="1397000"/>
                        <a:ext cx="8128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4" name="Slide Number Placeholder 4"/>
          <p:cNvSpPr txBox="1">
            <a:spLocks noGrp="1"/>
          </p:cNvSpPr>
          <p:nvPr userDrawn="1"/>
        </p:nvSpPr>
        <p:spPr bwMode="auto">
          <a:xfrm>
            <a:off x="10746317" y="6448425"/>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88" tIns="47894" rIns="95788" bIns="47894"/>
          <a:lstStyle>
            <a:lvl1pPr defTabSz="957263">
              <a:defRPr>
                <a:solidFill>
                  <a:schemeClr val="tx1"/>
                </a:solidFill>
                <a:latin typeface="Arial" panose="020B0604020202020204" pitchFamily="34" charset="0"/>
                <a:cs typeface="Arial" panose="020B0604020202020204" pitchFamily="34" charset="0"/>
              </a:defRPr>
            </a:lvl1pPr>
            <a:lvl2pPr marL="742950" indent="-285750" defTabSz="957263">
              <a:defRPr>
                <a:solidFill>
                  <a:schemeClr val="tx1"/>
                </a:solidFill>
                <a:latin typeface="Arial" panose="020B0604020202020204" pitchFamily="34" charset="0"/>
                <a:cs typeface="Arial" panose="020B0604020202020204" pitchFamily="34" charset="0"/>
              </a:defRPr>
            </a:lvl2pPr>
            <a:lvl3pPr marL="1143000" indent="-228600" defTabSz="957263">
              <a:defRPr>
                <a:solidFill>
                  <a:schemeClr val="tx1"/>
                </a:solidFill>
                <a:latin typeface="Arial" panose="020B0604020202020204" pitchFamily="34" charset="0"/>
                <a:cs typeface="Arial" panose="020B0604020202020204" pitchFamily="34" charset="0"/>
              </a:defRPr>
            </a:lvl3pPr>
            <a:lvl4pPr marL="1600200" indent="-228600" defTabSz="957263">
              <a:defRPr>
                <a:solidFill>
                  <a:schemeClr val="tx1"/>
                </a:solidFill>
                <a:latin typeface="Arial" panose="020B0604020202020204" pitchFamily="34" charset="0"/>
                <a:cs typeface="Arial" panose="020B0604020202020204" pitchFamily="34" charset="0"/>
              </a:defRPr>
            </a:lvl4pPr>
            <a:lvl5pPr marL="2057400" indent="-228600" defTabSz="957263">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D010E3F6-FD2B-4593-9A0A-893442A02CF3}" type="slidenum">
              <a:rPr lang="ar-SA" altLang="en-US" sz="1000" b="1">
                <a:solidFill>
                  <a:srgbClr val="F15D22"/>
                </a:solidFill>
                <a:ea typeface="MS PGothic" panose="020B0600070205080204" pitchFamily="34" charset="-128"/>
              </a:rPr>
              <a:pPr algn="r"/>
              <a:t>‹#›</a:t>
            </a:fld>
            <a:endParaRPr lang="de-DE" altLang="en-US" sz="1000" b="1">
              <a:solidFill>
                <a:srgbClr val="F15D22"/>
              </a:solidFill>
              <a:ea typeface="MS PGothic" panose="020B0600070205080204" pitchFamily="34" charset="-128"/>
            </a:endParaRPr>
          </a:p>
        </p:txBody>
      </p:sp>
      <p:sp>
        <p:nvSpPr>
          <p:cNvPr id="2" name="Title 1"/>
          <p:cNvSpPr>
            <a:spLocks noGrp="1"/>
          </p:cNvSpPr>
          <p:nvPr>
            <p:ph type="title"/>
          </p:nvPr>
        </p:nvSpPr>
        <p:spPr>
          <a:xfrm>
            <a:off x="411854" y="431110"/>
            <a:ext cx="11368327" cy="5995780"/>
          </a:xfrm>
          <a:prstGeom prst="rect">
            <a:avLst/>
          </a:prstGeom>
        </p:spPr>
        <p:txBody>
          <a:bodyPr/>
          <a:lstStyle>
            <a:lvl1pPr algn="ctr">
              <a:defRPr sz="5400" b="1">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773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55658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346384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57434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43204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284360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112325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328747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112849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7E425-9D0D-46C6-AD70-DE9FDAAF45A2}" type="datetimeFigureOut">
              <a:rPr lang="en-US" smtClean="0"/>
              <a:t>6/3/2019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3D318-206B-4F0C-A854-0552A5EF94DF}" type="slidenum">
              <a:rPr lang="en-US" smtClean="0"/>
              <a:t>‹#›</a:t>
            </a:fld>
            <a:endParaRPr lang="en-US" dirty="0"/>
          </a:p>
        </p:txBody>
      </p:sp>
    </p:spTree>
    <p:extLst>
      <p:ext uri="{BB962C8B-B14F-4D97-AF65-F5344CB8AC3E}">
        <p14:creationId xmlns:p14="http://schemas.microsoft.com/office/powerpoint/2010/main" val="334904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Rapport_Brundtland" TargetMode="External"/><Relationship Id="rId2" Type="http://schemas.openxmlformats.org/officeDocument/2006/relationships/hyperlink" Target="https://fr.wikipedia.org/wiki/Organisation_des_Nations_unies" TargetMode="External"/><Relationship Id="rId1" Type="http://schemas.openxmlformats.org/officeDocument/2006/relationships/slideLayout" Target="../slideLayouts/slideLayout2.xml"/><Relationship Id="rId4" Type="http://schemas.openxmlformats.org/officeDocument/2006/relationships/hyperlink" Target="https://fr.wikipedia.org/wiki/G%C3%A9n%C3%A9rations_futur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915" y="2690949"/>
            <a:ext cx="9405258" cy="1894115"/>
          </a:xfrm>
        </p:spPr>
        <p:txBody>
          <a:bodyPr>
            <a:normAutofit fontScale="90000"/>
          </a:bodyPr>
          <a:lstStyle/>
          <a:p>
            <a:r>
              <a:rPr lang="en-US" sz="4400" b="1" dirty="0" smtClean="0">
                <a:latin typeface="+mn-lt"/>
              </a:rPr>
              <a:t/>
            </a:r>
            <a:br>
              <a:rPr lang="en-US" sz="4400" b="1" dirty="0" smtClean="0">
                <a:latin typeface="+mn-lt"/>
              </a:rPr>
            </a:br>
            <a:r>
              <a:rPr lang="en-US" sz="4400" b="1" dirty="0" smtClean="0">
                <a:latin typeface="+mn-lt"/>
              </a:rPr>
              <a:t>ECHANGE D’EXPERIENCE DE LA VILLE DE KIGALI EN MATIERE DU DEVELOPPEMENT DURABLE </a:t>
            </a:r>
            <a:endParaRPr lang="en-US" sz="4400" b="1" dirty="0">
              <a:latin typeface="+mn-lt"/>
            </a:endParaRPr>
          </a:p>
        </p:txBody>
      </p:sp>
      <p:sp>
        <p:nvSpPr>
          <p:cNvPr id="3" name="Subtitle 2"/>
          <p:cNvSpPr>
            <a:spLocks noGrp="1"/>
          </p:cNvSpPr>
          <p:nvPr>
            <p:ph type="subTitle" idx="1"/>
          </p:nvPr>
        </p:nvSpPr>
        <p:spPr>
          <a:xfrm>
            <a:off x="5826033" y="5643153"/>
            <a:ext cx="5638801" cy="607423"/>
          </a:xfrm>
        </p:spPr>
        <p:txBody>
          <a:bodyPr>
            <a:normAutofit fontScale="70000" lnSpcReduction="20000"/>
          </a:bodyPr>
          <a:lstStyle/>
          <a:p>
            <a:pPr algn="r"/>
            <a:r>
              <a:rPr lang="fr-FR" b="1" dirty="0" smtClean="0"/>
              <a:t>Parfait BUSABIZWA,</a:t>
            </a:r>
          </a:p>
          <a:p>
            <a:pPr algn="r"/>
            <a:r>
              <a:rPr lang="fr-FR" b="1" dirty="0" err="1" smtClean="0"/>
              <a:t>Vice-Maire</a:t>
            </a:r>
            <a:r>
              <a:rPr lang="fr-FR" b="1" dirty="0" smtClean="0"/>
              <a:t> Chargé du Développement Economique</a:t>
            </a:r>
            <a:endParaRPr lang="fr-FR"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5" y="488088"/>
            <a:ext cx="9588136" cy="174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824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a:bodyPr>
          <a:lstStyle/>
          <a:p>
            <a:r>
              <a:rPr lang="fr-FR" sz="3600" b="1" dirty="0" smtClean="0">
                <a:latin typeface="+mn-lt"/>
              </a:rPr>
              <a:t>LA PROMOTION DU BIEN ÊTRE SOCIAL</a:t>
            </a:r>
            <a:endParaRPr lang="fr-FR" sz="3600" dirty="0">
              <a:latin typeface="+mn-lt"/>
            </a:endParaRPr>
          </a:p>
        </p:txBody>
      </p:sp>
      <p:sp>
        <p:nvSpPr>
          <p:cNvPr id="3" name="Content Placeholder 2"/>
          <p:cNvSpPr>
            <a:spLocks noGrp="1"/>
          </p:cNvSpPr>
          <p:nvPr>
            <p:ph idx="1"/>
          </p:nvPr>
        </p:nvSpPr>
        <p:spPr>
          <a:xfrm>
            <a:off x="838200" y="1107167"/>
            <a:ext cx="10515600" cy="5254443"/>
          </a:xfrm>
        </p:spPr>
        <p:txBody>
          <a:bodyPr>
            <a:normAutofit fontScale="92500" lnSpcReduction="10000"/>
          </a:bodyPr>
          <a:lstStyle/>
          <a:p>
            <a:pPr lvl="0"/>
            <a:r>
              <a:rPr lang="fr-FR" dirty="0"/>
              <a:t>Eradiquer l’extrême pauvreté en améliorant et en augmentant les programmes de protection sociale </a:t>
            </a:r>
            <a:r>
              <a:rPr lang="fr-FR" dirty="0" smtClean="0"/>
              <a:t>(VUP, </a:t>
            </a:r>
            <a:r>
              <a:rPr lang="fr-FR" dirty="0" err="1" smtClean="0"/>
              <a:t>Ubudehe</a:t>
            </a:r>
            <a:r>
              <a:rPr lang="fr-FR" dirty="0"/>
              <a:t>, …..)</a:t>
            </a:r>
            <a:endParaRPr lang="en-US" dirty="0"/>
          </a:p>
          <a:p>
            <a:pPr lvl="0"/>
            <a:r>
              <a:rPr lang="fr-FR" dirty="0"/>
              <a:t>Assurer l’Access aux soins de santé de qualité pour tous ( mutuelle de santé) </a:t>
            </a:r>
            <a:endParaRPr lang="en-US" dirty="0"/>
          </a:p>
          <a:p>
            <a:pPr lvl="0"/>
            <a:r>
              <a:rPr lang="fr-FR" dirty="0"/>
              <a:t>Améliorer l’accès à une éducation de qualité ( pré scolaire, primaire gratuite,  et métier)</a:t>
            </a:r>
            <a:endParaRPr lang="en-US" dirty="0"/>
          </a:p>
          <a:p>
            <a:pPr lvl="0"/>
            <a:r>
              <a:rPr lang="fr-FR" dirty="0"/>
              <a:t>Garantir un accès à des infrastructures  ( poste de santé, centre de santé, hôpital de District, Hôpital de référence,  </a:t>
            </a:r>
            <a:endParaRPr lang="en-US" dirty="0"/>
          </a:p>
          <a:p>
            <a:pPr lvl="0"/>
            <a:r>
              <a:rPr lang="fr-FR" dirty="0"/>
              <a:t>L’accès à l’eau potable actuellement à 70 pourcent, 100 pourcent en 2024</a:t>
            </a:r>
            <a:endParaRPr lang="en-US" dirty="0"/>
          </a:p>
          <a:p>
            <a:pPr lvl="0"/>
            <a:r>
              <a:rPr lang="fr-FR" dirty="0"/>
              <a:t>L’accès à l’Electricité actuellement à 89 pourcent</a:t>
            </a:r>
            <a:endParaRPr lang="en-US" dirty="0"/>
          </a:p>
          <a:p>
            <a:pPr lvl="0"/>
            <a:r>
              <a:rPr lang="fr-FR" dirty="0"/>
              <a:t>Lutte contre les maladies non transmissibles ( organisation de la journée sans voiture ( mobilisation, partenariat, sponsors, sites, comité d’organisation, ………</a:t>
            </a:r>
            <a:endParaRPr lang="en-US" dirty="0"/>
          </a:p>
          <a:p>
            <a:endParaRPr lang="fr-FR" dirty="0"/>
          </a:p>
        </p:txBody>
      </p:sp>
    </p:spTree>
    <p:extLst>
      <p:ext uri="{BB962C8B-B14F-4D97-AF65-F5344CB8AC3E}">
        <p14:creationId xmlns:p14="http://schemas.microsoft.com/office/powerpoint/2010/main" val="375116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524001" y="43874"/>
            <a:ext cx="9144000" cy="804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smtClean="0">
                <a:solidFill>
                  <a:prstClr val="white"/>
                </a:solidFill>
              </a:rPr>
              <a:t>Assistance </a:t>
            </a:r>
            <a:r>
              <a:rPr lang="en-US" sz="3200" b="1" dirty="0" smtClean="0">
                <a:solidFill>
                  <a:prstClr val="white"/>
                </a:solidFill>
              </a:rPr>
              <a:t>et protection </a:t>
            </a:r>
            <a:r>
              <a:rPr lang="en-US" sz="3200" b="1" dirty="0" err="1" smtClean="0">
                <a:solidFill>
                  <a:prstClr val="white"/>
                </a:solidFill>
              </a:rPr>
              <a:t>sociale</a:t>
            </a:r>
            <a:endParaRPr lang="en-US" sz="3200" b="1" dirty="0">
              <a:solidFill>
                <a:prstClr val="white"/>
              </a:solidFill>
            </a:endParaRPr>
          </a:p>
        </p:txBody>
      </p:sp>
      <p:sp>
        <p:nvSpPr>
          <p:cNvPr id="7" name="Oval 6"/>
          <p:cNvSpPr/>
          <p:nvPr/>
        </p:nvSpPr>
        <p:spPr>
          <a:xfrm>
            <a:off x="4005263" y="803276"/>
            <a:ext cx="4608512" cy="45370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Oval 5"/>
          <p:cNvSpPr/>
          <p:nvPr/>
        </p:nvSpPr>
        <p:spPr>
          <a:xfrm>
            <a:off x="4603750" y="1519238"/>
            <a:ext cx="3384550" cy="30908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Oval 4"/>
          <p:cNvSpPr/>
          <p:nvPr/>
        </p:nvSpPr>
        <p:spPr>
          <a:xfrm>
            <a:off x="5549900" y="2344738"/>
            <a:ext cx="1512888" cy="143986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00"/>
              </a:solidFill>
            </a:endParaRPr>
          </a:p>
        </p:txBody>
      </p:sp>
      <p:sp>
        <p:nvSpPr>
          <p:cNvPr id="10246" name="TextBox 7"/>
          <p:cNvSpPr txBox="1">
            <a:spLocks noChangeArrowheads="1"/>
          </p:cNvSpPr>
          <p:nvPr/>
        </p:nvSpPr>
        <p:spPr bwMode="auto">
          <a:xfrm>
            <a:off x="5707063" y="2749551"/>
            <a:ext cx="12239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smtClean="0">
                <a:latin typeface="Calibri" panose="020F0502020204030204" pitchFamily="34" charset="0"/>
              </a:rPr>
              <a:t>Assistance </a:t>
            </a:r>
            <a:r>
              <a:rPr lang="en-US" altLang="en-US" b="1" dirty="0" err="1" smtClean="0">
                <a:latin typeface="Calibri" panose="020F0502020204030204" pitchFamily="34" charset="0"/>
              </a:rPr>
              <a:t>sociale</a:t>
            </a:r>
            <a:endParaRPr lang="en-US" altLang="en-US" b="1" dirty="0">
              <a:latin typeface="Calibri" panose="020F0502020204030204" pitchFamily="34" charset="0"/>
            </a:endParaRPr>
          </a:p>
        </p:txBody>
      </p:sp>
      <p:sp>
        <p:nvSpPr>
          <p:cNvPr id="10247" name="TextBox 8"/>
          <p:cNvSpPr txBox="1">
            <a:spLocks noChangeArrowheads="1"/>
          </p:cNvSpPr>
          <p:nvPr/>
        </p:nvSpPr>
        <p:spPr bwMode="auto">
          <a:xfrm>
            <a:off x="5683250" y="3752851"/>
            <a:ext cx="1511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smtClean="0">
                <a:solidFill>
                  <a:srgbClr val="FFFFFF"/>
                </a:solidFill>
                <a:latin typeface="Calibri" panose="020F0502020204030204" pitchFamily="34" charset="0"/>
              </a:rPr>
              <a:t>Protection </a:t>
            </a:r>
            <a:r>
              <a:rPr lang="en-US" altLang="en-US" b="1" dirty="0" err="1" smtClean="0">
                <a:solidFill>
                  <a:srgbClr val="FFFFFF"/>
                </a:solidFill>
                <a:latin typeface="Calibri" panose="020F0502020204030204" pitchFamily="34" charset="0"/>
              </a:rPr>
              <a:t>sociale</a:t>
            </a:r>
            <a:endParaRPr lang="en-US" altLang="en-US" b="1" dirty="0">
              <a:solidFill>
                <a:srgbClr val="FFFFFF"/>
              </a:solidFill>
              <a:latin typeface="Calibri" panose="020F0502020204030204" pitchFamily="34" charset="0"/>
            </a:endParaRPr>
          </a:p>
        </p:txBody>
      </p:sp>
      <p:sp>
        <p:nvSpPr>
          <p:cNvPr id="10248" name="TextBox 9"/>
          <p:cNvSpPr txBox="1">
            <a:spLocks noChangeArrowheads="1"/>
          </p:cNvSpPr>
          <p:nvPr/>
        </p:nvSpPr>
        <p:spPr bwMode="auto">
          <a:xfrm>
            <a:off x="5314950" y="4591051"/>
            <a:ext cx="208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err="1" smtClean="0">
                <a:solidFill>
                  <a:srgbClr val="FFFFFF"/>
                </a:solidFill>
                <a:latin typeface="Calibri" panose="020F0502020204030204" pitchFamily="34" charset="0"/>
              </a:rPr>
              <a:t>Programmes</a:t>
            </a:r>
            <a:r>
              <a:rPr lang="en-US" altLang="en-US" b="1" dirty="0" smtClean="0">
                <a:solidFill>
                  <a:srgbClr val="FFFFFF"/>
                </a:solidFill>
                <a:latin typeface="Calibri" panose="020F0502020204030204" pitchFamily="34" charset="0"/>
              </a:rPr>
              <a:t> </a:t>
            </a:r>
            <a:r>
              <a:rPr lang="en-US" altLang="en-US" b="1" dirty="0" err="1" smtClean="0">
                <a:solidFill>
                  <a:srgbClr val="FFFFFF"/>
                </a:solidFill>
                <a:latin typeface="Calibri" panose="020F0502020204030204" pitchFamily="34" charset="0"/>
              </a:rPr>
              <a:t>complementaires</a:t>
            </a:r>
            <a:endParaRPr lang="en-US" altLang="en-US" b="1" dirty="0">
              <a:solidFill>
                <a:srgbClr val="FFFFFF"/>
              </a:solidFill>
              <a:latin typeface="Calibri" panose="020F0502020204030204" pitchFamily="34" charset="0"/>
            </a:endParaRPr>
          </a:p>
        </p:txBody>
      </p:sp>
      <p:sp>
        <p:nvSpPr>
          <p:cNvPr id="11" name="Rectangular Callout 10"/>
          <p:cNvSpPr/>
          <p:nvPr/>
        </p:nvSpPr>
        <p:spPr>
          <a:xfrm rot="5400000">
            <a:off x="8890794" y="526257"/>
            <a:ext cx="1417638" cy="1971675"/>
          </a:xfrm>
          <a:prstGeom prst="wedgeRectCallout">
            <a:avLst>
              <a:gd name="adj1" fmla="val 82409"/>
              <a:gd name="adj2" fmla="val 156670"/>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TextBox 11"/>
          <p:cNvSpPr txBox="1">
            <a:spLocks noChangeArrowheads="1"/>
          </p:cNvSpPr>
          <p:nvPr/>
        </p:nvSpPr>
        <p:spPr bwMode="auto">
          <a:xfrm>
            <a:off x="8613776" y="855664"/>
            <a:ext cx="205422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1200"/>
              </a:spcAft>
            </a:pPr>
            <a:r>
              <a:rPr lang="en-US" altLang="en-US" b="1" dirty="0" err="1" smtClean="0">
                <a:latin typeface="Calibri" panose="020F0502020204030204" pitchFamily="34" charset="0"/>
              </a:rPr>
              <a:t>Appui</a:t>
            </a:r>
            <a:r>
              <a:rPr lang="en-US" altLang="en-US" b="1" dirty="0" smtClean="0">
                <a:latin typeface="Calibri" panose="020F0502020204030204" pitchFamily="34" charset="0"/>
              </a:rPr>
              <a:t> direct</a:t>
            </a:r>
            <a:endParaRPr lang="en-US" altLang="en-US" b="1" dirty="0">
              <a:latin typeface="Calibri" panose="020F0502020204030204" pitchFamily="34" charset="0"/>
            </a:endParaRPr>
          </a:p>
          <a:p>
            <a:pPr>
              <a:spcAft>
                <a:spcPts val="1200"/>
              </a:spcAft>
            </a:pPr>
            <a:r>
              <a:rPr lang="en-US" altLang="en-US" b="1" dirty="0">
                <a:latin typeface="Calibri" panose="020F0502020204030204" pitchFamily="34" charset="0"/>
              </a:rPr>
              <a:t>(VUP, FARG, RDRC)</a:t>
            </a:r>
          </a:p>
          <a:p>
            <a:pPr>
              <a:spcAft>
                <a:spcPts val="1200"/>
              </a:spcAft>
            </a:pPr>
            <a:r>
              <a:rPr lang="en-US" altLang="en-US" b="1" dirty="0">
                <a:latin typeface="Calibri" panose="020F0502020204030204" pitchFamily="34" charset="0"/>
              </a:rPr>
              <a:t>VUP </a:t>
            </a:r>
            <a:r>
              <a:rPr lang="en-US" altLang="en-US" b="1" dirty="0" smtClean="0">
                <a:latin typeface="Calibri" panose="020F0502020204030204" pitchFamily="34" charset="0"/>
              </a:rPr>
              <a:t>- </a:t>
            </a:r>
            <a:r>
              <a:rPr lang="en-US" altLang="en-US" b="1" dirty="0" err="1" smtClean="0">
                <a:latin typeface="Calibri" panose="020F0502020204030204" pitchFamily="34" charset="0"/>
              </a:rPr>
              <a:t>Emploi</a:t>
            </a:r>
            <a:endParaRPr lang="en-US" altLang="en-US" b="1" dirty="0">
              <a:latin typeface="Calibri" panose="020F0502020204030204" pitchFamily="34" charset="0"/>
            </a:endParaRPr>
          </a:p>
          <a:p>
            <a:pPr>
              <a:spcAft>
                <a:spcPts val="1200"/>
              </a:spcAft>
            </a:pPr>
            <a:endParaRPr lang="en-US" altLang="en-US" b="1" dirty="0">
              <a:latin typeface="Calibri" panose="020F0502020204030204" pitchFamily="34" charset="0"/>
            </a:endParaRPr>
          </a:p>
        </p:txBody>
      </p:sp>
      <p:sp>
        <p:nvSpPr>
          <p:cNvPr id="13" name="Rectangular Callout 12"/>
          <p:cNvSpPr/>
          <p:nvPr/>
        </p:nvSpPr>
        <p:spPr>
          <a:xfrm rot="16200000">
            <a:off x="770732" y="2272507"/>
            <a:ext cx="5310187" cy="3536950"/>
          </a:xfrm>
          <a:prstGeom prst="wedgeRectCallout">
            <a:avLst>
              <a:gd name="adj1" fmla="val 32779"/>
              <a:gd name="adj2" fmla="val 60926"/>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TextBox 13"/>
          <p:cNvSpPr txBox="1">
            <a:spLocks noChangeArrowheads="1"/>
          </p:cNvSpPr>
          <p:nvPr/>
        </p:nvSpPr>
        <p:spPr bwMode="auto">
          <a:xfrm>
            <a:off x="1750423" y="1385888"/>
            <a:ext cx="356452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err="1" smtClean="0"/>
              <a:t>Programmes</a:t>
            </a:r>
            <a:r>
              <a:rPr lang="en-US" altLang="en-US" sz="1600" b="1" dirty="0" smtClean="0"/>
              <a:t> </a:t>
            </a:r>
            <a:r>
              <a:rPr lang="en-US" altLang="en-US" sz="1600" b="1" dirty="0" err="1" smtClean="0"/>
              <a:t>d’appui</a:t>
            </a:r>
            <a:r>
              <a:rPr lang="en-US" altLang="en-US" sz="1600" b="1" dirty="0" smtClean="0"/>
              <a:t> social</a:t>
            </a:r>
            <a:endParaRPr lang="en-US" altLang="en-US" sz="1600" dirty="0"/>
          </a:p>
          <a:p>
            <a:r>
              <a:rPr lang="en-US" altLang="en-US" sz="1600" dirty="0"/>
              <a:t> </a:t>
            </a:r>
            <a:r>
              <a:rPr lang="en-US" altLang="en-US" sz="1600" dirty="0">
                <a:solidFill>
                  <a:srgbClr val="FF0000"/>
                </a:solidFill>
              </a:rPr>
              <a:t>One-cup-of milk </a:t>
            </a:r>
            <a:r>
              <a:rPr lang="en-US" altLang="en-US" sz="1600" dirty="0" err="1">
                <a:solidFill>
                  <a:srgbClr val="FF0000"/>
                </a:solidFill>
              </a:rPr>
              <a:t>programme</a:t>
            </a:r>
            <a:r>
              <a:rPr lang="en-US" altLang="en-US" sz="1600" dirty="0">
                <a:solidFill>
                  <a:srgbClr val="FF0000"/>
                </a:solidFill>
              </a:rPr>
              <a:t>;</a:t>
            </a:r>
          </a:p>
          <a:p>
            <a:r>
              <a:rPr lang="en-US" altLang="en-US" sz="1600" dirty="0">
                <a:solidFill>
                  <a:srgbClr val="FF0000"/>
                </a:solidFill>
              </a:rPr>
              <a:t>LODA milk </a:t>
            </a:r>
            <a:r>
              <a:rPr lang="en-US" altLang="en-US" sz="1600" dirty="0" err="1">
                <a:solidFill>
                  <a:srgbClr val="FF0000"/>
                </a:solidFill>
              </a:rPr>
              <a:t>programme</a:t>
            </a:r>
            <a:r>
              <a:rPr lang="en-US" altLang="en-US" sz="1600" dirty="0">
                <a:solidFill>
                  <a:srgbClr val="FF0000"/>
                </a:solidFill>
              </a:rPr>
              <a:t>;</a:t>
            </a:r>
          </a:p>
          <a:p>
            <a:r>
              <a:rPr lang="en-US" altLang="en-US" sz="1600" dirty="0">
                <a:solidFill>
                  <a:srgbClr val="FF0000"/>
                </a:solidFill>
              </a:rPr>
              <a:t>Disaster response (MIDIMAR). </a:t>
            </a:r>
          </a:p>
          <a:p>
            <a:pPr eaLnBrk="1" hangingPunct="1"/>
            <a:endParaRPr lang="en-US" altLang="en-US" sz="1600" dirty="0"/>
          </a:p>
          <a:p>
            <a:pPr eaLnBrk="1" hangingPunct="1"/>
            <a:r>
              <a:rPr lang="en-US" altLang="en-US" sz="1600" b="1" dirty="0"/>
              <a:t>Access </a:t>
            </a:r>
            <a:r>
              <a:rPr lang="en-US" altLang="en-US" sz="1600" b="1" dirty="0" smtClean="0"/>
              <a:t>au service </a:t>
            </a:r>
            <a:r>
              <a:rPr lang="en-US" altLang="en-US" sz="1600" b="1" dirty="0" err="1" smtClean="0"/>
              <a:t>sociaux</a:t>
            </a:r>
            <a:endParaRPr lang="en-US" altLang="en-US" sz="1600" dirty="0"/>
          </a:p>
          <a:p>
            <a:pPr eaLnBrk="1" hangingPunct="1"/>
            <a:r>
              <a:rPr lang="en-US" altLang="en-US" sz="1600" dirty="0" err="1" smtClean="0"/>
              <a:t>Mutuelle</a:t>
            </a:r>
            <a:r>
              <a:rPr lang="en-US" altLang="en-US" sz="1600" dirty="0" smtClean="0"/>
              <a:t> de santé (Cat1 and Cat 2);</a:t>
            </a:r>
            <a:endParaRPr lang="en-US" altLang="en-US" sz="1600" dirty="0"/>
          </a:p>
          <a:p>
            <a:pPr eaLnBrk="1" hangingPunct="1"/>
            <a:r>
              <a:rPr lang="en-US" altLang="en-US" sz="1600" dirty="0" err="1" smtClean="0"/>
              <a:t>Appui</a:t>
            </a:r>
            <a:r>
              <a:rPr lang="en-US" altLang="en-US" sz="1600" dirty="0" smtClean="0"/>
              <a:t> </a:t>
            </a:r>
            <a:r>
              <a:rPr lang="en-US" altLang="en-US" sz="1600" dirty="0"/>
              <a:t>(NCC, FARG, RDRC).</a:t>
            </a:r>
          </a:p>
          <a:p>
            <a:pPr eaLnBrk="1" hangingPunct="1"/>
            <a:r>
              <a:rPr lang="en-US" altLang="en-US" sz="1600" dirty="0" smtClean="0"/>
              <a:t>Education de base pour </a:t>
            </a:r>
            <a:r>
              <a:rPr lang="en-US" altLang="en-US" sz="1600" dirty="0" err="1" smtClean="0"/>
              <a:t>tous</a:t>
            </a:r>
            <a:endParaRPr lang="en-US" altLang="en-US" sz="1600" dirty="0"/>
          </a:p>
          <a:p>
            <a:pPr eaLnBrk="1" hangingPunct="1"/>
            <a:r>
              <a:rPr lang="en-US" altLang="en-US" sz="1600" dirty="0" err="1" smtClean="0"/>
              <a:t>Programme</a:t>
            </a:r>
            <a:r>
              <a:rPr lang="en-US" altLang="en-US" sz="1600" dirty="0" smtClean="0"/>
              <a:t> de </a:t>
            </a:r>
            <a:r>
              <a:rPr lang="en-US" altLang="en-US" sz="1600" dirty="0" err="1" smtClean="0"/>
              <a:t>repas</a:t>
            </a:r>
            <a:r>
              <a:rPr lang="en-US" altLang="en-US" sz="1600" dirty="0" smtClean="0"/>
              <a:t> à </a:t>
            </a:r>
            <a:r>
              <a:rPr lang="en-US" altLang="en-US" sz="1600" dirty="0" err="1" smtClean="0"/>
              <a:t>l’école</a:t>
            </a:r>
            <a:r>
              <a:rPr lang="en-US" altLang="en-US" sz="1600" dirty="0" smtClean="0"/>
              <a:t> </a:t>
            </a:r>
            <a:r>
              <a:rPr lang="en-US" altLang="en-US" sz="1600" dirty="0"/>
              <a:t>(MINEDUC)</a:t>
            </a:r>
          </a:p>
          <a:p>
            <a:pPr eaLnBrk="1" hangingPunct="1"/>
            <a:r>
              <a:rPr lang="en-US" altLang="en-US" sz="1600" b="1" dirty="0"/>
              <a:t> </a:t>
            </a:r>
            <a:r>
              <a:rPr lang="en-US" altLang="en-US" sz="1600" b="1" dirty="0" smtClean="0"/>
              <a:t>Inclusion </a:t>
            </a:r>
            <a:r>
              <a:rPr lang="en-US" altLang="en-US" sz="1600" b="1" dirty="0" err="1" smtClean="0"/>
              <a:t>sociale</a:t>
            </a:r>
            <a:endParaRPr lang="en-US" altLang="en-US" sz="1600" dirty="0"/>
          </a:p>
          <a:p>
            <a:pPr eaLnBrk="1" hangingPunct="1"/>
            <a:r>
              <a:rPr lang="en-US" altLang="en-US" sz="1600" dirty="0" err="1" smtClean="0"/>
              <a:t>Fonds</a:t>
            </a:r>
            <a:r>
              <a:rPr lang="en-US" altLang="en-US" sz="1600" dirty="0" smtClean="0"/>
              <a:t> </a:t>
            </a:r>
            <a:r>
              <a:rPr lang="en-US" altLang="en-US" sz="1600" dirty="0" err="1" smtClean="0"/>
              <a:t>spéciaux</a:t>
            </a:r>
            <a:r>
              <a:rPr lang="en-US" altLang="en-US" sz="1600" dirty="0" smtClean="0"/>
              <a:t> de credits aux femmes, </a:t>
            </a:r>
            <a:r>
              <a:rPr lang="en-US" altLang="en-US" sz="1600" dirty="0" err="1" smtClean="0"/>
              <a:t>jeunes</a:t>
            </a:r>
            <a:r>
              <a:rPr lang="en-US" altLang="en-US" sz="1600" dirty="0" smtClean="0"/>
              <a:t> et </a:t>
            </a:r>
            <a:r>
              <a:rPr lang="en-US" altLang="en-US" sz="1600" dirty="0" err="1" smtClean="0"/>
              <a:t>handicapés</a:t>
            </a:r>
            <a:r>
              <a:rPr lang="en-US" altLang="en-US" sz="1600" dirty="0" smtClean="0"/>
              <a:t> (NCPD-</a:t>
            </a:r>
            <a:r>
              <a:rPr lang="en-US" altLang="en-US" sz="1600" dirty="0" err="1" smtClean="0"/>
              <a:t>Girubucuruzi</a:t>
            </a:r>
            <a:r>
              <a:rPr lang="en-US" altLang="en-US" sz="1600" dirty="0" smtClean="0"/>
              <a:t>, BDF-</a:t>
            </a:r>
            <a:r>
              <a:rPr lang="en-US" altLang="en-US" sz="1600" dirty="0" err="1" smtClean="0"/>
              <a:t>ToolKit</a:t>
            </a:r>
            <a:r>
              <a:rPr lang="en-US" altLang="en-US" sz="1600" dirty="0" smtClean="0"/>
              <a:t>,….);</a:t>
            </a:r>
            <a:endParaRPr lang="en-US" altLang="en-US" sz="1600" dirty="0"/>
          </a:p>
          <a:p>
            <a:pPr eaLnBrk="1" hangingPunct="1"/>
            <a:r>
              <a:rPr lang="en-US" altLang="en-US" sz="1600" dirty="0" smtClean="0"/>
              <a:t>Construction </a:t>
            </a:r>
            <a:r>
              <a:rPr lang="en-US" altLang="en-US" sz="1600" dirty="0"/>
              <a:t>/ </a:t>
            </a:r>
            <a:r>
              <a:rPr lang="en-US" altLang="en-US" sz="1600" dirty="0" smtClean="0"/>
              <a:t>rehab des </a:t>
            </a:r>
            <a:r>
              <a:rPr lang="en-US" altLang="en-US" sz="1600" dirty="0" err="1" smtClean="0"/>
              <a:t>logements</a:t>
            </a:r>
            <a:r>
              <a:rPr lang="en-US" altLang="en-US" sz="1600" dirty="0" smtClean="0"/>
              <a:t> </a:t>
            </a:r>
            <a:r>
              <a:rPr lang="en-US" altLang="en-US" sz="1600" dirty="0"/>
              <a:t>(FARG, </a:t>
            </a:r>
            <a:r>
              <a:rPr lang="en-US" altLang="en-US" sz="1600" dirty="0" smtClean="0"/>
              <a:t>RDRC, Villages </a:t>
            </a:r>
            <a:r>
              <a:rPr lang="en-US" altLang="en-US" sz="1600" dirty="0" err="1" smtClean="0"/>
              <a:t>Modeles</a:t>
            </a:r>
            <a:r>
              <a:rPr lang="en-US" altLang="en-US" sz="1600" dirty="0" smtClean="0"/>
              <a:t>…).</a:t>
            </a:r>
            <a:endParaRPr lang="en-US" altLang="en-US" sz="1600" dirty="0">
              <a:solidFill>
                <a:srgbClr val="000000"/>
              </a:solidFill>
              <a:latin typeface="Calibri" panose="020F0502020204030204" pitchFamily="34" charset="0"/>
            </a:endParaRPr>
          </a:p>
        </p:txBody>
      </p:sp>
      <p:sp>
        <p:nvSpPr>
          <p:cNvPr id="15" name="Rectangular Callout 14"/>
          <p:cNvSpPr/>
          <p:nvPr/>
        </p:nvSpPr>
        <p:spPr>
          <a:xfrm rot="10800000">
            <a:off x="7397751" y="2808288"/>
            <a:ext cx="3217863" cy="4049712"/>
          </a:xfrm>
          <a:prstGeom prst="wedgeRectCallout">
            <a:avLst>
              <a:gd name="adj1" fmla="val 60425"/>
              <a:gd name="adj2" fmla="val -100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6" name="TextBox 15"/>
          <p:cNvSpPr txBox="1">
            <a:spLocks noChangeArrowheads="1"/>
          </p:cNvSpPr>
          <p:nvPr/>
        </p:nvSpPr>
        <p:spPr bwMode="auto">
          <a:xfrm>
            <a:off x="7445376" y="2936876"/>
            <a:ext cx="3170238" cy="344709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r>
              <a:rPr lang="en-US" altLang="en-US" b="1" dirty="0" err="1" smtClean="0">
                <a:solidFill>
                  <a:schemeClr val="bg1"/>
                </a:solidFill>
              </a:rPr>
              <a:t>Création</a:t>
            </a:r>
            <a:r>
              <a:rPr lang="en-US" altLang="en-US" b="1" dirty="0" smtClean="0">
                <a:solidFill>
                  <a:schemeClr val="bg1"/>
                </a:solidFill>
              </a:rPr>
              <a:t> des </a:t>
            </a:r>
            <a:r>
              <a:rPr lang="en-US" altLang="en-US" b="1" dirty="0" err="1" smtClean="0">
                <a:solidFill>
                  <a:schemeClr val="bg1"/>
                </a:solidFill>
              </a:rPr>
              <a:t>richesses</a:t>
            </a:r>
            <a:r>
              <a:rPr lang="en-US" altLang="en-US" b="1" dirty="0" smtClean="0">
                <a:solidFill>
                  <a:schemeClr val="bg1"/>
                </a:solidFill>
              </a:rPr>
              <a:t> </a:t>
            </a:r>
            <a:r>
              <a:rPr lang="en-US" altLang="en-US" dirty="0">
                <a:solidFill>
                  <a:schemeClr val="bg1"/>
                </a:solidFill>
              </a:rPr>
              <a:t>(</a:t>
            </a:r>
            <a:r>
              <a:rPr lang="en-US" altLang="en-US" dirty="0" err="1">
                <a:solidFill>
                  <a:schemeClr val="bg1"/>
                </a:solidFill>
              </a:rPr>
              <a:t>Girinka</a:t>
            </a:r>
            <a:r>
              <a:rPr lang="en-US" altLang="en-US" dirty="0">
                <a:solidFill>
                  <a:schemeClr val="bg1"/>
                </a:solidFill>
              </a:rPr>
              <a:t>, VUP, </a:t>
            </a:r>
            <a:r>
              <a:rPr lang="en-US" altLang="en-US" dirty="0" err="1">
                <a:solidFill>
                  <a:schemeClr val="bg1"/>
                </a:solidFill>
              </a:rPr>
              <a:t>Ubudehe</a:t>
            </a:r>
            <a:r>
              <a:rPr lang="en-US" altLang="en-US" dirty="0">
                <a:solidFill>
                  <a:schemeClr val="bg1"/>
                </a:solidFill>
              </a:rPr>
              <a:t>) </a:t>
            </a:r>
          </a:p>
          <a:p>
            <a:pPr>
              <a:spcAft>
                <a:spcPts val="600"/>
              </a:spcAft>
            </a:pPr>
            <a:r>
              <a:rPr lang="en-US" altLang="en-US" b="1" dirty="0" smtClean="0">
                <a:solidFill>
                  <a:schemeClr val="bg1"/>
                </a:solidFill>
              </a:rPr>
              <a:t>Formation </a:t>
            </a:r>
            <a:r>
              <a:rPr lang="en-US" altLang="en-US" b="1" dirty="0" err="1" smtClean="0">
                <a:solidFill>
                  <a:schemeClr val="bg1"/>
                </a:solidFill>
              </a:rPr>
              <a:t>professionelle</a:t>
            </a:r>
            <a:r>
              <a:rPr lang="en-US" altLang="en-US" b="1" dirty="0" smtClean="0">
                <a:solidFill>
                  <a:schemeClr val="bg1"/>
                </a:solidFill>
              </a:rPr>
              <a:t> et </a:t>
            </a:r>
            <a:r>
              <a:rPr lang="en-US" altLang="en-US" b="1" dirty="0" err="1" smtClean="0">
                <a:solidFill>
                  <a:schemeClr val="bg1"/>
                </a:solidFill>
              </a:rPr>
              <a:t>vocationnel</a:t>
            </a:r>
            <a:r>
              <a:rPr lang="en-US" altLang="en-US" b="1" dirty="0" smtClean="0">
                <a:solidFill>
                  <a:schemeClr val="bg1"/>
                </a:solidFill>
              </a:rPr>
              <a:t> </a:t>
            </a:r>
            <a:r>
              <a:rPr lang="en-US" altLang="en-US" dirty="0">
                <a:solidFill>
                  <a:schemeClr val="bg1"/>
                </a:solidFill>
              </a:rPr>
              <a:t>(VUP, FARG, RDRC, NCPD, NEP </a:t>
            </a:r>
            <a:r>
              <a:rPr lang="en-US" altLang="en-US" dirty="0" err="1">
                <a:solidFill>
                  <a:schemeClr val="bg1"/>
                </a:solidFill>
              </a:rPr>
              <a:t>etc</a:t>
            </a:r>
            <a:r>
              <a:rPr lang="en-US" altLang="en-US" dirty="0">
                <a:solidFill>
                  <a:schemeClr val="bg1"/>
                </a:solidFill>
              </a:rPr>
              <a:t>)</a:t>
            </a:r>
          </a:p>
          <a:p>
            <a:pPr>
              <a:spcAft>
                <a:spcPts val="600"/>
              </a:spcAft>
            </a:pPr>
            <a:r>
              <a:rPr lang="en-US" altLang="en-US" b="1" dirty="0" smtClean="0">
                <a:solidFill>
                  <a:schemeClr val="bg1"/>
                </a:solidFill>
              </a:rPr>
              <a:t>Education </a:t>
            </a:r>
            <a:r>
              <a:rPr lang="en-US" altLang="en-US" b="1" dirty="0" err="1" smtClean="0">
                <a:solidFill>
                  <a:schemeClr val="bg1"/>
                </a:solidFill>
              </a:rPr>
              <a:t>financière</a:t>
            </a:r>
            <a:r>
              <a:rPr lang="en-US" altLang="en-US" b="1" dirty="0" smtClean="0">
                <a:solidFill>
                  <a:schemeClr val="bg1"/>
                </a:solidFill>
              </a:rPr>
              <a:t> </a:t>
            </a:r>
            <a:r>
              <a:rPr lang="en-US" altLang="en-US" dirty="0" smtClean="0">
                <a:solidFill>
                  <a:schemeClr val="bg1"/>
                </a:solidFill>
              </a:rPr>
              <a:t>(VUP</a:t>
            </a:r>
            <a:r>
              <a:rPr lang="en-US" altLang="en-US" dirty="0">
                <a:solidFill>
                  <a:schemeClr val="bg1"/>
                </a:solidFill>
              </a:rPr>
              <a:t>, BDF)</a:t>
            </a:r>
          </a:p>
          <a:p>
            <a:pPr>
              <a:spcAft>
                <a:spcPts val="600"/>
              </a:spcAft>
            </a:pPr>
            <a:r>
              <a:rPr lang="en-US" altLang="en-US" b="1" dirty="0">
                <a:solidFill>
                  <a:schemeClr val="bg1"/>
                </a:solidFill>
              </a:rPr>
              <a:t>Micro-credit </a:t>
            </a:r>
            <a:r>
              <a:rPr lang="en-US" altLang="en-US" dirty="0">
                <a:solidFill>
                  <a:schemeClr val="bg1"/>
                </a:solidFill>
              </a:rPr>
              <a:t>(VUP, SACCOs)</a:t>
            </a:r>
          </a:p>
          <a:p>
            <a:pPr>
              <a:spcAft>
                <a:spcPts val="600"/>
              </a:spcAft>
            </a:pPr>
            <a:r>
              <a:rPr lang="en-US" altLang="en-US" b="1" dirty="0" err="1" smtClean="0">
                <a:solidFill>
                  <a:schemeClr val="bg1"/>
                </a:solidFill>
              </a:rPr>
              <a:t>Autres</a:t>
            </a:r>
            <a:r>
              <a:rPr lang="en-US" altLang="en-US" b="1" dirty="0" smtClean="0">
                <a:solidFill>
                  <a:schemeClr val="bg1"/>
                </a:solidFill>
              </a:rPr>
              <a:t> </a:t>
            </a:r>
            <a:r>
              <a:rPr lang="en-US" altLang="en-US" b="1" dirty="0" err="1" smtClean="0">
                <a:solidFill>
                  <a:schemeClr val="bg1"/>
                </a:solidFill>
              </a:rPr>
              <a:t>activités</a:t>
            </a:r>
            <a:r>
              <a:rPr lang="en-US" altLang="en-US" b="1" dirty="0" smtClean="0">
                <a:solidFill>
                  <a:schemeClr val="bg1"/>
                </a:solidFill>
              </a:rPr>
              <a:t> à haute </a:t>
            </a:r>
            <a:r>
              <a:rPr lang="en-US" altLang="en-US" b="1" dirty="0" err="1" smtClean="0">
                <a:solidFill>
                  <a:schemeClr val="bg1"/>
                </a:solidFill>
              </a:rPr>
              <a:t>Intensité</a:t>
            </a:r>
            <a:r>
              <a:rPr lang="en-US" altLang="en-US" b="1" dirty="0" smtClean="0">
                <a:solidFill>
                  <a:schemeClr val="bg1"/>
                </a:solidFill>
              </a:rPr>
              <a:t> de main d’oeuvre</a:t>
            </a:r>
            <a:endParaRPr lang="en-US" altLang="en-US" dirty="0">
              <a:solidFill>
                <a:schemeClr val="bg1"/>
              </a:solidFill>
            </a:endParaRPr>
          </a:p>
        </p:txBody>
      </p:sp>
    </p:spTree>
    <p:extLst>
      <p:ext uri="{BB962C8B-B14F-4D97-AF65-F5344CB8AC3E}">
        <p14:creationId xmlns:p14="http://schemas.microsoft.com/office/powerpoint/2010/main" val="3101106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r>
              <a:rPr lang="fr-FR" sz="3600" b="1" dirty="0" smtClean="0">
                <a:latin typeface="+mn-lt"/>
              </a:rPr>
              <a:t>PROTECTION DE L’ENVIRONNEMENT</a:t>
            </a:r>
            <a:endParaRPr lang="fr-FR" sz="3600" b="1" dirty="0">
              <a:latin typeface="+mn-lt"/>
            </a:endParaRPr>
          </a:p>
        </p:txBody>
      </p:sp>
      <p:sp>
        <p:nvSpPr>
          <p:cNvPr id="3" name="Content Placeholder 2"/>
          <p:cNvSpPr>
            <a:spLocks noGrp="1"/>
          </p:cNvSpPr>
          <p:nvPr>
            <p:ph idx="1"/>
          </p:nvPr>
        </p:nvSpPr>
        <p:spPr>
          <a:xfrm>
            <a:off x="838200" y="1224734"/>
            <a:ext cx="10515600" cy="4248603"/>
          </a:xfrm>
        </p:spPr>
        <p:txBody>
          <a:bodyPr>
            <a:normAutofit/>
          </a:bodyPr>
          <a:lstStyle/>
          <a:p>
            <a:pPr lvl="0"/>
            <a:r>
              <a:rPr lang="fr-FR" dirty="0" smtClean="0"/>
              <a:t>La </a:t>
            </a:r>
            <a:r>
              <a:rPr lang="fr-FR" dirty="0"/>
              <a:t>Propreté de la ville est une grande priorité pour le Leadership du Pays </a:t>
            </a:r>
            <a:r>
              <a:rPr lang="fr-FR" dirty="0" smtClean="0"/>
              <a:t>(produit </a:t>
            </a:r>
            <a:r>
              <a:rPr lang="fr-FR" dirty="0"/>
              <a:t>d’un long processus, Changement de mentalité, organisation « du ménage à toute la ville », transport des Déchets dans les Cellules, construction d’un système moderne de gestion des déchets solides et liquides, …….</a:t>
            </a:r>
            <a:endParaRPr lang="en-US" dirty="0"/>
          </a:p>
          <a:p>
            <a:pPr lvl="0"/>
            <a:r>
              <a:rPr lang="fr-FR" dirty="0"/>
              <a:t>Organisation de la journée sans voiture ( réduire la pollution)</a:t>
            </a:r>
            <a:endParaRPr lang="en-US" dirty="0"/>
          </a:p>
          <a:p>
            <a:pPr lvl="0"/>
            <a:r>
              <a:rPr lang="fr-FR" dirty="0"/>
              <a:t>La ville travaille actuellement sur certains projets ( les téléphériques, les la constructions des Cités vertes, transport non motorisé, expropriation des activités dans les terrains marécageux, </a:t>
            </a:r>
            <a:r>
              <a:rPr lang="fr-FR" dirty="0" smtClean="0"/>
              <a:t>…</a:t>
            </a:r>
            <a:endParaRPr lang="en-US" dirty="0"/>
          </a:p>
        </p:txBody>
      </p:sp>
    </p:spTree>
    <p:extLst>
      <p:ext uri="{BB962C8B-B14F-4D97-AF65-F5344CB8AC3E}">
        <p14:creationId xmlns:p14="http://schemas.microsoft.com/office/powerpoint/2010/main" val="2262941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fr-FR" sz="4000" b="1" dirty="0" smtClean="0">
                <a:latin typeface="+mn-lt"/>
              </a:rPr>
              <a:t>SMART CITY ( TECHNOLOGIE)</a:t>
            </a:r>
            <a:endParaRPr lang="fr-FR" sz="4000" dirty="0">
              <a:latin typeface="+mn-lt"/>
            </a:endParaRPr>
          </a:p>
        </p:txBody>
      </p:sp>
      <p:sp>
        <p:nvSpPr>
          <p:cNvPr id="3" name="Content Placeholder 2"/>
          <p:cNvSpPr>
            <a:spLocks noGrp="1"/>
          </p:cNvSpPr>
          <p:nvPr>
            <p:ph idx="1"/>
          </p:nvPr>
        </p:nvSpPr>
        <p:spPr/>
        <p:txBody>
          <a:bodyPr/>
          <a:lstStyle/>
          <a:p>
            <a:r>
              <a:rPr lang="fr-FR" dirty="0" smtClean="0"/>
              <a:t>La </a:t>
            </a:r>
            <a:r>
              <a:rPr lang="fr-FR" dirty="0"/>
              <a:t>ville encourage l’utilisation des nouvelles technologies dans les secteurs de </a:t>
            </a:r>
            <a:r>
              <a:rPr lang="fr-FR" dirty="0" smtClean="0"/>
              <a:t>service:</a:t>
            </a:r>
          </a:p>
          <a:p>
            <a:pPr lvl="1">
              <a:buFont typeface="Wingdings" panose="05000000000000000000" pitchFamily="2" charset="2"/>
              <a:buChar char="Ø"/>
            </a:pPr>
            <a:r>
              <a:rPr lang="fr-FR" dirty="0" smtClean="0"/>
              <a:t>Demande </a:t>
            </a:r>
            <a:r>
              <a:rPr lang="fr-FR" dirty="0"/>
              <a:t>de permit de construire online, </a:t>
            </a:r>
            <a:endParaRPr lang="fr-FR" dirty="0" smtClean="0"/>
          </a:p>
          <a:p>
            <a:pPr lvl="1">
              <a:buFont typeface="Wingdings" panose="05000000000000000000" pitchFamily="2" charset="2"/>
              <a:buChar char="Ø"/>
            </a:pPr>
            <a:r>
              <a:rPr lang="fr-FR" dirty="0" smtClean="0"/>
              <a:t>Suivi </a:t>
            </a:r>
            <a:r>
              <a:rPr lang="fr-FR" dirty="0"/>
              <a:t>du parcours du dossier, </a:t>
            </a:r>
            <a:endParaRPr lang="fr-FR" dirty="0" smtClean="0"/>
          </a:p>
          <a:p>
            <a:pPr lvl="1">
              <a:buFont typeface="Wingdings" panose="05000000000000000000" pitchFamily="2" charset="2"/>
              <a:buChar char="Ø"/>
            </a:pPr>
            <a:r>
              <a:rPr lang="fr-FR" dirty="0" smtClean="0"/>
              <a:t>Déclaration </a:t>
            </a:r>
            <a:r>
              <a:rPr lang="fr-FR" dirty="0"/>
              <a:t>des impôts, </a:t>
            </a:r>
            <a:endParaRPr lang="fr-FR" dirty="0" smtClean="0"/>
          </a:p>
          <a:p>
            <a:pPr lvl="1">
              <a:buFont typeface="Wingdings" panose="05000000000000000000" pitchFamily="2" charset="2"/>
              <a:buChar char="Ø"/>
            </a:pPr>
            <a:r>
              <a:rPr lang="fr-FR" dirty="0" smtClean="0"/>
              <a:t>Payement </a:t>
            </a:r>
            <a:r>
              <a:rPr lang="fr-FR" dirty="0"/>
              <a:t>IREMBO, </a:t>
            </a:r>
            <a:endParaRPr lang="fr-FR" dirty="0" smtClean="0"/>
          </a:p>
          <a:p>
            <a:pPr lvl="1">
              <a:buFont typeface="Wingdings" panose="05000000000000000000" pitchFamily="2" charset="2"/>
              <a:buChar char="Ø"/>
            </a:pPr>
            <a:r>
              <a:rPr lang="fr-FR" dirty="0" smtClean="0"/>
              <a:t>Utilisation </a:t>
            </a:r>
            <a:r>
              <a:rPr lang="fr-FR" dirty="0"/>
              <a:t>des cartes dans le transport public, </a:t>
            </a:r>
            <a:endParaRPr lang="fr-FR" dirty="0" smtClean="0"/>
          </a:p>
          <a:p>
            <a:pPr lvl="1">
              <a:buFont typeface="Wingdings" panose="05000000000000000000" pitchFamily="2" charset="2"/>
              <a:buChar char="Ø"/>
            </a:pPr>
            <a:r>
              <a:rPr lang="fr-FR" dirty="0" smtClean="0"/>
              <a:t>Système </a:t>
            </a:r>
            <a:r>
              <a:rPr lang="fr-FR" dirty="0"/>
              <a:t>de paiement POS, ATM, …..), </a:t>
            </a:r>
            <a:endParaRPr lang="fr-FR" dirty="0" smtClean="0"/>
          </a:p>
          <a:p>
            <a:pPr lvl="1">
              <a:buFont typeface="Wingdings" panose="05000000000000000000" pitchFamily="2" charset="2"/>
              <a:buChar char="Ø"/>
            </a:pPr>
            <a:r>
              <a:rPr lang="fr-FR" dirty="0" smtClean="0"/>
              <a:t>Consultation </a:t>
            </a:r>
            <a:r>
              <a:rPr lang="fr-FR" dirty="0"/>
              <a:t>du plan Directeur Online, www.masterplan…..</a:t>
            </a:r>
            <a:endParaRPr lang="en-US" dirty="0"/>
          </a:p>
          <a:p>
            <a:endParaRPr lang="fr-FR" dirty="0"/>
          </a:p>
        </p:txBody>
      </p:sp>
    </p:spTree>
    <p:extLst>
      <p:ext uri="{BB962C8B-B14F-4D97-AF65-F5344CB8AC3E}">
        <p14:creationId xmlns:p14="http://schemas.microsoft.com/office/powerpoint/2010/main" val="32283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953" y="434271"/>
            <a:ext cx="5904411" cy="5904411"/>
          </a:xfrm>
        </p:spPr>
      </p:pic>
    </p:spTree>
    <p:extLst>
      <p:ext uri="{BB962C8B-B14F-4D97-AF65-F5344CB8AC3E}">
        <p14:creationId xmlns:p14="http://schemas.microsoft.com/office/powerpoint/2010/main" val="204755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1"/>
          </a:xfrm>
        </p:spPr>
        <p:txBody>
          <a:bodyPr>
            <a:noAutofit/>
          </a:bodyPr>
          <a:lstStyle/>
          <a:p>
            <a:r>
              <a:rPr lang="fr-FR" sz="3600" b="1" dirty="0" smtClean="0">
                <a:latin typeface="+mn-lt"/>
              </a:rPr>
              <a:t>HISTOIRE, UNITÉ ET RÉCONCILIATION</a:t>
            </a:r>
            <a:endParaRPr lang="en-US" sz="3600" b="1" dirty="0">
              <a:latin typeface="+mn-lt"/>
            </a:endParaRPr>
          </a:p>
        </p:txBody>
      </p:sp>
      <p:sp>
        <p:nvSpPr>
          <p:cNvPr id="3" name="Content Placeholder 2"/>
          <p:cNvSpPr>
            <a:spLocks noGrp="1"/>
          </p:cNvSpPr>
          <p:nvPr>
            <p:ph idx="1"/>
          </p:nvPr>
        </p:nvSpPr>
        <p:spPr>
          <a:xfrm>
            <a:off x="838200" y="963476"/>
            <a:ext cx="10515600" cy="5437323"/>
          </a:xfrm>
        </p:spPr>
        <p:txBody>
          <a:bodyPr>
            <a:normAutofit/>
          </a:bodyPr>
          <a:lstStyle/>
          <a:p>
            <a:r>
              <a:rPr lang="fr-FR" dirty="0" smtClean="0"/>
              <a:t>L </a:t>
            </a:r>
            <a:r>
              <a:rPr lang="fr-FR" dirty="0"/>
              <a:t>histoire  du pays a été caractérisée par la division inculquée par le colonialisme qui a fait imploser l’unité originaire du Rwanda  ( 1959, 1963, 1973, 1990 , 1994)</a:t>
            </a:r>
            <a:endParaRPr lang="en-US" dirty="0"/>
          </a:p>
          <a:p>
            <a:pPr lvl="0"/>
            <a:r>
              <a:rPr lang="fr-FR" dirty="0"/>
              <a:t>Apres cette année (1994),  le Gouvernement a prôné l’unité et la réconciliation susceptible d’apporter une solution aux divisions tragiques de l’histoire, et comme facteur de développement durable</a:t>
            </a:r>
            <a:endParaRPr lang="en-US" dirty="0"/>
          </a:p>
          <a:p>
            <a:pPr lvl="0"/>
            <a:r>
              <a:rPr lang="fr-FR" dirty="0"/>
              <a:t>Les leçons tirées nous conduisent à comprendre nos propres problèmes, à connaitre ceux dont nous avons besoin, à se prendre en charge d’abord et chercher des solutions </a:t>
            </a:r>
            <a:endParaRPr lang="en-US" dirty="0"/>
          </a:p>
          <a:p>
            <a:pPr lvl="0"/>
            <a:r>
              <a:rPr lang="fr-FR" dirty="0"/>
              <a:t>Le leadership du Président a été un facteur clé dans la gouvernance de notre </a:t>
            </a:r>
            <a:r>
              <a:rPr lang="fr-FR" dirty="0" smtClean="0"/>
              <a:t>pays</a:t>
            </a:r>
            <a:endParaRPr lang="en-US" dirty="0"/>
          </a:p>
        </p:txBody>
      </p:sp>
    </p:spTree>
    <p:extLst>
      <p:ext uri="{BB962C8B-B14F-4D97-AF65-F5344CB8AC3E}">
        <p14:creationId xmlns:p14="http://schemas.microsoft.com/office/powerpoint/2010/main" val="3295711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757012"/>
            <a:ext cx="10515600" cy="444771"/>
          </a:xfrm>
        </p:spPr>
        <p:txBody>
          <a:bodyPr>
            <a:noAutofit/>
          </a:bodyPr>
          <a:lstStyle/>
          <a:p>
            <a:r>
              <a:rPr lang="fr-FR" sz="3600" b="1" dirty="0" smtClean="0">
                <a:latin typeface="+mn-lt"/>
              </a:rPr>
              <a:t>DÉVELOPPEMENT DURABLE </a:t>
            </a:r>
            <a:endParaRPr lang="en-US" sz="3600" b="1" dirty="0">
              <a:latin typeface="+mn-lt"/>
            </a:endParaRPr>
          </a:p>
        </p:txBody>
      </p:sp>
      <p:sp>
        <p:nvSpPr>
          <p:cNvPr id="3" name="Content Placeholder 2"/>
          <p:cNvSpPr>
            <a:spLocks noGrp="1"/>
          </p:cNvSpPr>
          <p:nvPr>
            <p:ph idx="1"/>
          </p:nvPr>
        </p:nvSpPr>
        <p:spPr>
          <a:xfrm>
            <a:off x="733697" y="1655809"/>
            <a:ext cx="10515600" cy="3634648"/>
          </a:xfrm>
        </p:spPr>
        <p:txBody>
          <a:bodyPr>
            <a:normAutofit/>
          </a:bodyPr>
          <a:lstStyle/>
          <a:p>
            <a:pPr marL="0" indent="0">
              <a:buNone/>
            </a:pPr>
            <a:r>
              <a:rPr lang="fr-FR" sz="3200" dirty="0" smtClean="0"/>
              <a:t>Selon </a:t>
            </a:r>
            <a:r>
              <a:rPr lang="fr-FR" sz="3200" dirty="0"/>
              <a:t>la définition donnée dans le rapport de la Commission </a:t>
            </a:r>
            <a:r>
              <a:rPr lang="fr-FR" sz="3200" dirty="0" smtClean="0"/>
              <a:t>Mondiale </a:t>
            </a:r>
            <a:r>
              <a:rPr lang="fr-FR" sz="3200" dirty="0"/>
              <a:t>sur </a:t>
            </a:r>
            <a:r>
              <a:rPr lang="fr-FR" sz="3200" dirty="0" smtClean="0"/>
              <a:t>l‘Environnement </a:t>
            </a:r>
            <a:r>
              <a:rPr lang="fr-FR" sz="3200" dirty="0"/>
              <a:t>et le </a:t>
            </a:r>
            <a:r>
              <a:rPr lang="fr-FR" sz="3200" dirty="0" smtClean="0"/>
              <a:t>Développement </a:t>
            </a:r>
            <a:r>
              <a:rPr lang="fr-FR" sz="3200" dirty="0"/>
              <a:t>de l'</a:t>
            </a:r>
            <a:r>
              <a:rPr lang="fr-FR" sz="3200" u="sng" dirty="0">
                <a:hlinkClick r:id="rId2" tooltip="Organisation des Nations unies"/>
              </a:rPr>
              <a:t>Organisation des Nations </a:t>
            </a:r>
            <a:r>
              <a:rPr lang="fr-FR" sz="3200" u="sng" dirty="0" smtClean="0">
                <a:hlinkClick r:id="rId2" tooltip="Organisation des Nations unies"/>
              </a:rPr>
              <a:t>Unies</a:t>
            </a:r>
            <a:r>
              <a:rPr lang="fr-FR" sz="3200" dirty="0"/>
              <a:t>, dit </a:t>
            </a:r>
            <a:r>
              <a:rPr lang="fr-FR" sz="3200" u="sng" dirty="0">
                <a:hlinkClick r:id="rId3" tooltip="Rapport Brundtland"/>
              </a:rPr>
              <a:t>rapport Brundtland</a:t>
            </a:r>
            <a:r>
              <a:rPr lang="fr-FR" sz="3200" dirty="0"/>
              <a:t>, où cette expression est apparue pour la première fois en 1987, « </a:t>
            </a:r>
            <a:r>
              <a:rPr lang="fr-FR" sz="3200" b="1" dirty="0"/>
              <a:t>le développement durable est un développement qui répond aux besoins du présent sans compromettre la capacité des </a:t>
            </a:r>
            <a:r>
              <a:rPr lang="fr-FR" sz="3200" b="1" u="sng" dirty="0">
                <a:hlinkClick r:id="rId4" tooltip="Générations futures"/>
              </a:rPr>
              <a:t>générations futures</a:t>
            </a:r>
            <a:r>
              <a:rPr lang="fr-FR" sz="3200" b="1" dirty="0"/>
              <a:t> de répondre aux leurs »</a:t>
            </a:r>
            <a:r>
              <a:rPr lang="fr-FR" sz="3200" b="1" u="sng" dirty="0"/>
              <a:t>.</a:t>
            </a:r>
            <a:r>
              <a:rPr lang="fr-FR" sz="3200" u="sng" dirty="0"/>
              <a:t>  </a:t>
            </a:r>
            <a:endParaRPr lang="en-US" sz="3200" dirty="0"/>
          </a:p>
        </p:txBody>
      </p:sp>
    </p:spTree>
    <p:extLst>
      <p:ext uri="{BB962C8B-B14F-4D97-AF65-F5344CB8AC3E}">
        <p14:creationId xmlns:p14="http://schemas.microsoft.com/office/powerpoint/2010/main" val="1084786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606" y="0"/>
            <a:ext cx="8778239" cy="6198283"/>
          </a:xfrm>
        </p:spPr>
      </p:pic>
      <p:sp>
        <p:nvSpPr>
          <p:cNvPr id="5" name="TextBox 4"/>
          <p:cNvSpPr txBox="1"/>
          <p:nvPr/>
        </p:nvSpPr>
        <p:spPr>
          <a:xfrm>
            <a:off x="4428309" y="252816"/>
            <a:ext cx="2664822" cy="52322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fr-FR" sz="2800" b="1" dirty="0" smtClean="0">
                <a:cs typeface="Arial" panose="020B0604020202020204" pitchFamily="34" charset="0"/>
              </a:rPr>
              <a:t>VILLE DE KIGALI</a:t>
            </a:r>
            <a:endParaRPr lang="fr-FR" sz="2800" b="1" dirty="0">
              <a:cs typeface="Arial" panose="020B0604020202020204" pitchFamily="34" charset="0"/>
            </a:endParaRPr>
          </a:p>
        </p:txBody>
      </p:sp>
      <p:sp>
        <p:nvSpPr>
          <p:cNvPr id="4" name="Rectangle 3"/>
          <p:cNvSpPr/>
          <p:nvPr/>
        </p:nvSpPr>
        <p:spPr>
          <a:xfrm>
            <a:off x="422886" y="6198283"/>
            <a:ext cx="9713891" cy="584775"/>
          </a:xfrm>
          <a:prstGeom prst="rect">
            <a:avLst/>
          </a:prstGeom>
        </p:spPr>
        <p:txBody>
          <a:bodyPr wrap="square">
            <a:spAutoFit/>
          </a:bodyPr>
          <a:lstStyle/>
          <a:p>
            <a:r>
              <a:rPr lang="fr-FR" sz="3200" b="1" dirty="0" smtClean="0"/>
              <a:t>Slogan: </a:t>
            </a:r>
            <a:r>
              <a:rPr lang="fr-FR" dirty="0" smtClean="0"/>
              <a:t> </a:t>
            </a:r>
            <a:r>
              <a:rPr lang="fr-FR" sz="3200" dirty="0" smtClean="0"/>
              <a:t>Propreté, Sécurité</a:t>
            </a:r>
            <a:r>
              <a:rPr lang="fr-FR" sz="3200" dirty="0"/>
              <a:t>, </a:t>
            </a:r>
            <a:r>
              <a:rPr lang="fr-FR" sz="3200" dirty="0" smtClean="0"/>
              <a:t>Travail rapide et bien soigné</a:t>
            </a:r>
            <a:endParaRPr lang="en-US" sz="3200" dirty="0"/>
          </a:p>
        </p:txBody>
      </p:sp>
    </p:spTree>
    <p:extLst>
      <p:ext uri="{BB962C8B-B14F-4D97-AF65-F5344CB8AC3E}">
        <p14:creationId xmlns:p14="http://schemas.microsoft.com/office/powerpoint/2010/main" val="3373762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0714"/>
          </a:xfrm>
        </p:spPr>
        <p:txBody>
          <a:bodyPr>
            <a:normAutofit fontScale="90000"/>
          </a:bodyPr>
          <a:lstStyle/>
          <a:p>
            <a:pPr algn="ctr"/>
            <a:r>
              <a:rPr lang="fr-FR" sz="2700" b="1" dirty="0" smtClean="0">
                <a:latin typeface="+mn-lt"/>
              </a:rPr>
              <a:t>Cadre </a:t>
            </a:r>
            <a:r>
              <a:rPr lang="fr-FR" sz="2700" b="1" dirty="0">
                <a:latin typeface="+mn-lt"/>
              </a:rPr>
              <a:t>de planification du développement pour </a:t>
            </a:r>
            <a:r>
              <a:rPr lang="fr-FR" sz="2700" b="1" dirty="0" smtClean="0">
                <a:latin typeface="+mn-lt"/>
              </a:rPr>
              <a:t>la vision </a:t>
            </a:r>
            <a:r>
              <a:rPr lang="fr-FR" sz="2700" b="1" dirty="0">
                <a:latin typeface="+mn-lt"/>
              </a:rPr>
              <a:t>2050 et </a:t>
            </a:r>
            <a:r>
              <a:rPr lang="fr-FR" sz="2700" b="1" dirty="0" smtClean="0">
                <a:latin typeface="+mn-lt"/>
              </a:rPr>
              <a:t>la Stratégie National pour la transformation (NST1) </a:t>
            </a:r>
            <a:endParaRPr lang="fr-FR" sz="1300" b="1" dirty="0">
              <a:latin typeface="+mn-lt"/>
            </a:endParaRPr>
          </a:p>
        </p:txBody>
      </p:sp>
      <p:pic>
        <p:nvPicPr>
          <p:cNvPr id="4" name="Content Placeholder 3"/>
          <p:cNvPicPr>
            <a:picLocks noGrp="1" noChangeAspect="1"/>
          </p:cNvPicPr>
          <p:nvPr>
            <p:ph idx="1"/>
          </p:nvPr>
        </p:nvPicPr>
        <p:blipFill>
          <a:blip r:embed="rId2"/>
          <a:stretch>
            <a:fillRect/>
          </a:stretch>
        </p:blipFill>
        <p:spPr>
          <a:xfrm>
            <a:off x="1397727" y="1109949"/>
            <a:ext cx="8830490" cy="5525982"/>
          </a:xfrm>
          <a:prstGeom prst="rect">
            <a:avLst/>
          </a:prstGeom>
        </p:spPr>
      </p:pic>
    </p:spTree>
    <p:extLst>
      <p:ext uri="{BB962C8B-B14F-4D97-AF65-F5344CB8AC3E}">
        <p14:creationId xmlns:p14="http://schemas.microsoft.com/office/powerpoint/2010/main" val="1811072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83845"/>
            <a:ext cx="10515600" cy="710640"/>
          </a:xfrm>
        </p:spPr>
        <p:txBody>
          <a:bodyPr>
            <a:normAutofit/>
          </a:bodyPr>
          <a:lstStyle/>
          <a:p>
            <a:pPr lvl="0" eaLnBrk="0" fontAlgn="base" hangingPunct="0">
              <a:lnSpc>
                <a:spcPct val="100000"/>
              </a:lnSpc>
              <a:spcAft>
                <a:spcPct val="0"/>
              </a:spcAft>
            </a:pPr>
            <a:r>
              <a:rPr lang="fr-FR" altLang="en-US" sz="3200" b="1" dirty="0" smtClean="0">
                <a:latin typeface="+mn-lt"/>
                <a:ea typeface="Calibri" panose="020F0502020204030204" pitchFamily="34" charset="0"/>
                <a:cs typeface="Calibri Light" panose="020F0302020204030204" pitchFamily="34" charset="0"/>
              </a:rPr>
              <a:t>IMIHIGO ( CONTRAT DE PERFORMANCE)</a:t>
            </a:r>
            <a:endParaRPr lang="fr-FR" altLang="en-US" sz="3200" dirty="0">
              <a:latin typeface="+mn-lt"/>
              <a:ea typeface="Times New Roman" panose="02020603050405020304" pitchFamily="18" charset="0"/>
              <a:cs typeface="Calibri Light" panose="020F0302020204030204" pitchFamily="34" charset="0"/>
            </a:endParaRPr>
          </a:p>
        </p:txBody>
      </p:sp>
      <p:sp>
        <p:nvSpPr>
          <p:cNvPr id="4" name="Rectangle 1"/>
          <p:cNvSpPr>
            <a:spLocks noGrp="1" noChangeArrowheads="1"/>
          </p:cNvSpPr>
          <p:nvPr>
            <p:ph idx="1"/>
          </p:nvPr>
        </p:nvSpPr>
        <p:spPr bwMode="auto">
          <a:xfrm>
            <a:off x="838200" y="1079151"/>
            <a:ext cx="11140440"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en-US" sz="2400" b="1" i="0" u="none" strike="noStrike" cap="none" normalizeH="0" baseline="0" dirty="0" err="1"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Imihigo</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introduit une orientation axée sur les résultats, sous la forme de contrats  de performance annuels entre le Président de la République et les Maires de Districts et la ville de Kigali; entre les Ministères et le Président de la République, et aussi entre le Personnel et leur hiérarchie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Le concept </a:t>
            </a:r>
            <a:r>
              <a:rPr kumimoji="0" lang="fr-FR" altLang="en-US" sz="2400" b="1" i="0" u="none" strike="noStrike" cap="none" normalizeH="0" baseline="0" dirty="0" err="1"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Imihigo</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conduit à une plus grande transparence et à une plus grande responsabilisation des activités du Gouvernement.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Les contrats </a:t>
            </a:r>
            <a:r>
              <a:rPr kumimoji="0" lang="fr-FR" altLang="en-US" sz="2400" b="1" i="0" u="none" strike="noStrike" cap="none" normalizeH="0" baseline="0" dirty="0" err="1"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Imihigo</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sont accessibles au public en Kinyarwanda et les Districts sont régulièrement contrôlés, évalués et classés en fonction de leur performance, par trimestre et annuellement. </a:t>
            </a:r>
            <a:r>
              <a:rPr lang="fr-FR" altLang="en-US" sz="2400" b="1" dirty="0" smtClean="0">
                <a:latin typeface="Calibri Light" panose="020F0302020204030204" pitchFamily="34" charset="0"/>
                <a:ea typeface="Times New Roman" panose="02020603050405020304" pitchFamily="18" charset="0"/>
                <a:cs typeface="Calibri Light" panose="020F0302020204030204" pitchFamily="34" charset="0"/>
              </a:rPr>
              <a:t>Cela </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crée non seulement une pression pour atteindre les objectifs fixés en créant une compétition entre les Districts dans le but de performer et de se classer mieux que les autres, mais cela crée également une responsabilité et une transparence des activités du Gouvernement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Les objectifs sont fixés après concertation avec la population afin de répondre à leurs priorités</a:t>
            </a:r>
            <a:r>
              <a:rPr kumimoji="0" lang="en-US" altLang="en-US" sz="2400" b="1" i="0" u="none" strike="noStrike" cap="none" normalizeH="0" baseline="0" dirty="0" smtClean="0">
                <a:ln>
                  <a:noFill/>
                </a:ln>
                <a:solidFill>
                  <a:schemeClr val="tx1"/>
                </a:solidFill>
                <a:effectLst/>
              </a:rPr>
              <a:t> </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891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06753" cy="670299"/>
          </a:xfrm>
        </p:spPr>
        <p:txBody>
          <a:bodyPr>
            <a:normAutofit/>
          </a:bodyPr>
          <a:lstStyle/>
          <a:p>
            <a:r>
              <a:rPr lang="fr-FR" altLang="en-US" sz="3200" b="1" dirty="0" smtClean="0">
                <a:latin typeface="+mn-lt"/>
                <a:ea typeface="Times New Roman" panose="02020603050405020304" pitchFamily="18" charset="0"/>
                <a:cs typeface="Calibri Light" panose="020F0302020204030204" pitchFamily="34" charset="0"/>
              </a:rPr>
              <a:t>PLAN DIRECTEUR DE LA VILLE ( MASTER PLAN)</a:t>
            </a:r>
            <a:r>
              <a:rPr lang="en-US" altLang="en-US" sz="3200" dirty="0" smtClean="0">
                <a:latin typeface="+mn-lt"/>
              </a:rPr>
              <a:t> </a:t>
            </a:r>
            <a:endParaRPr lang="fr-FR" sz="3200" dirty="0">
              <a:latin typeface="+mn-lt"/>
            </a:endParaRPr>
          </a:p>
        </p:txBody>
      </p:sp>
      <p:sp>
        <p:nvSpPr>
          <p:cNvPr id="4" name="Rectangle 1"/>
          <p:cNvSpPr>
            <a:spLocks noGrp="1" noChangeArrowheads="1"/>
          </p:cNvSpPr>
          <p:nvPr>
            <p:ph idx="1"/>
          </p:nvPr>
        </p:nvSpPr>
        <p:spPr bwMode="auto">
          <a:xfrm>
            <a:off x="838200" y="1199655"/>
            <a:ext cx="10826931"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Depuis 2013, avec 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aide d</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une </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quipe des consultants du Singapour, la ville s</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est </a:t>
            </a:r>
            <a:r>
              <a:rPr kumimoji="0" lang="fr-FR" altLang="en-US" sz="2400" b="1" i="0" u="none" strike="noStrike" cap="none" normalizeH="0" baseline="0" dirty="0" smtClean="0">
                <a:ln>
                  <a:noFill/>
                </a:ln>
                <a:effectLst/>
                <a:latin typeface="Calibri Light" panose="020F0302020204030204" pitchFamily="34" charset="0"/>
                <a:ea typeface="Calibri" panose="020F0502020204030204" pitchFamily="34" charset="0"/>
                <a:cs typeface="Calibri Light" panose="020F0302020204030204" pitchFamily="34" charset="0"/>
              </a:rPr>
              <a:t>dot</a:t>
            </a:r>
            <a:r>
              <a:rPr kumimoji="0" lang="fr-FR" altLang="en-US" sz="2400" b="1" i="0" u="none" strike="noStrike" cap="none" normalizeH="0" baseline="0" dirty="0" smtClean="0">
                <a:ln>
                  <a:noFill/>
                </a:ln>
                <a:effectLst/>
                <a:latin typeface="Calibri" panose="020F0502020204030204" pitchFamily="34" charset="0"/>
                <a:ea typeface="Calibri" panose="020F0502020204030204" pitchFamily="34" charset="0"/>
                <a:cs typeface="Calibri Light" panose="020F0302020204030204" pitchFamily="34" charset="0"/>
              </a:rPr>
              <a:t>ée</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d</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un plan Directeur, qui est une planification de 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urbanisme, il est en cours de r</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vision et ira jusqu</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en 2050.</a:t>
            </a:r>
          </a:p>
          <a:p>
            <a:pPr marL="0" indent="0">
              <a:lnSpc>
                <a:spcPct val="100000"/>
              </a:lnSpc>
              <a:buNone/>
            </a:pPr>
            <a:endParaRPr kumimoji="0" lang="fr-FR" altLang="en-US" sz="10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p>
            <a:pPr>
              <a:lnSpc>
                <a:spcPct val="100000"/>
              </a:lnSpc>
            </a:pPr>
            <a:r>
              <a:rPr lang="fr-FR" altLang="en-US" sz="2400" b="1" dirty="0" smtClean="0">
                <a:latin typeface="Calibri Light" panose="020F0302020204030204" pitchFamily="34" charset="0"/>
                <a:ea typeface="Calibri" panose="020F0502020204030204" pitchFamily="34" charset="0"/>
                <a:cs typeface="Calibri Light" panose="020F0302020204030204" pitchFamily="34" charset="0"/>
              </a:rPr>
              <a:t>D</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ans la strat</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gie Nationale de Transformation, 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urbanisme est 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un des secteurs cl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 qui contribuent </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à</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la transformation de la Ville, le d</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veloppement des infrastructures (routes, </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coles, hôpitaux, habitat …)</a:t>
            </a:r>
          </a:p>
          <a:p>
            <a:pPr marL="0" indent="0">
              <a:lnSpc>
                <a:spcPct val="100000"/>
              </a:lnSpc>
              <a:buNone/>
            </a:pPr>
            <a:endParaRPr kumimoji="0" lang="fr-FR" altLang="en-US" sz="10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p>
            <a:pPr>
              <a:lnSpc>
                <a:spcPct val="100000"/>
              </a:lnSpc>
            </a:pPr>
            <a:r>
              <a:rPr lang="fr-FR" altLang="en-US" sz="2400" b="1" dirty="0" smtClean="0">
                <a:latin typeface="Calibri Light" panose="020F0302020204030204" pitchFamily="34" charset="0"/>
                <a:cs typeface="Calibri Light" panose="020F0302020204030204" pitchFamily="34" charset="0"/>
              </a:rPr>
              <a:t>Ce p</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lan montre clairement les Zones selon les activit</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 , </a:t>
            </a:r>
            <a:endParaRPr kumimoji="0" lang="en-US" altLang="en-US" sz="2400" b="1" i="0" u="none" strike="noStrike" cap="none" normalizeH="0" baseline="0" dirty="0" smtClean="0">
              <a:ln>
                <a:noFill/>
              </a:ln>
              <a:solidFill>
                <a:schemeClr val="tx1"/>
              </a:solidFill>
              <a:effectLst/>
            </a:endParaRPr>
          </a:p>
          <a:p>
            <a:pPr lvl="1">
              <a:lnSpc>
                <a:spcPct val="100000"/>
              </a:lnSpc>
              <a:buFont typeface="Wingdings" panose="05000000000000000000" pitchFamily="2" charset="2"/>
              <a:buChar char="Ø"/>
            </a:pP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Zones 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serv</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es aux 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sidences  ( simple, appartements, </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 R</a:t>
            </a:r>
            <a:endParaRPr kumimoji="0" lang="en-US" altLang="en-US" b="1" i="0" u="none" strike="noStrike" cap="none" normalizeH="0" baseline="0" dirty="0" smtClean="0">
              <a:ln>
                <a:noFill/>
              </a:ln>
              <a:solidFill>
                <a:schemeClr val="tx1"/>
              </a:solidFill>
              <a:effectLst/>
            </a:endParaRPr>
          </a:p>
          <a:p>
            <a:pPr lvl="1">
              <a:lnSpc>
                <a:spcPct val="100000"/>
              </a:lnSpc>
              <a:buFont typeface="Wingdings" panose="05000000000000000000" pitchFamily="2" charset="2"/>
              <a:buChar char="Ø"/>
            </a:pP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Zone 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serv</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es aux activit</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 commerciales ( petites, grandes,) C</a:t>
            </a:r>
            <a:endParaRPr kumimoji="0" lang="en-US" altLang="en-US" b="1" i="0" u="none" strike="noStrike" cap="none" normalizeH="0" baseline="0" dirty="0" smtClean="0">
              <a:ln>
                <a:noFill/>
              </a:ln>
              <a:solidFill>
                <a:schemeClr val="tx1"/>
              </a:solidFill>
              <a:effectLst/>
            </a:endParaRPr>
          </a:p>
          <a:p>
            <a:pPr lvl="1">
              <a:lnSpc>
                <a:spcPct val="100000"/>
              </a:lnSpc>
              <a:buFont typeface="Wingdings" panose="05000000000000000000" pitchFamily="2" charset="2"/>
              <a:buChar char="Ø"/>
            </a:pP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Zone Prot</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g</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es (foret, activit</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 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cr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atives,</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 ……)</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P</a:t>
            </a:r>
          </a:p>
          <a:p>
            <a:pPr marL="457200" lvl="1" indent="0">
              <a:lnSpc>
                <a:spcPct val="100000"/>
              </a:lnSpc>
              <a:buNone/>
            </a:pPr>
            <a:endParaRPr kumimoji="0" lang="en-US" altLang="en-US" sz="1000" b="1" i="0" u="none" strike="noStrike" cap="none" normalizeH="0" baseline="0" dirty="0" smtClean="0">
              <a:ln>
                <a:noFill/>
              </a:ln>
              <a:solidFill>
                <a:schemeClr val="tx1"/>
              </a:solidFill>
              <a:effectLst/>
            </a:endParaRPr>
          </a:p>
          <a:p>
            <a:pPr marL="114300" marR="0" lvl="0" indent="-342900">
              <a:lnSpc>
                <a:spcPct val="100000"/>
              </a:lnSpc>
              <a:buClrTx/>
              <a:buSzTx/>
              <a:tabLst/>
            </a:pPr>
            <a:r>
              <a:rPr lang="fr-FR" altLang="en-US" sz="2400" b="1" dirty="0">
                <a:latin typeface="Calibri Light" panose="020F0302020204030204" pitchFamily="34" charset="0"/>
                <a:cs typeface="Calibri Light" panose="020F0302020204030204" pitchFamily="34" charset="0"/>
              </a:rPr>
              <a:t>La révision actuelle met beaucoup d’importance sur les phases dans la </a:t>
            </a:r>
            <a:r>
              <a:rPr lang="fr-FR" altLang="en-US" sz="2400" b="1" dirty="0" smtClean="0">
                <a:latin typeface="Calibri Light" panose="020F0302020204030204" pitchFamily="34" charset="0"/>
                <a:cs typeface="Calibri Light" panose="020F0302020204030204" pitchFamily="34" charset="0"/>
              </a:rPr>
              <a:t>construction,</a:t>
            </a:r>
          </a:p>
          <a:p>
            <a:pPr marL="0" marR="0" lvl="0" indent="0">
              <a:lnSpc>
                <a:spcPct val="100000"/>
              </a:lnSpc>
              <a:buClrTx/>
              <a:buSzTx/>
              <a:buNone/>
              <a:tabLst/>
            </a:pPr>
            <a:r>
              <a:rPr lang="fr-FR" altLang="en-US" sz="2400" b="1" dirty="0" smtClean="0">
                <a:latin typeface="Calibri Light" panose="020F0302020204030204" pitchFamily="34" charset="0"/>
                <a:cs typeface="Calibri Light" panose="020F0302020204030204" pitchFamily="34" charset="0"/>
              </a:rPr>
              <a:t>     le </a:t>
            </a:r>
            <a:r>
              <a:rPr lang="fr-FR" altLang="en-US" sz="2400" b="1" dirty="0">
                <a:latin typeface="Calibri Light" panose="020F0302020204030204" pitchFamily="34" charset="0"/>
                <a:cs typeface="Calibri Light" panose="020F0302020204030204" pitchFamily="34" charset="0"/>
              </a:rPr>
              <a:t>transport public,  la mixité des bâtiments, l’augmentation de la densité</a:t>
            </a:r>
            <a:r>
              <a:rPr lang="fr-FR" altLang="en-US" sz="2400" b="1" dirty="0" smtClean="0">
                <a:latin typeface="Calibri Light" panose="020F0302020204030204" pitchFamily="34" charset="0"/>
                <a:cs typeface="Calibri Light" panose="020F0302020204030204" pitchFamily="34" charset="0"/>
              </a:rPr>
              <a:t>, </a:t>
            </a:r>
          </a:p>
          <a:p>
            <a:pPr marL="0" marR="0" lvl="0" indent="0">
              <a:lnSpc>
                <a:spcPct val="100000"/>
              </a:lnSpc>
              <a:buClrTx/>
              <a:buSzTx/>
              <a:buNone/>
              <a:tabLst/>
            </a:pPr>
            <a:r>
              <a:rPr lang="fr-FR" altLang="en-US" sz="2400" b="1" dirty="0">
                <a:latin typeface="Calibri Light" panose="020F0302020204030204" pitchFamily="34" charset="0"/>
                <a:cs typeface="Calibri Light" panose="020F0302020204030204" pitchFamily="34" charset="0"/>
              </a:rPr>
              <a:t> </a:t>
            </a:r>
            <a:r>
              <a:rPr lang="fr-FR" altLang="en-US" sz="2400" b="1" dirty="0" smtClean="0">
                <a:latin typeface="Calibri Light" panose="020F0302020204030204" pitchFamily="34" charset="0"/>
                <a:cs typeface="Calibri Light" panose="020F0302020204030204" pitchFamily="34" charset="0"/>
              </a:rPr>
              <a:t>    l’augmentation </a:t>
            </a:r>
            <a:r>
              <a:rPr lang="fr-FR" altLang="en-US" sz="2400" b="1" dirty="0">
                <a:latin typeface="Calibri Light" panose="020F0302020204030204" pitchFamily="34" charset="0"/>
                <a:cs typeface="Calibri Light" panose="020F0302020204030204" pitchFamily="34" charset="0"/>
              </a:rPr>
              <a:t>des espaces récréatives, </a:t>
            </a:r>
            <a:r>
              <a:rPr lang="fr-FR" altLang="en-US" sz="2400" b="1" dirty="0" smtClean="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42072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a:bodyPr>
          <a:lstStyle/>
          <a:p>
            <a:r>
              <a:rPr lang="en-US" sz="3200" b="1" dirty="0" smtClean="0">
                <a:latin typeface="+mn-lt"/>
              </a:rPr>
              <a:t>GOUVERNANCE</a:t>
            </a:r>
            <a:endParaRPr lang="fr-FR" sz="4000" b="1" dirty="0">
              <a:latin typeface="+mn-lt"/>
            </a:endParaRPr>
          </a:p>
        </p:txBody>
      </p:sp>
      <p:sp>
        <p:nvSpPr>
          <p:cNvPr id="3" name="Content Placeholder 2"/>
          <p:cNvSpPr>
            <a:spLocks noGrp="1"/>
          </p:cNvSpPr>
          <p:nvPr>
            <p:ph idx="1"/>
          </p:nvPr>
        </p:nvSpPr>
        <p:spPr>
          <a:xfrm>
            <a:off x="838199" y="1094104"/>
            <a:ext cx="10970623" cy="5463450"/>
          </a:xfrm>
        </p:spPr>
        <p:txBody>
          <a:bodyPr>
            <a:normAutofit/>
          </a:bodyPr>
          <a:lstStyle/>
          <a:p>
            <a:pPr marL="0" indent="0">
              <a:buNone/>
            </a:pPr>
            <a:r>
              <a:rPr lang="fr-FR" dirty="0" smtClean="0"/>
              <a:t>Ce </a:t>
            </a:r>
            <a:r>
              <a:rPr lang="fr-FR" dirty="0"/>
              <a:t>pilier important dans le développement de la ville a pour objectif : </a:t>
            </a:r>
            <a:endParaRPr lang="en-US" dirty="0"/>
          </a:p>
          <a:p>
            <a:pPr lvl="0"/>
            <a:r>
              <a:rPr lang="fr-FR" dirty="0"/>
              <a:t>Le renforcement de la culture et les valeurs Rwandaises en tant que fondation pour la paix et l’unité ( organisation de ITORERO )</a:t>
            </a:r>
            <a:endParaRPr lang="en-US" dirty="0"/>
          </a:p>
          <a:p>
            <a:pPr lvl="0"/>
            <a:r>
              <a:rPr lang="fr-FR" dirty="0"/>
              <a:t>Assurer la sureté et la sécurité des citoyens et de leurs biens ( organisation de la sécurité dans les villages IRONDO)</a:t>
            </a:r>
            <a:endParaRPr lang="en-US" dirty="0"/>
          </a:p>
          <a:p>
            <a:pPr lvl="0"/>
            <a:r>
              <a:rPr lang="fr-FR" dirty="0"/>
              <a:t>Renforcer les capacités, la prestation des services et responsabiliser les Institutions</a:t>
            </a:r>
            <a:endParaRPr lang="en-US" dirty="0"/>
          </a:p>
          <a:p>
            <a:pPr lvl="0"/>
            <a:r>
              <a:rPr lang="fr-FR" dirty="0"/>
              <a:t>Accroitre la participation et l’engagement des citoyens dans le développement ( Assemblé parlement du Peuple de chaque mardi, </a:t>
            </a:r>
            <a:r>
              <a:rPr lang="fr-FR" dirty="0" err="1"/>
              <a:t>Umuganda</a:t>
            </a:r>
            <a:r>
              <a:rPr lang="fr-FR" dirty="0"/>
              <a:t> de chaque dernier samedi du mois,  Assemblé annuelle du peuple dans les Districts et au niveau de la ville de Kigali, ….</a:t>
            </a:r>
            <a:endParaRPr lang="en-US" dirty="0"/>
          </a:p>
        </p:txBody>
      </p:sp>
    </p:spTree>
    <p:extLst>
      <p:ext uri="{BB962C8B-B14F-4D97-AF65-F5344CB8AC3E}">
        <p14:creationId xmlns:p14="http://schemas.microsoft.com/office/powerpoint/2010/main" val="441670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a:bodyPr>
          <a:lstStyle/>
          <a:p>
            <a:r>
              <a:rPr lang="en-US" sz="3600" b="1" dirty="0" smtClean="0">
                <a:latin typeface="+mn-lt"/>
              </a:rPr>
              <a:t>GOUVERNANCE</a:t>
            </a:r>
            <a:endParaRPr lang="fr-FR" b="1" dirty="0">
              <a:latin typeface="+mn-lt"/>
            </a:endParaRPr>
          </a:p>
        </p:txBody>
      </p:sp>
      <p:sp>
        <p:nvSpPr>
          <p:cNvPr id="3" name="Content Placeholder 2"/>
          <p:cNvSpPr>
            <a:spLocks noGrp="1"/>
          </p:cNvSpPr>
          <p:nvPr>
            <p:ph idx="1"/>
          </p:nvPr>
        </p:nvSpPr>
        <p:spPr>
          <a:xfrm>
            <a:off x="838199" y="1094104"/>
            <a:ext cx="10970623" cy="5463450"/>
          </a:xfrm>
        </p:spPr>
        <p:txBody>
          <a:bodyPr>
            <a:normAutofit/>
          </a:bodyPr>
          <a:lstStyle/>
          <a:p>
            <a:pPr marL="0" indent="0">
              <a:buNone/>
            </a:pPr>
            <a:r>
              <a:rPr lang="fr-FR" sz="3000" b="1" u="sng" dirty="0" smtClean="0"/>
              <a:t>STRUCTURE</a:t>
            </a:r>
            <a:endParaRPr lang="en-US" sz="3000" u="sng" dirty="0" smtClean="0"/>
          </a:p>
          <a:p>
            <a:pPr marL="0" indent="0">
              <a:buNone/>
            </a:pPr>
            <a:endParaRPr lang="en-US" sz="1800" dirty="0"/>
          </a:p>
          <a:p>
            <a:r>
              <a:rPr lang="fr-FR" dirty="0"/>
              <a:t>Nous avons la Ville, le District, les Secteurs, les Cellules et les Villages</a:t>
            </a:r>
            <a:endParaRPr lang="en-US" dirty="0"/>
          </a:p>
          <a:p>
            <a:pPr marL="0" indent="0">
              <a:buNone/>
            </a:pPr>
            <a:endParaRPr lang="en-US" sz="1000" dirty="0"/>
          </a:p>
          <a:p>
            <a:r>
              <a:rPr lang="fr-FR" dirty="0"/>
              <a:t>Au niveau de la ville de Kigali : Maire, Vice chargé du Développement Economique, Vice Maire  chargé du Développement Social, un Secrétaire Exécutif, les Départements et Services, …..</a:t>
            </a:r>
            <a:endParaRPr lang="en-US" dirty="0"/>
          </a:p>
          <a:p>
            <a:pPr marL="0" indent="0">
              <a:buNone/>
            </a:pPr>
            <a:endParaRPr lang="en-US" sz="1000" dirty="0"/>
          </a:p>
          <a:p>
            <a:r>
              <a:rPr lang="fr-FR" dirty="0"/>
              <a:t>Au niveau du District : Maire et 2 Vices et un SE, les Secrétaires Exécutifs des Secteurs et les SE des Cellules</a:t>
            </a:r>
            <a:endParaRPr lang="en-US" dirty="0"/>
          </a:p>
          <a:p>
            <a:pPr marL="0" indent="0">
              <a:buNone/>
            </a:pPr>
            <a:endParaRPr lang="en-US" sz="900" dirty="0"/>
          </a:p>
          <a:p>
            <a:r>
              <a:rPr lang="fr-FR" dirty="0"/>
              <a:t>Les Maires et les Vices au niveau de la Ville ainsi que au niveau des Districts sont élus pour un mandat de 5 ans renouvelables une fois</a:t>
            </a:r>
            <a:endParaRPr lang="en-US" dirty="0"/>
          </a:p>
        </p:txBody>
      </p:sp>
    </p:spTree>
    <p:extLst>
      <p:ext uri="{BB962C8B-B14F-4D97-AF65-F5344CB8AC3E}">
        <p14:creationId xmlns:p14="http://schemas.microsoft.com/office/powerpoint/2010/main" val="2681727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635</Words>
  <Application>Microsoft Office PowerPoint</Application>
  <PresentationFormat>Widescreen</PresentationFormat>
  <Paragraphs>93</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MS PGothic</vt:lpstr>
      <vt:lpstr>Arial</vt:lpstr>
      <vt:lpstr>Calibri</vt:lpstr>
      <vt:lpstr>Calibri Light</vt:lpstr>
      <vt:lpstr>Times New Roman</vt:lpstr>
      <vt:lpstr>Wingdings</vt:lpstr>
      <vt:lpstr>Office Theme</vt:lpstr>
      <vt:lpstr>Microsoft PowerPoint 97-2003 Presentation</vt:lpstr>
      <vt:lpstr> ECHANGE D’EXPERIENCE DE LA VILLE DE KIGALI EN MATIERE DU DEVELOPPEMENT DURABLE </vt:lpstr>
      <vt:lpstr>HISTOIRE, UNITÉ ET RÉCONCILIATION</vt:lpstr>
      <vt:lpstr>DÉVELOPPEMENT DURABLE </vt:lpstr>
      <vt:lpstr>PowerPoint Presentation</vt:lpstr>
      <vt:lpstr>Cadre de planification du développement pour la vision 2050 et la Stratégie National pour la transformation (NST1) </vt:lpstr>
      <vt:lpstr>IMIHIGO ( CONTRAT DE PERFORMANCE)</vt:lpstr>
      <vt:lpstr>PLAN DIRECTEUR DE LA VILLE ( MASTER PLAN) </vt:lpstr>
      <vt:lpstr>GOUVERNANCE</vt:lpstr>
      <vt:lpstr>GOUVERNANCE</vt:lpstr>
      <vt:lpstr>LA PROMOTION DU BIEN ÊTRE SOCIAL</vt:lpstr>
      <vt:lpstr>PowerPoint Presentation</vt:lpstr>
      <vt:lpstr>PROTECTION DE L’ENVIRONNEMENT</vt:lpstr>
      <vt:lpstr>SMART CITY ( TECHNOLOGIE)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DE LA VILLE DE KIGALI EN MATIERE DU DEVELOPPEMENT DURABLE</dc:title>
  <dc:creator>Ruzindana Jean Claude</dc:creator>
  <cp:lastModifiedBy>Hp</cp:lastModifiedBy>
  <cp:revision>36</cp:revision>
  <dcterms:created xsi:type="dcterms:W3CDTF">2019-05-28T13:51:50Z</dcterms:created>
  <dcterms:modified xsi:type="dcterms:W3CDTF">2019-06-03T08:10:57Z</dcterms:modified>
</cp:coreProperties>
</file>