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4" r:id="rId18"/>
    <p:sldId id="295" r:id="rId19"/>
    <p:sldId id="296" r:id="rId20"/>
  </p:sldIdLst>
  <p:sldSz cx="18288000" cy="10287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</p:embeddedFont>
    <p:embeddedFont>
      <p:font typeface="Montserrat Bold" panose="00000800000000000000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old" panose="02000000000000000000" charset="0"/>
      <p:regular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736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ARDESI" userId="eea9cf6d-f456-41a1-9dc3-822687fd0bf7" providerId="ADAL" clId="{6704F00D-201F-4518-9E30-BD4316935B71}"/>
    <pc:docChg chg="custSel modSld">
      <pc:chgData name="Arianna ARDESI" userId="eea9cf6d-f456-41a1-9dc3-822687fd0bf7" providerId="ADAL" clId="{6704F00D-201F-4518-9E30-BD4316935B71}" dt="2024-01-29T17:06:14.180" v="266" actId="113"/>
      <pc:docMkLst>
        <pc:docMk/>
      </pc:docMkLst>
      <pc:sldChg chg="modSp mod">
        <pc:chgData name="Arianna ARDESI" userId="eea9cf6d-f456-41a1-9dc3-822687fd0bf7" providerId="ADAL" clId="{6704F00D-201F-4518-9E30-BD4316935B71}" dt="2024-01-29T17:01:09.175" v="2" actId="20577"/>
        <pc:sldMkLst>
          <pc:docMk/>
          <pc:sldMk cId="3388795818" sldId="287"/>
        </pc:sldMkLst>
        <pc:spChg chg="mod">
          <ac:chgData name="Arianna ARDESI" userId="eea9cf6d-f456-41a1-9dc3-822687fd0bf7" providerId="ADAL" clId="{6704F00D-201F-4518-9E30-BD4316935B71}" dt="2024-01-29T17:01:09.175" v="2" actId="20577"/>
          <ac:spMkLst>
            <pc:docMk/>
            <pc:sldMk cId="3388795818" sldId="287"/>
            <ac:spMk id="15" creationId="{00000000-0000-0000-0000-000000000000}"/>
          </ac:spMkLst>
        </pc:spChg>
      </pc:sldChg>
      <pc:sldChg chg="modSp mod modNotesTx">
        <pc:chgData name="Arianna ARDESI" userId="eea9cf6d-f456-41a1-9dc3-822687fd0bf7" providerId="ADAL" clId="{6704F00D-201F-4518-9E30-BD4316935B71}" dt="2024-01-29T17:06:14.180" v="266" actId="113"/>
        <pc:sldMkLst>
          <pc:docMk/>
          <pc:sldMk cId="501502947" sldId="294"/>
        </pc:sldMkLst>
        <pc:spChg chg="mod">
          <ac:chgData name="Arianna ARDESI" userId="eea9cf6d-f456-41a1-9dc3-822687fd0bf7" providerId="ADAL" clId="{6704F00D-201F-4518-9E30-BD4316935B71}" dt="2024-01-29T17:03:39.943" v="56" actId="21"/>
          <ac:spMkLst>
            <pc:docMk/>
            <pc:sldMk cId="501502947" sldId="294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4B8E-DDD6-47A4-A65A-9FE312497830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F97AC-B835-4AB0-95CD-B350180E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engagements internationaux se déclinent à différents niveaux politiques et de décision, du niveau pays au niveau européen et multilatéral (Organisation Internationale de la Francophonie</a:t>
            </a:r>
            <a:r>
              <a:rPr lang="fr-FR" sz="1100" b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AVEC la frise on voit </a:t>
            </a:r>
            <a:r>
              <a:rPr lang="fr-FR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l’accélération à partir des années 2000 des déclarations et engagements internationaux.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F97AC-B835-4AB0-95CD-B350180EB5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76801" y="6963448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0" y="0"/>
                </a:moveTo>
                <a:lnTo>
                  <a:pt x="22222742" y="0"/>
                </a:lnTo>
                <a:lnTo>
                  <a:pt x="22222742" y="7722403"/>
                </a:lnTo>
                <a:lnTo>
                  <a:pt x="0" y="772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4385393" y="2247900"/>
            <a:ext cx="11888856" cy="4027350"/>
          </a:xfrm>
          <a:custGeom>
            <a:avLst/>
            <a:gdLst/>
            <a:ahLst/>
            <a:cxnLst/>
            <a:rect l="l" t="t" r="r" b="b"/>
            <a:pathLst>
              <a:path w="11888856" h="4027350">
                <a:moveTo>
                  <a:pt x="0" y="0"/>
                </a:moveTo>
                <a:lnTo>
                  <a:pt x="11888857" y="0"/>
                </a:lnTo>
                <a:lnTo>
                  <a:pt x="11888857" y="4027350"/>
                </a:lnTo>
                <a:lnTo>
                  <a:pt x="0" y="4027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5788748" y="3291455"/>
            <a:ext cx="9763327" cy="180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7"/>
              </a:lnSpc>
            </a:pPr>
            <a:r>
              <a:rPr lang="en-US" sz="3355" dirty="0">
                <a:solidFill>
                  <a:srgbClr val="FFFFFF"/>
                </a:solidFill>
                <a:latin typeface="Montserrat Bold"/>
              </a:rPr>
              <a:t>SESSION 2: </a:t>
            </a:r>
          </a:p>
          <a:p>
            <a:pPr algn="ctr">
              <a:lnSpc>
                <a:spcPts val="4697"/>
              </a:lnSpc>
            </a:pPr>
            <a:r>
              <a:rPr lang="en-US" sz="3355" dirty="0">
                <a:solidFill>
                  <a:srgbClr val="FFFFFF"/>
                </a:solidFill>
                <a:latin typeface="Montserrat Bold"/>
              </a:rPr>
              <a:t>GENRE ET POLITIQUES PUBLIQUES </a:t>
            </a:r>
          </a:p>
          <a:p>
            <a:pPr algn="ctr">
              <a:lnSpc>
                <a:spcPts val="4697"/>
              </a:lnSpc>
            </a:pPr>
            <a:endParaRPr lang="en-US" sz="3355" dirty="0">
              <a:solidFill>
                <a:srgbClr val="FFFFFF"/>
              </a:solidFill>
              <a:latin typeface="Montserrat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715245" y="8811581"/>
            <a:ext cx="5178861" cy="1082523"/>
            <a:chOff x="0" y="0"/>
            <a:chExt cx="6905148" cy="1443363"/>
          </a:xfrm>
        </p:grpSpPr>
        <p:sp>
          <p:nvSpPr>
            <p:cNvPr id="6" name="TextBox 6"/>
            <p:cNvSpPr txBox="1"/>
            <p:nvPr/>
          </p:nvSpPr>
          <p:spPr>
            <a:xfrm>
              <a:off x="0" y="850169"/>
              <a:ext cx="6905148" cy="593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58"/>
                </a:lnSpc>
                <a:spcBef>
                  <a:spcPct val="0"/>
                </a:spcBef>
              </a:pPr>
              <a:r>
                <a:rPr lang="en-US" sz="2684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303639" cy="868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585"/>
                </a:lnSpc>
                <a:spcBef>
                  <a:spcPct val="0"/>
                </a:spcBef>
              </a:pPr>
              <a:r>
                <a:rPr lang="en-US" sz="3989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199820" y="8425200"/>
            <a:ext cx="7386662" cy="1468903"/>
            <a:chOff x="0" y="0"/>
            <a:chExt cx="9848883" cy="1958538"/>
          </a:xfrm>
        </p:grpSpPr>
        <p:sp>
          <p:nvSpPr>
            <p:cNvPr id="9" name="Freeform 9"/>
            <p:cNvSpPr/>
            <p:nvPr/>
          </p:nvSpPr>
          <p:spPr>
            <a:xfrm>
              <a:off x="8031757" y="210497"/>
              <a:ext cx="1719731" cy="1146972"/>
            </a:xfrm>
            <a:custGeom>
              <a:avLst/>
              <a:gdLst/>
              <a:ahLst/>
              <a:cxnLst/>
              <a:rect l="l" t="t" r="r" b="b"/>
              <a:pathLst>
                <a:path w="1719731" h="1146972">
                  <a:moveTo>
                    <a:pt x="0" y="0"/>
                  </a:moveTo>
                  <a:lnTo>
                    <a:pt x="1719731" y="0"/>
                  </a:lnTo>
                  <a:lnTo>
                    <a:pt x="1719731" y="1146972"/>
                  </a:lnTo>
                  <a:lnTo>
                    <a:pt x="0" y="114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210497"/>
              <a:ext cx="3092760" cy="1279659"/>
            </a:xfrm>
            <a:custGeom>
              <a:avLst/>
              <a:gdLst/>
              <a:ahLst/>
              <a:cxnLst/>
              <a:rect l="l" t="t" r="r" b="b"/>
              <a:pathLst>
                <a:path w="3092760" h="1279659">
                  <a:moveTo>
                    <a:pt x="0" y="0"/>
                  </a:moveTo>
                  <a:lnTo>
                    <a:pt x="3092760" y="0"/>
                  </a:lnTo>
                  <a:lnTo>
                    <a:pt x="3092760" y="1279659"/>
                  </a:lnTo>
                  <a:lnTo>
                    <a:pt x="0" y="1279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484283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661474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092890" y="1481720"/>
              <a:ext cx="1755992" cy="476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26"/>
                </a:lnSpc>
                <a:spcBef>
                  <a:spcPct val="0"/>
                </a:spcBef>
              </a:pPr>
              <a:r>
                <a:rPr lang="en-US" sz="1019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17318" y="6508000"/>
            <a:ext cx="1166528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60"/>
              </a:lnSpc>
            </a:pPr>
            <a:r>
              <a:rPr lang="en-US" sz="3362" dirty="0">
                <a:solidFill>
                  <a:srgbClr val="243569"/>
                </a:solidFill>
                <a:latin typeface="Roboto"/>
              </a:rPr>
              <a:t>Nom de </a:t>
            </a:r>
            <a:r>
              <a:rPr lang="en-US" sz="3362" dirty="0" err="1">
                <a:solidFill>
                  <a:srgbClr val="243569"/>
                </a:solidFill>
                <a:latin typeface="Roboto"/>
              </a:rPr>
              <a:t>l’intervenant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: </a:t>
            </a:r>
            <a:r>
              <a:rPr lang="en-US" sz="3362" dirty="0" err="1">
                <a:solidFill>
                  <a:srgbClr val="243569"/>
                </a:solidFill>
                <a:latin typeface="Roboto"/>
              </a:rPr>
              <a:t>Mme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 GAYE </a:t>
            </a:r>
            <a:r>
              <a:rPr lang="en-US" sz="3362" dirty="0" err="1">
                <a:solidFill>
                  <a:srgbClr val="243569"/>
                </a:solidFill>
                <a:latin typeface="Roboto"/>
              </a:rPr>
              <a:t>Mame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 </a:t>
            </a:r>
            <a:r>
              <a:rPr lang="en-US" sz="3362" dirty="0" err="1">
                <a:solidFill>
                  <a:srgbClr val="243569"/>
                </a:solidFill>
                <a:latin typeface="Roboto"/>
              </a:rPr>
              <a:t>Tacko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 DIALLO </a:t>
            </a:r>
          </a:p>
          <a:p>
            <a:pPr>
              <a:lnSpc>
                <a:spcPts val="3160"/>
              </a:lnSpc>
            </a:pPr>
            <a:r>
              <a:rPr lang="en-US" sz="3362" dirty="0" err="1">
                <a:solidFill>
                  <a:srgbClr val="243569"/>
                </a:solidFill>
                <a:latin typeface="Roboto"/>
              </a:rPr>
              <a:t>Fonction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: </a:t>
            </a:r>
            <a:r>
              <a:rPr lang="en-US" sz="3362" dirty="0" err="1">
                <a:solidFill>
                  <a:srgbClr val="243569"/>
                </a:solidFill>
                <a:latin typeface="Roboto"/>
              </a:rPr>
              <a:t>Consultante</a:t>
            </a:r>
            <a:endParaRPr lang="en-US" sz="3362" dirty="0">
              <a:solidFill>
                <a:srgbClr val="243569"/>
              </a:solidFill>
              <a:latin typeface="Roboto"/>
            </a:endParaRPr>
          </a:p>
          <a:p>
            <a:pPr>
              <a:lnSpc>
                <a:spcPts val="3160"/>
              </a:lnSpc>
            </a:pPr>
            <a:r>
              <a:rPr lang="en-US" sz="3362" dirty="0" err="1">
                <a:solidFill>
                  <a:srgbClr val="243569"/>
                </a:solidFill>
                <a:latin typeface="Roboto"/>
              </a:rPr>
              <a:t>Organisation</a:t>
            </a:r>
            <a:r>
              <a:rPr lang="en-US" sz="3362" dirty="0">
                <a:solidFill>
                  <a:srgbClr val="243569"/>
                </a:solidFill>
                <a:latin typeface="Roboto"/>
              </a:rPr>
              <a:t>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896924"/>
            <a:ext cx="6860077" cy="2323851"/>
            <a:chOff x="0" y="0"/>
            <a:chExt cx="9146769" cy="3098468"/>
          </a:xfrm>
        </p:grpSpPr>
        <p:sp>
          <p:nvSpPr>
            <p:cNvPr id="16" name="Freeform 16"/>
            <p:cNvSpPr/>
            <p:nvPr/>
          </p:nvSpPr>
          <p:spPr>
            <a:xfrm rot="-10800000">
              <a:off x="0" y="0"/>
              <a:ext cx="9146769" cy="3098468"/>
            </a:xfrm>
            <a:custGeom>
              <a:avLst/>
              <a:gdLst/>
              <a:ahLst/>
              <a:cxnLst/>
              <a:rect l="l" t="t" r="r" b="b"/>
              <a:pathLst>
                <a:path w="9146769" h="3098468">
                  <a:moveTo>
                    <a:pt x="0" y="0"/>
                  </a:moveTo>
                  <a:lnTo>
                    <a:pt x="9146769" y="0"/>
                  </a:lnTo>
                  <a:lnTo>
                    <a:pt x="9146769" y="3098468"/>
                  </a:lnTo>
                  <a:lnTo>
                    <a:pt x="0" y="3098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08030" y="789830"/>
              <a:ext cx="8321781" cy="1714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5"/>
                </a:lnSpc>
              </a:pPr>
              <a:r>
                <a:rPr lang="en-US" sz="3420">
                  <a:solidFill>
                    <a:srgbClr val="243569"/>
                  </a:solidFill>
                  <a:latin typeface="Roboto Bold"/>
                </a:rPr>
                <a:t>Les </a:t>
              </a:r>
              <a:r>
                <a:rPr lang="en-US" sz="3420">
                  <a:solidFill>
                    <a:srgbClr val="1E9F6C"/>
                  </a:solidFill>
                  <a:latin typeface="Roboto Bold"/>
                </a:rPr>
                <a:t>autorités locales</a:t>
              </a:r>
              <a:r>
                <a:rPr lang="en-US" sz="3420">
                  <a:solidFill>
                    <a:srgbClr val="243569"/>
                  </a:solidFill>
                  <a:latin typeface="Roboto Bold"/>
                </a:rPr>
                <a:t> au </a:t>
              </a:r>
            </a:p>
            <a:p>
              <a:pPr algn="ctr">
                <a:lnSpc>
                  <a:spcPts val="3215"/>
                </a:lnSpc>
              </a:pPr>
              <a:r>
                <a:rPr lang="en-US" sz="3420">
                  <a:solidFill>
                    <a:srgbClr val="243569"/>
                  </a:solidFill>
                  <a:latin typeface="Roboto Bold"/>
                </a:rPr>
                <a:t>coeur des nouvelles </a:t>
              </a:r>
              <a:r>
                <a:rPr lang="en-US" sz="3420">
                  <a:solidFill>
                    <a:srgbClr val="1E9F6C"/>
                  </a:solidFill>
                  <a:latin typeface="Roboto Bold"/>
                </a:rPr>
                <a:t>dynamiques régionales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4229100"/>
            <a:ext cx="17449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niveau social :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l’accroissement de l’accès des femmes à l’éducation et au contrôle des revenus a un impact  sur l’état de santé et l’accès des enfants à la scolarisation.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l’accès des femmes aux droits et à la santé sexuelle et reproductive a un impact sur la réduction de la mortalité maternelle, l’état de santé général des femmes, l’éducation et la nutrition des enfants.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renforce également leurs capacités à décider pour elles-mêmes et à se protéger des violences.  </a:t>
            </a:r>
          </a:p>
          <a:p>
            <a:endParaRPr lang="fr-FR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884564" y="9380166"/>
            <a:ext cx="3062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Century Gothic" panose="020B0502020202020204"/>
              </a:rPr>
              <a:t>QUELS ODD </a:t>
            </a:r>
            <a:r>
              <a:rPr lang="fr-FR" sz="3200" dirty="0">
                <a:solidFill>
                  <a:srgbClr val="C00000"/>
                </a:solidFill>
                <a:latin typeface="Century Gothic" panose="020B0502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37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Enjeux de genre  et ODD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4991100"/>
            <a:ext cx="70060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Pas de pauvreté</a:t>
            </a:r>
          </a:p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Faim “zéro”</a:t>
            </a:r>
          </a:p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Bonne santé et bien-être  </a:t>
            </a:r>
          </a:p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fr-FR" sz="3200" b="1" dirty="0">
                <a:solidFill>
                  <a:srgbClr val="00B0F0"/>
                </a:solidFill>
                <a:cs typeface="Calibri" panose="020F0502020204030204" pitchFamily="34" charset="0"/>
              </a:rPr>
              <a:t>Éducation</a:t>
            </a:r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qualité  </a:t>
            </a:r>
          </a:p>
        </p:txBody>
      </p:sp>
    </p:spTree>
    <p:extLst>
      <p:ext uri="{BB962C8B-B14F-4D97-AF65-F5344CB8AC3E}">
        <p14:creationId xmlns:p14="http://schemas.microsoft.com/office/powerpoint/2010/main" val="76118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Enjeux de genre  et ODD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602191"/>
            <a:ext cx="14554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niveau environnemental : </a:t>
            </a: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l’accès des femmes aux énergies renouvelables, telle que l’énergie solaire, a un impact sur: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l’amélioration des modes de consommations durables des foyers,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réduction des dépenses,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réduction du poids du travail domestique pour les femmes.  </a:t>
            </a:r>
          </a:p>
          <a:p>
            <a:r>
              <a:rPr lang="fr-FR" dirty="0">
                <a:solidFill>
                  <a:prstClr val="black"/>
                </a:solidFill>
                <a:latin typeface="Century Gothic" panose="020B0502020202020204"/>
              </a:rPr>
              <a:t>	.   </a:t>
            </a: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590393" y="8776827"/>
            <a:ext cx="3062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Century Gothic" panose="020B0502020202020204"/>
              </a:rPr>
              <a:t>QUELS ODD </a:t>
            </a:r>
            <a:r>
              <a:rPr lang="fr-FR" sz="3200" dirty="0">
                <a:solidFill>
                  <a:srgbClr val="C00000"/>
                </a:solidFill>
                <a:latin typeface="Century Gothic" panose="020B0502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879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Enjeux de genre  et ODD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4870451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Énergie propre et d’un coût abordable  </a:t>
            </a:r>
          </a:p>
          <a:p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Travail décent et croissance économique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6667500"/>
            <a:ext cx="1173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B0F0"/>
                </a:solidFill>
                <a:cs typeface="Calibri Light" panose="020F0302020204030204" pitchFamily="34" charset="0"/>
              </a:rPr>
              <a:t>12. Consommation et production responsables</a:t>
            </a:r>
          </a:p>
          <a:p>
            <a:endParaRPr lang="fr-FR" sz="3200" b="1" dirty="0">
              <a:solidFill>
                <a:srgbClr val="00B0F0"/>
              </a:solidFill>
              <a:cs typeface="Calibri" panose="020F0502020204030204" pitchFamily="34" charset="0"/>
            </a:endParaRPr>
          </a:p>
          <a:p>
            <a:r>
              <a:rPr lang="fr-FR" sz="3200" b="1" dirty="0">
                <a:solidFill>
                  <a:srgbClr val="00B0F0"/>
                </a:solidFill>
                <a:cs typeface="Calibri Light" panose="020F0302020204030204" pitchFamily="34" charset="0"/>
              </a:rPr>
              <a:t>13. Mesures relatives à la lutte contre les changements climatiques  </a:t>
            </a:r>
          </a:p>
        </p:txBody>
      </p:sp>
    </p:spTree>
    <p:extLst>
      <p:ext uri="{BB962C8B-B14F-4D97-AF65-F5344CB8AC3E}">
        <p14:creationId xmlns:p14="http://schemas.microsoft.com/office/powerpoint/2010/main" val="229940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Enjeux de genre  et ODD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571235" y="9340867"/>
            <a:ext cx="3062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QUELS ODD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535" y="4324109"/>
            <a:ext cx="170189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	</a:t>
            </a:r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niveau culturel </a:t>
            </a: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l’accès des femmes à des lieux et financements pour la culture, permet ;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enrichissement et diversification des productions artistiques et de la vie culturelle de la 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perpétuer la culture traditionnelle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fournir un espace pour la liberté d’expression des femmes.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favoriser une diffusion de la culture, sous ses différentes formes, au sein des familles et auprès les enfants.   </a:t>
            </a:r>
          </a:p>
        </p:txBody>
      </p:sp>
    </p:spTree>
    <p:extLst>
      <p:ext uri="{BB962C8B-B14F-4D97-AF65-F5344CB8AC3E}">
        <p14:creationId xmlns:p14="http://schemas.microsoft.com/office/powerpoint/2010/main" val="229412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676400" y="2748642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Enjeux de genre  et ODD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0800" y="5306581"/>
            <a:ext cx="922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B0F0"/>
                </a:solidFill>
                <a:latin typeface="Calibri"/>
                <a:cs typeface="Calibri Light" panose="020F0302020204030204" pitchFamily="34" charset="0"/>
              </a:rPr>
              <a:t>3. Bonne santé et bien-être  </a:t>
            </a:r>
          </a:p>
          <a:p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200" b="1" dirty="0">
                <a:solidFill>
                  <a:srgbClr val="00B0F0"/>
                </a:solidFill>
                <a:latin typeface="Calibri"/>
                <a:cs typeface="Calibri Light" panose="020F0302020204030204" pitchFamily="34" charset="0"/>
              </a:rPr>
              <a:t>9. Industrie, innovation et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91510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98559" y="2444984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8559" y="3298676"/>
            <a:ext cx="17837041" cy="1833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476"/>
              </a:lnSpc>
              <a:spcAft>
                <a:spcPts val="800"/>
              </a:spcAft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  <a:r>
              <a:rPr lang="fr-FR" sz="4762" dirty="0">
                <a:solidFill>
                  <a:srgbClr val="1E9F6C"/>
                </a:solidFill>
                <a:latin typeface="Roboto Bold"/>
              </a:rPr>
              <a:t>Frise chronologique des principales déclarations internationales et régionales sur le genre 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71437" y="3733325"/>
            <a:ext cx="18359437" cy="778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255" marR="527209" indent="-476" algn="just">
              <a:lnSpc>
                <a:spcPct val="165000"/>
              </a:lnSpc>
              <a:spcAft>
                <a:spcPts val="90"/>
              </a:spcAft>
            </a:pPr>
            <a:r>
              <a:rPr lang="fr-FR" sz="3200" b="1" dirty="0">
                <a:solidFill>
                  <a:srgbClr val="181717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Les années 1970</a:t>
            </a:r>
          </a:p>
          <a:p>
            <a:pPr marR="21908" algn="just" defTabSz="342900">
              <a:lnSpc>
                <a:spcPct val="107000"/>
              </a:lnSpc>
            </a:pPr>
            <a:r>
              <a:rPr lang="fr-FR" sz="3200" b="1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1979- </a:t>
            </a:r>
            <a:r>
              <a:rPr lang="fr-FR" sz="3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(Assemblée générale des Nations unies, </a:t>
            </a:r>
            <a:r>
              <a:rPr lang="fr-FR" sz="32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Convention sur l’élimination de toutes les formes de discriminations à l’égard des femmes</a:t>
            </a:r>
            <a:r>
              <a:rPr lang="fr-FR" sz="3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1979)  </a:t>
            </a:r>
          </a:p>
          <a:p>
            <a:pPr marL="135255" marR="527209" indent="-476" algn="just">
              <a:lnSpc>
                <a:spcPct val="165000"/>
              </a:lnSpc>
              <a:spcAft>
                <a:spcPts val="90"/>
              </a:spcAft>
            </a:pPr>
            <a:r>
              <a:rPr lang="fr-FR" sz="3200" b="1" dirty="0">
                <a:solidFill>
                  <a:srgbClr val="181717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Les années 1990</a:t>
            </a:r>
            <a:endParaRPr lang="fr-FR" sz="32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79058" indent="-457200" fontAlgn="base">
              <a:lnSpc>
                <a:spcPct val="129000"/>
              </a:lnSpc>
              <a:spcAft>
                <a:spcPts val="405"/>
              </a:spcAft>
              <a:buClr>
                <a:srgbClr val="181717"/>
              </a:buClr>
              <a:buSzPts val="950"/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La 4e Conférence des Nations unies sur les femmes à Beijing : des orientations ont été prises par plus de 180 États et gouvernements: Outils pour évaluer les impacts différenciés sur les hommes et les femmes</a:t>
            </a:r>
            <a:endParaRPr lang="fr-FR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 fontAlgn="base">
              <a:lnSpc>
                <a:spcPct val="129000"/>
              </a:lnSpc>
              <a:spcAft>
                <a:spcPts val="409"/>
              </a:spcAft>
              <a:buClr>
                <a:srgbClr val="181717"/>
              </a:buClr>
              <a:buSzPts val="950"/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L’Union européenne adopte l’approche intégrée de l’égalité </a:t>
            </a:r>
            <a:endParaRPr lang="fr-FR" sz="3200" b="1" dirty="0">
              <a:solidFill>
                <a:srgbClr val="181717"/>
              </a:solidFill>
              <a:uFill>
                <a:solidFill>
                  <a:srgbClr val="000000"/>
                </a:solidFill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 fontAlgn="base">
              <a:lnSpc>
                <a:spcPct val="129000"/>
              </a:lnSpc>
              <a:spcAft>
                <a:spcPts val="409"/>
              </a:spcAft>
              <a:buClr>
                <a:srgbClr val="181717"/>
              </a:buClr>
              <a:buSzPts val="950"/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L’outil d’analyse comparative entre les sexes (ACS) est implanté à l’échelle fédérale au Canada. </a:t>
            </a:r>
            <a:endParaRPr lang="fr-FR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 fontAlgn="base">
              <a:lnSpc>
                <a:spcPct val="107000"/>
              </a:lnSpc>
              <a:buClr>
                <a:srgbClr val="181717"/>
              </a:buClr>
              <a:buSzPts val="950"/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200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Le gouvernement du Québec développe l’analyse différenciée selon les sexes (ADS).</a:t>
            </a:r>
          </a:p>
          <a:p>
            <a:pPr marL="457200" lvl="0" indent="-457200" algn="just" fontAlgn="base">
              <a:lnSpc>
                <a:spcPct val="107000"/>
              </a:lnSpc>
              <a:buClr>
                <a:srgbClr val="181717"/>
              </a:buClr>
              <a:buSzPts val="950"/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181717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La Charte Africaine des Droits et du Bien Etre de l’Enfant de 1990 ratifiée le 29 Août 1998 </a:t>
            </a:r>
          </a:p>
          <a:p>
            <a:pPr marL="257175" marR="79058" indent="-257175" fontAlgn="base">
              <a:lnSpc>
                <a:spcPct val="107000"/>
              </a:lnSpc>
              <a:spcAft>
                <a:spcPts val="593"/>
              </a:spcAft>
              <a:buClr>
                <a:srgbClr val="181717"/>
              </a:buClr>
              <a:buSzPts val="950"/>
              <a:buFont typeface="+mj-lt"/>
              <a:buAutoNum type="arabicPeriod" startAt="1995"/>
            </a:pPr>
            <a:endParaRPr lang="fr-FR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29000"/>
              </a:lnSpc>
              <a:spcAft>
                <a:spcPts val="409"/>
              </a:spcAft>
              <a:buClr>
                <a:srgbClr val="181717"/>
              </a:buClr>
              <a:buSzPts val="950"/>
            </a:pPr>
            <a:endParaRPr lang="fr-FR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473097" y="-4846082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371600" y="1973761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2400" y="2721139"/>
            <a:ext cx="17983200" cy="1833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476"/>
              </a:lnSpc>
              <a:spcAft>
                <a:spcPts val="800"/>
              </a:spcAft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  <a:r>
              <a:rPr lang="fr-FR" sz="4762" dirty="0">
                <a:solidFill>
                  <a:srgbClr val="1E9F6C"/>
                </a:solidFill>
                <a:latin typeface="Roboto Bold"/>
              </a:rPr>
              <a:t>Frise chronologique des principales déclarations internationales et régionales sur le genre </a:t>
            </a:r>
          </a:p>
          <a:p>
            <a:pPr marL="0" marR="0" lvl="0" indent="0" algn="ctr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3871046"/>
            <a:ext cx="163437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70562"/>
              </a:buClr>
              <a:buSzPct val="100000"/>
              <a:tabLst>
                <a:tab pos="201216" algn="l"/>
              </a:tabLst>
            </a:pPr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Années 2000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2000-2015 : Objectifs du millénaire pour le développement (OMD)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Protocole à la Charte Africaine des Droits de l’homme et des Peuples relatifs aux droits de la femme en 2003 signé par le Sénégal le 27 Décembre 2004 ;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srgbClr val="231F2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La Déclaration Solennelle des Chefs d’Etat et de Gouvernement  sur l’égalité entre les hommes et les femmes en Afrique (</a:t>
            </a:r>
            <a:r>
              <a:rPr lang="fr-FR" sz="3200" dirty="0" err="1">
                <a:solidFill>
                  <a:srgbClr val="231F2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AddisAbeba</a:t>
            </a:r>
            <a:r>
              <a:rPr lang="fr-FR" sz="3200" dirty="0">
                <a:solidFill>
                  <a:srgbClr val="231F2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Georgia" panose="02040502050405020303" pitchFamily="18" charset="0"/>
                <a:cs typeface="Calibri" panose="020F0502020204030204" pitchFamily="34" charset="0"/>
              </a:rPr>
              <a:t> 2004) ;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d’action de Maputo 2007-2010 ; 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2015-2030 : Objectifs de développement durable (ODD) adoptés par l’Assemblée générale des Nations Unies</a:t>
            </a:r>
          </a:p>
          <a:p>
            <a:pPr marL="214313" indent="-214313"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Résolutions « Femmes, paix et sécurité » adoptées par le Conseil de sécurité des Nations Unies depuis 2000,</a:t>
            </a:r>
          </a:p>
          <a:p>
            <a:pPr marL="214313" indent="-214313">
              <a:spcAft>
                <a:spcPts val="450"/>
              </a:spcAft>
              <a:buClr>
                <a:srgbClr val="970562"/>
              </a:buClr>
              <a:buSzPct val="100000"/>
              <a:buFont typeface="Wingdings 2" panose="05020102010507070707" pitchFamily="18" charset="2"/>
              <a:buChar char=""/>
              <a:tabLst>
                <a:tab pos="201216" algn="l"/>
              </a:tabLst>
              <a:defRPr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Stratégie de la Francophonie pour l’égalité entre les femmes et les hommes. En 2020 le guide pratique de l’AIMF</a:t>
            </a:r>
          </a:p>
        </p:txBody>
      </p:sp>
    </p:spTree>
    <p:extLst>
      <p:ext uri="{BB962C8B-B14F-4D97-AF65-F5344CB8AC3E}">
        <p14:creationId xmlns:p14="http://schemas.microsoft.com/office/powerpoint/2010/main" val="50150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371600" y="1973761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71601" y="2721139"/>
            <a:ext cx="37338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  <a:r>
              <a:rPr lang="fr-FR" sz="4762" dirty="0">
                <a:solidFill>
                  <a:srgbClr val="1E9F6C"/>
                </a:solidFill>
                <a:latin typeface="Roboto Bold"/>
              </a:rPr>
              <a:t>Messages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3097866"/>
            <a:ext cx="1600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faut intervenir pro-activement pour déconstruire le biais masculin des politiques publiques qui entérinent la séparation sphère privée = femme/sphère publique = hommes, prolongent des stéréotypes et renforcent la domination masculine (violences faites aux femmes en sont la manifestation extrême).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ODD : la transversalité du genre est plus visible dans les ODD (2015-2030) que dans les OMD (2005-2015) mais beaucoup reste à faire pour concrétiser la prise en compte de cette dimension.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Depuis 50 ans, les cadres internationaux sur l'égalité de genre sont des jalons, l’adhésion des Etats doit se traduire dans les politiques publiques y compris le niveau territorial. Le plaidoyer de la société civile est souvent nécessaire.  </a:t>
            </a:r>
          </a:p>
        </p:txBody>
      </p:sp>
    </p:spTree>
    <p:extLst>
      <p:ext uri="{BB962C8B-B14F-4D97-AF65-F5344CB8AC3E}">
        <p14:creationId xmlns:p14="http://schemas.microsoft.com/office/powerpoint/2010/main" val="157816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371600" y="1973761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66" b="0" i="0" u="none" strike="noStrike" kern="1200" cap="none" spc="0" normalizeH="0" baseline="0" noProof="0" dirty="0">
                <a:ln>
                  <a:noFill/>
                </a:ln>
                <a:solidFill>
                  <a:srgbClr val="243569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18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4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279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ts val="4146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6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71601" y="2721139"/>
            <a:ext cx="37338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  <a:r>
              <a:rPr lang="fr-FR" sz="4762" dirty="0">
                <a:solidFill>
                  <a:srgbClr val="1E9F6C"/>
                </a:solidFill>
                <a:latin typeface="Roboto Bold"/>
              </a:rPr>
              <a:t>Références</a:t>
            </a:r>
          </a:p>
          <a:p>
            <a:pPr marL="0" marR="0" lvl="0" indent="0" algn="l" defTabSz="914400" rtl="0" eaLnBrk="1" fontAlgn="auto" latinLnBrk="0" hangingPunct="1">
              <a:lnSpc>
                <a:spcPts val="4476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762" b="0" i="0" u="none" strike="noStrike" kern="1200" cap="none" spc="0" normalizeH="0" baseline="0" noProof="0" dirty="0">
                <a:ln>
                  <a:noFill/>
                </a:ln>
                <a:solidFill>
                  <a:srgbClr val="1E9F6C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3578776"/>
            <a:ext cx="1516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prstClr val="black"/>
                </a:solidFill>
                <a:latin typeface="Century Gothic" panose="020B0502020202020204"/>
              </a:rPr>
              <a:t>Référence GUIDE</a:t>
            </a:r>
          </a:p>
          <a:p>
            <a:endParaRPr lang="fr-FR" sz="3200" dirty="0">
              <a:solidFill>
                <a:prstClr val="black"/>
              </a:solidFill>
              <a:latin typeface="Century Gothic" panose="020B0502020202020204"/>
            </a:endParaRPr>
          </a:p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Page 5 : Utiliser les exemples fournis pour faire le lien avec les ODD</a:t>
            </a:r>
          </a:p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Page 7 : Les déclarations. Ajouter des engagements régionaux, comme le Protocole de MAPUTO. </a:t>
            </a:r>
          </a:p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Page 10 (eau et assainissement) et Pages 12 + 13 (santé) : exemples de l’importance du genre dans des domaines clefs, à étendre à d’autres thématiques des ODD. </a:t>
            </a:r>
          </a:p>
          <a:p>
            <a:endParaRPr lang="fr-FR" sz="3200" dirty="0">
              <a:solidFill>
                <a:prstClr val="black"/>
              </a:solidFill>
              <a:latin typeface="Century Gothic" panose="020B0502020202020204"/>
            </a:endParaRPr>
          </a:p>
          <a:p>
            <a:r>
              <a:rPr lang="fr-FR" sz="3200" b="1" dirty="0">
                <a:solidFill>
                  <a:prstClr val="black"/>
                </a:solidFill>
                <a:latin typeface="Century Gothic" panose="020B0502020202020204"/>
              </a:rPr>
              <a:t>Liens bibliographie </a:t>
            </a:r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et sources de données</a:t>
            </a:r>
          </a:p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Voir section 2 du dossier ressources  et section 4 pour des exemples de politiques </a:t>
            </a:r>
          </a:p>
        </p:txBody>
      </p:sp>
    </p:spTree>
    <p:extLst>
      <p:ext uri="{BB962C8B-B14F-4D97-AF65-F5344CB8AC3E}">
        <p14:creationId xmlns:p14="http://schemas.microsoft.com/office/powerpoint/2010/main" val="11238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19494" y="3935342"/>
            <a:ext cx="16644706" cy="585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Objectifs du Développement Durable (ODD). 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1092" y="4617406"/>
            <a:ext cx="18236908" cy="764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altLang="fr-FR" sz="3200" b="1" i="0" u="none" strike="noStrike" kern="0" cap="none" spc="0" normalizeH="0" baseline="0" noProof="0" dirty="0">
              <a:ln>
                <a:noFill/>
              </a:ln>
              <a:solidFill>
                <a:srgbClr val="5055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 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25 septembre 2015</a:t>
            </a: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193 chefs d’Etat</a:t>
            </a: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rassemblés à New York font ce constat : le 21ème siècle ne peut être la reproduction du siècle passé. </a:t>
            </a: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altLang="fr-F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Au nombre de 17</a:t>
            </a: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ceux-ci fixent une feuille de route internationale pour le développement durable 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jusqu’en 2030.</a:t>
            </a: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altLang="fr-FR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Leur intuition est en effet que tous ces axes ne doivent pas être traités séparément, de manière cloisonnée, mais bien 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altLang="fr-F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 développement durable est systémique</a:t>
            </a: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c’est-à-dire que ses différentes facettes sont intimement liées entre elles et forment un tout.</a:t>
            </a: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altLang="fr-F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Si un point se dégrade, cela se ressent sur l’ensemble </a:t>
            </a:r>
            <a:r>
              <a:rPr kumimoji="0" lang="fr-FR" alt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</a:rPr>
              <a:t>: 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19494" y="3935342"/>
            <a:ext cx="16644706" cy="585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Objectifs du Développement Durable (ODD). </a:t>
            </a:r>
          </a:p>
        </p:txBody>
      </p:sp>
      <p:pic>
        <p:nvPicPr>
          <p:cNvPr id="15" name="Picture 2" descr="https://www.association4d.org/wp-content/uploads/sdgs-list-fr1-500x28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62" y="5600723"/>
            <a:ext cx="7619061" cy="28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2910" y="4360993"/>
            <a:ext cx="7218290" cy="57612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05938" y="9310780"/>
            <a:ext cx="812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 https://www.un.org/sustainabledevelopment/fr/news/communications-material/</a:t>
            </a:r>
          </a:p>
        </p:txBody>
      </p:sp>
    </p:spTree>
    <p:extLst>
      <p:ext uri="{BB962C8B-B14F-4D97-AF65-F5344CB8AC3E}">
        <p14:creationId xmlns:p14="http://schemas.microsoft.com/office/powerpoint/2010/main" val="18189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77676" y="3464459"/>
            <a:ext cx="16644706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3037" y="4890442"/>
            <a:ext cx="163115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Au niveau économique : un égal accès des femmes aux opportunités et ressources économiques (dont l’emploi) permet d’accroitre la productivité, la production et les retombées économiques à l’échelle locale ou globale, ainsi que d’améliorer la sécurité alimentaire des populations, ...</a:t>
            </a:r>
          </a:p>
          <a:p>
            <a:endParaRPr lang="fr-FR" sz="3200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/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fr-FR" sz="3200" b="1" dirty="0">
                <a:solidFill>
                  <a:srgbClr val="C00000"/>
                </a:solidFill>
                <a:latin typeface="Century Gothic" panose="020B0502020202020204"/>
              </a:rPr>
              <a:t>QUELS ODD ?</a:t>
            </a:r>
          </a:p>
          <a:p>
            <a:endParaRPr lang="fr-FR" sz="3200" b="1" dirty="0">
              <a:solidFill>
                <a:srgbClr val="00B050"/>
              </a:solidFill>
              <a:latin typeface="Century Gothic" panose="020B0502020202020204"/>
            </a:endParaRPr>
          </a:p>
          <a:p>
            <a:endParaRPr lang="fr-FR" sz="3200" dirty="0">
              <a:solidFill>
                <a:srgbClr val="C00000"/>
              </a:solidFill>
              <a:latin typeface="Century Gothic" panose="020B0502020202020204"/>
            </a:endParaRPr>
          </a:p>
          <a:p>
            <a:r>
              <a:rPr lang="fr-FR" sz="3200" dirty="0">
                <a:solidFill>
                  <a:srgbClr val="C00000"/>
                </a:solidFill>
                <a:latin typeface="Century Gothic" panose="020B0502020202020204"/>
              </a:rPr>
              <a:t>Que font les politiques publiques à ce sujet? </a:t>
            </a:r>
          </a:p>
          <a:p>
            <a:endParaRPr lang="fr-FR" dirty="0">
              <a:solidFill>
                <a:srgbClr val="C0000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006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750" y="5143500"/>
            <a:ext cx="1129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fr-FR" sz="3200" b="1" dirty="0">
                <a:solidFill>
                  <a:srgbClr val="00B0F0"/>
                </a:solidFill>
                <a:latin typeface="Century Gothic" panose="020B0502020202020204"/>
              </a:rPr>
              <a:t>2. Faim “zéro” </a:t>
            </a:r>
          </a:p>
          <a:p>
            <a:r>
              <a:rPr lang="fr-FR" sz="3200" b="1" dirty="0">
                <a:solidFill>
                  <a:srgbClr val="00B0F0"/>
                </a:solidFill>
                <a:latin typeface="Century Gothic" panose="020B0502020202020204"/>
              </a:rPr>
              <a:t>10. Inégalités réduites</a:t>
            </a:r>
            <a:r>
              <a:rPr lang="fr-FR" sz="3200" dirty="0">
                <a:solidFill>
                  <a:srgbClr val="00B0F0"/>
                </a:solidFill>
                <a:latin typeface="Century Gothic" panose="020B0502020202020204"/>
              </a:rPr>
              <a:t> </a:t>
            </a:r>
          </a:p>
          <a:p>
            <a:r>
              <a:rPr lang="fr-FR" sz="3200" b="1" dirty="0">
                <a:solidFill>
                  <a:srgbClr val="00B0F0"/>
                </a:solidFill>
                <a:latin typeface="Century Gothic" panose="020B0502020202020204"/>
              </a:rPr>
              <a:t>12. Consommation et production responsables</a:t>
            </a:r>
          </a:p>
        </p:txBody>
      </p:sp>
    </p:spTree>
    <p:extLst>
      <p:ext uri="{BB962C8B-B14F-4D97-AF65-F5344CB8AC3E}">
        <p14:creationId xmlns:p14="http://schemas.microsoft.com/office/powerpoint/2010/main" val="33009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4764592"/>
            <a:ext cx="1600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niveau politique </a:t>
            </a: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 participation des femmes aux espaces de décisions politiques, économiques et sociaux permet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d’apporter des solutions plus adaptées à la totalité des populations concernées, 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d’améliorer l’efficacité et les impacts des politiques publiques locales et nationales.  </a:t>
            </a:r>
          </a:p>
          <a:p>
            <a:r>
              <a:rPr lang="fr-FR" dirty="0">
                <a:solidFill>
                  <a:prstClr val="black"/>
                </a:solidFill>
                <a:latin typeface="Century Gothic" panose="020B0502020202020204"/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600" y="8288633"/>
            <a:ext cx="2778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3200" b="1" dirty="0">
                <a:solidFill>
                  <a:srgbClr val="C00000"/>
                </a:solidFill>
                <a:latin typeface="Century Gothic" panose="020B0502020202020204"/>
              </a:rPr>
              <a:t>QUELS ODD ?</a:t>
            </a:r>
          </a:p>
        </p:txBody>
      </p:sp>
    </p:spTree>
    <p:extLst>
      <p:ext uri="{BB962C8B-B14F-4D97-AF65-F5344CB8AC3E}">
        <p14:creationId xmlns:p14="http://schemas.microsoft.com/office/powerpoint/2010/main" val="86163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1660" y="5048752"/>
            <a:ext cx="7496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Villes et communautés durables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1660" y="6057900"/>
            <a:ext cx="8129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b="1" dirty="0">
                <a:solidFill>
                  <a:srgbClr val="00B0F0"/>
                </a:solidFill>
                <a:latin typeface="Century Gothic" panose="020B0502020202020204"/>
              </a:rPr>
              <a:t>16. Paix, Justice et institutions</a:t>
            </a:r>
            <a:r>
              <a:rPr lang="fr-FR" sz="3200" b="1" dirty="0">
                <a:solidFill>
                  <a:srgbClr val="00B050"/>
                </a:solidFill>
                <a:latin typeface="Century Gothic" panose="020B0502020202020204"/>
              </a:rPr>
              <a:t> </a:t>
            </a:r>
            <a:r>
              <a:rPr lang="fr-FR" sz="3200" b="1" dirty="0">
                <a:solidFill>
                  <a:srgbClr val="00B0F0"/>
                </a:solidFill>
                <a:latin typeface="Century Gothic" panose="020B0502020202020204"/>
              </a:rPr>
              <a:t>efficaces</a:t>
            </a:r>
            <a:r>
              <a:rPr lang="fr-FR" sz="3200" b="1" dirty="0">
                <a:solidFill>
                  <a:srgbClr val="00B050"/>
                </a:solidFill>
                <a:latin typeface="Century Gothic" panose="020B050202020202020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835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4262209"/>
            <a:ext cx="17983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niveau urbain </a:t>
            </a: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prise en compte des enjeux de genre dans l’espace public urbain, dans la visibilité des individus et dans l’accès aux services </a:t>
            </a: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 :</a:t>
            </a:r>
          </a:p>
          <a:p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d’améliorer la contribution des femmes aux activités urbaines et le fonctionnement général de la ville.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d'améliorer leur participation aux décisions et plans d’aménagement urbains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rendre la ville plus adaptée aux besoins des citoyens et des familles.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favoriser la circulation des femmes et leur participation aux activités économiques de la ville.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Assurer un meilleur entretien des infrastructures.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049000" y="9655264"/>
            <a:ext cx="3277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Century Gothic" panose="020B0502020202020204"/>
              </a:rPr>
              <a:t>QUELS ODD </a:t>
            </a:r>
            <a:r>
              <a:rPr lang="fr-FR" sz="3200" dirty="0">
                <a:solidFill>
                  <a:srgbClr val="C00000"/>
                </a:solidFill>
                <a:latin typeface="Century Gothic" panose="020B0502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57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80873" flipH="1">
            <a:off x="-1369644" y="-4860266"/>
            <a:ext cx="22222742" cy="7722403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22222743" y="0"/>
                </a:moveTo>
                <a:lnTo>
                  <a:pt x="0" y="0"/>
                </a:lnTo>
                <a:lnTo>
                  <a:pt x="0" y="7722403"/>
                </a:lnTo>
                <a:lnTo>
                  <a:pt x="22222743" y="7722403"/>
                </a:lnTo>
                <a:lnTo>
                  <a:pt x="22222743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8750" y="2622109"/>
            <a:ext cx="15742559" cy="673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2"/>
              </a:lnSpc>
            </a:pPr>
            <a:r>
              <a:rPr lang="en-US" sz="5566" dirty="0">
                <a:solidFill>
                  <a:srgbClr val="243569"/>
                </a:solidFill>
                <a:latin typeface="Roboto Bold"/>
              </a:rPr>
              <a:t>GENRE ET POLITIQUES PUBLIQUES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20076" y="417633"/>
            <a:ext cx="6145735" cy="1222134"/>
            <a:chOff x="0" y="0"/>
            <a:chExt cx="8194313" cy="1629512"/>
          </a:xfrm>
        </p:grpSpPr>
        <p:sp>
          <p:nvSpPr>
            <p:cNvPr id="5" name="Freeform 5"/>
            <p:cNvSpPr/>
            <p:nvPr/>
          </p:nvSpPr>
          <p:spPr>
            <a:xfrm>
              <a:off x="6682457" y="175135"/>
              <a:ext cx="1430823" cy="954286"/>
            </a:xfrm>
            <a:custGeom>
              <a:avLst/>
              <a:gdLst/>
              <a:ahLst/>
              <a:cxnLst/>
              <a:rect l="l" t="t" r="r" b="b"/>
              <a:pathLst>
                <a:path w="1430823" h="954286">
                  <a:moveTo>
                    <a:pt x="0" y="0"/>
                  </a:moveTo>
                  <a:lnTo>
                    <a:pt x="1430823" y="0"/>
                  </a:lnTo>
                  <a:lnTo>
                    <a:pt x="1430823" y="954285"/>
                  </a:lnTo>
                  <a:lnTo>
                    <a:pt x="0" y="954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75135"/>
              <a:ext cx="2573190" cy="1064682"/>
            </a:xfrm>
            <a:custGeom>
              <a:avLst/>
              <a:gdLst/>
              <a:ahLst/>
              <a:cxnLst/>
              <a:rect l="l" t="t" r="r" b="b"/>
              <a:pathLst>
                <a:path w="2573190" h="1064682">
                  <a:moveTo>
                    <a:pt x="0" y="0"/>
                  </a:moveTo>
                  <a:lnTo>
                    <a:pt x="2573190" y="0"/>
                  </a:lnTo>
                  <a:lnTo>
                    <a:pt x="2573190" y="1064682"/>
                  </a:lnTo>
                  <a:lnTo>
                    <a:pt x="0" y="106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/>
            <p:cNvSpPr/>
            <p:nvPr/>
          </p:nvSpPr>
          <p:spPr>
            <a:xfrm>
              <a:off x="2898938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9" y="0"/>
                  </a:lnTo>
                  <a:lnTo>
                    <a:pt x="1451019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710371" y="0"/>
              <a:ext cx="1451018" cy="1451018"/>
            </a:xfrm>
            <a:custGeom>
              <a:avLst/>
              <a:gdLst/>
              <a:ahLst/>
              <a:cxnLst/>
              <a:rect l="l" t="t" r="r" b="b"/>
              <a:pathLst>
                <a:path w="1451018" h="1451018">
                  <a:moveTo>
                    <a:pt x="0" y="0"/>
                  </a:moveTo>
                  <a:lnTo>
                    <a:pt x="1451018" y="0"/>
                  </a:lnTo>
                  <a:lnTo>
                    <a:pt x="1451018" y="1451018"/>
                  </a:lnTo>
                  <a:lnTo>
                    <a:pt x="0" y="1451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3320" y="1247047"/>
              <a:ext cx="1460993" cy="382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7"/>
                </a:lnSpc>
                <a:spcBef>
                  <a:spcPct val="0"/>
                </a:spcBef>
              </a:pPr>
              <a:r>
                <a:rPr lang="en-US" sz="847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5572" y="417633"/>
            <a:ext cx="3844821" cy="803672"/>
            <a:chOff x="0" y="0"/>
            <a:chExt cx="5126428" cy="10715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5024"/>
              <a:ext cx="5126428" cy="426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90"/>
                </a:lnSpc>
                <a:spcBef>
                  <a:spcPct val="0"/>
                </a:spcBef>
              </a:pPr>
              <a:r>
                <a:rPr lang="en-US" sz="1992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937456" cy="65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6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0175" y="3598746"/>
            <a:ext cx="10604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Enjeux de genre  et ODD</a:t>
            </a:r>
          </a:p>
          <a:p>
            <a:pPr lvl="0">
              <a:lnSpc>
                <a:spcPts val="4476"/>
              </a:lnSpc>
              <a:spcAft>
                <a:spcPts val="800"/>
              </a:spcAft>
            </a:pPr>
            <a:r>
              <a:rPr lang="fr-FR" sz="4762" dirty="0">
                <a:solidFill>
                  <a:srgbClr val="1E9F6C"/>
                </a:solidFill>
                <a:latin typeface="Roboto Bold"/>
              </a:rPr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2200" y="4974350"/>
            <a:ext cx="4997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Bonne santé et bien-être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905500"/>
            <a:ext cx="6239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Villes et communautés durables</a:t>
            </a:r>
          </a:p>
        </p:txBody>
      </p:sp>
    </p:spTree>
    <p:extLst>
      <p:ext uri="{BB962C8B-B14F-4D97-AF65-F5344CB8AC3E}">
        <p14:creationId xmlns:p14="http://schemas.microsoft.com/office/powerpoint/2010/main" val="24008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1602</Words>
  <Application>Microsoft Office PowerPoint</Application>
  <PresentationFormat>Personnalisé</PresentationFormat>
  <Paragraphs>233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Montserrat Bold</vt:lpstr>
      <vt:lpstr>Century Gothic</vt:lpstr>
      <vt:lpstr>Arial</vt:lpstr>
      <vt:lpstr>Wingdings</vt:lpstr>
      <vt:lpstr>Calibri Light</vt:lpstr>
      <vt:lpstr>Montserrat</vt:lpstr>
      <vt:lpstr>Calibri</vt:lpstr>
      <vt:lpstr>Roboto</vt:lpstr>
      <vt:lpstr>Roboto Bold</vt:lpstr>
      <vt:lpstr>Wingdings 2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 FR validé (Présentation)</dc:title>
  <dc:creator>EAU VIVE SENEGAL</dc:creator>
  <cp:lastModifiedBy>Arianna ARDESI</cp:lastModifiedBy>
  <cp:revision>22</cp:revision>
  <dcterms:created xsi:type="dcterms:W3CDTF">2006-08-16T00:00:00Z</dcterms:created>
  <dcterms:modified xsi:type="dcterms:W3CDTF">2024-01-29T17:06:18Z</dcterms:modified>
  <dc:identifier>DAF60UtvY4o</dc:identifier>
</cp:coreProperties>
</file>