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8288000" cy="10287000"/>
  <p:notesSz cx="6858000" cy="9144000"/>
  <p:embeddedFontLst>
    <p:embeddedFont>
      <p:font typeface="Montserrat" panose="00000500000000000000" pitchFamily="2" charset="0"/>
      <p:regular r:id="rId18"/>
      <p:bold r:id="rId19"/>
      <p:italic r:id="rId20"/>
      <p:boldItalic r:id="rId21"/>
    </p:embeddedFont>
    <p:embeddedFont>
      <p:font typeface="Montserrat Bold" panose="00000800000000000000" charset="0"/>
      <p:regular r:id="rId22"/>
    </p:embeddedFont>
    <p:embeddedFont>
      <p:font typeface="Roboto" panose="02000000000000000000" pitchFamily="2" charset="0"/>
      <p:regular r:id="rId23"/>
      <p:bold r:id="rId24"/>
      <p:italic r:id="rId25"/>
      <p:boldItalic r:id="rId26"/>
    </p:embeddedFont>
    <p:embeddedFont>
      <p:font typeface="Roboto Bold" panose="02000000000000000000"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460" y="6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anna ARDESI" userId="eea9cf6d-f456-41a1-9dc3-822687fd0bf7" providerId="ADAL" clId="{4CA4123F-1A27-43B5-B865-CB4771C4614E}"/>
    <pc:docChg chg="undo custSel modSld">
      <pc:chgData name="Arianna ARDESI" userId="eea9cf6d-f456-41a1-9dc3-822687fd0bf7" providerId="ADAL" clId="{4CA4123F-1A27-43B5-B865-CB4771C4614E}" dt="2024-01-29T17:07:24.681" v="25" actId="20577"/>
      <pc:docMkLst>
        <pc:docMk/>
      </pc:docMkLst>
      <pc:sldChg chg="modSp mod">
        <pc:chgData name="Arianna ARDESI" userId="eea9cf6d-f456-41a1-9dc3-822687fd0bf7" providerId="ADAL" clId="{4CA4123F-1A27-43B5-B865-CB4771C4614E}" dt="2024-01-29T17:06:29.596" v="0" actId="20577"/>
        <pc:sldMkLst>
          <pc:docMk/>
          <pc:sldMk cId="0" sldId="258"/>
        </pc:sldMkLst>
        <pc:spChg chg="mod">
          <ac:chgData name="Arianna ARDESI" userId="eea9cf6d-f456-41a1-9dc3-822687fd0bf7" providerId="ADAL" clId="{4CA4123F-1A27-43B5-B865-CB4771C4614E}" dt="2024-01-29T17:06:29.596" v="0" actId="20577"/>
          <ac:spMkLst>
            <pc:docMk/>
            <pc:sldMk cId="0" sldId="258"/>
            <ac:spMk id="22" creationId="{00000000-0000-0000-0000-000000000000}"/>
          </ac:spMkLst>
        </pc:spChg>
      </pc:sldChg>
      <pc:sldChg chg="addSp delSp modSp mod">
        <pc:chgData name="Arianna ARDESI" userId="eea9cf6d-f456-41a1-9dc3-822687fd0bf7" providerId="ADAL" clId="{4CA4123F-1A27-43B5-B865-CB4771C4614E}" dt="2024-01-29T17:07:24.681" v="25" actId="20577"/>
        <pc:sldMkLst>
          <pc:docMk/>
          <pc:sldMk cId="3826717182" sldId="259"/>
        </pc:sldMkLst>
        <pc:spChg chg="mod">
          <ac:chgData name="Arianna ARDESI" userId="eea9cf6d-f456-41a1-9dc3-822687fd0bf7" providerId="ADAL" clId="{4CA4123F-1A27-43B5-B865-CB4771C4614E}" dt="2024-01-29T17:07:24.681" v="25" actId="20577"/>
          <ac:spMkLst>
            <pc:docMk/>
            <pc:sldMk cId="3826717182" sldId="259"/>
            <ac:spMk id="16" creationId="{00000000-0000-0000-0000-000000000000}"/>
          </ac:spMkLst>
        </pc:spChg>
        <pc:graphicFrameChg chg="add del modGraphic">
          <ac:chgData name="Arianna ARDESI" userId="eea9cf6d-f456-41a1-9dc3-822687fd0bf7" providerId="ADAL" clId="{4CA4123F-1A27-43B5-B865-CB4771C4614E}" dt="2024-01-29T17:06:58.758" v="2" actId="27309"/>
          <ac:graphicFrameMkLst>
            <pc:docMk/>
            <pc:sldMk cId="3826717182" sldId="259"/>
            <ac:graphicFrameMk id="15" creationId="{A4AF4296-F3D3-502C-EA1C-DFCE75B1B78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A29FD-5DA5-4296-8493-AE31F3206AA9}" type="datetimeFigureOut">
              <a:rPr lang="fr-FR" smtClean="0"/>
              <a:t>29/01/2024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7CC70-11FA-4C02-A21D-14F8547CA97E}" type="slidenum">
              <a:rPr lang="fr-FR" smtClean="0"/>
              <a:t>‹N°›</a:t>
            </a:fld>
            <a:endParaRPr lang="fr-FR"/>
          </a:p>
        </p:txBody>
      </p:sp>
    </p:spTree>
    <p:extLst>
      <p:ext uri="{BB962C8B-B14F-4D97-AF65-F5344CB8AC3E}">
        <p14:creationId xmlns:p14="http://schemas.microsoft.com/office/powerpoint/2010/main" val="78673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4</a:t>
            </a:fld>
            <a:endParaRPr lang="fr-FR"/>
          </a:p>
        </p:txBody>
      </p:sp>
    </p:spTree>
    <p:extLst>
      <p:ext uri="{BB962C8B-B14F-4D97-AF65-F5344CB8AC3E}">
        <p14:creationId xmlns:p14="http://schemas.microsoft.com/office/powerpoint/2010/main" val="78284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13</a:t>
            </a:fld>
            <a:endParaRPr lang="fr-FR"/>
          </a:p>
        </p:txBody>
      </p:sp>
    </p:spTree>
    <p:extLst>
      <p:ext uri="{BB962C8B-B14F-4D97-AF65-F5344CB8AC3E}">
        <p14:creationId xmlns:p14="http://schemas.microsoft.com/office/powerpoint/2010/main" val="2732484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14</a:t>
            </a:fld>
            <a:endParaRPr lang="fr-FR"/>
          </a:p>
        </p:txBody>
      </p:sp>
    </p:spTree>
    <p:extLst>
      <p:ext uri="{BB962C8B-B14F-4D97-AF65-F5344CB8AC3E}">
        <p14:creationId xmlns:p14="http://schemas.microsoft.com/office/powerpoint/2010/main" val="813171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15</a:t>
            </a:fld>
            <a:endParaRPr lang="fr-FR"/>
          </a:p>
        </p:txBody>
      </p:sp>
    </p:spTree>
    <p:extLst>
      <p:ext uri="{BB962C8B-B14F-4D97-AF65-F5344CB8AC3E}">
        <p14:creationId xmlns:p14="http://schemas.microsoft.com/office/powerpoint/2010/main" val="2369046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5</a:t>
            </a:fld>
            <a:endParaRPr lang="fr-FR"/>
          </a:p>
        </p:txBody>
      </p:sp>
    </p:spTree>
    <p:extLst>
      <p:ext uri="{BB962C8B-B14F-4D97-AF65-F5344CB8AC3E}">
        <p14:creationId xmlns:p14="http://schemas.microsoft.com/office/powerpoint/2010/main" val="227623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6</a:t>
            </a:fld>
            <a:endParaRPr lang="fr-FR"/>
          </a:p>
        </p:txBody>
      </p:sp>
    </p:spTree>
    <p:extLst>
      <p:ext uri="{BB962C8B-B14F-4D97-AF65-F5344CB8AC3E}">
        <p14:creationId xmlns:p14="http://schemas.microsoft.com/office/powerpoint/2010/main" val="204704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7</a:t>
            </a:fld>
            <a:endParaRPr lang="fr-FR"/>
          </a:p>
        </p:txBody>
      </p:sp>
    </p:spTree>
    <p:extLst>
      <p:ext uri="{BB962C8B-B14F-4D97-AF65-F5344CB8AC3E}">
        <p14:creationId xmlns:p14="http://schemas.microsoft.com/office/powerpoint/2010/main" val="371527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8</a:t>
            </a:fld>
            <a:endParaRPr lang="fr-FR"/>
          </a:p>
        </p:txBody>
      </p:sp>
    </p:spTree>
    <p:extLst>
      <p:ext uri="{BB962C8B-B14F-4D97-AF65-F5344CB8AC3E}">
        <p14:creationId xmlns:p14="http://schemas.microsoft.com/office/powerpoint/2010/main" val="162706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9</a:t>
            </a:fld>
            <a:endParaRPr lang="fr-FR"/>
          </a:p>
        </p:txBody>
      </p:sp>
    </p:spTree>
    <p:extLst>
      <p:ext uri="{BB962C8B-B14F-4D97-AF65-F5344CB8AC3E}">
        <p14:creationId xmlns:p14="http://schemas.microsoft.com/office/powerpoint/2010/main" val="338105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10</a:t>
            </a:fld>
            <a:endParaRPr lang="fr-FR"/>
          </a:p>
        </p:txBody>
      </p:sp>
    </p:spTree>
    <p:extLst>
      <p:ext uri="{BB962C8B-B14F-4D97-AF65-F5344CB8AC3E}">
        <p14:creationId xmlns:p14="http://schemas.microsoft.com/office/powerpoint/2010/main" val="3564584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11</a:t>
            </a:fld>
            <a:endParaRPr lang="fr-FR"/>
          </a:p>
        </p:txBody>
      </p:sp>
    </p:spTree>
    <p:extLst>
      <p:ext uri="{BB962C8B-B14F-4D97-AF65-F5344CB8AC3E}">
        <p14:creationId xmlns:p14="http://schemas.microsoft.com/office/powerpoint/2010/main" val="437558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7CC70-11FA-4C02-A21D-14F8547CA97E}" type="slidenum">
              <a:rPr lang="fr-FR" smtClean="0"/>
              <a:t>12</a:t>
            </a:fld>
            <a:endParaRPr lang="fr-FR"/>
          </a:p>
        </p:txBody>
      </p:sp>
    </p:spTree>
    <p:extLst>
      <p:ext uri="{BB962C8B-B14F-4D97-AF65-F5344CB8AC3E}">
        <p14:creationId xmlns:p14="http://schemas.microsoft.com/office/powerpoint/2010/main" val="2910194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a:off x="-2576801" y="6963448"/>
            <a:ext cx="22222742" cy="7722403"/>
          </a:xfrm>
          <a:custGeom>
            <a:avLst/>
            <a:gdLst/>
            <a:ahLst/>
            <a:cxnLst/>
            <a:rect l="l" t="t" r="r" b="b"/>
            <a:pathLst>
              <a:path w="22222742" h="7722403">
                <a:moveTo>
                  <a:pt x="0" y="0"/>
                </a:moveTo>
                <a:lnTo>
                  <a:pt x="22222742" y="0"/>
                </a:lnTo>
                <a:lnTo>
                  <a:pt x="22222742" y="7722403"/>
                </a:lnTo>
                <a:lnTo>
                  <a:pt x="0" y="7722403"/>
                </a:lnTo>
                <a:lnTo>
                  <a:pt x="0" y="0"/>
                </a:lnTo>
                <a:close/>
              </a:path>
            </a:pathLst>
          </a:custGeom>
          <a:blipFill>
            <a:blip r:embed="rId2">
              <a:alphaModFix amt="71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3" name="Freeform 3"/>
          <p:cNvSpPr/>
          <p:nvPr/>
        </p:nvSpPr>
        <p:spPr>
          <a:xfrm>
            <a:off x="4385393" y="2247900"/>
            <a:ext cx="11888856" cy="4027350"/>
          </a:xfrm>
          <a:custGeom>
            <a:avLst/>
            <a:gdLst/>
            <a:ahLst/>
            <a:cxnLst/>
            <a:rect l="l" t="t" r="r" b="b"/>
            <a:pathLst>
              <a:path w="11888856" h="4027350">
                <a:moveTo>
                  <a:pt x="0" y="0"/>
                </a:moveTo>
                <a:lnTo>
                  <a:pt x="11888857" y="0"/>
                </a:lnTo>
                <a:lnTo>
                  <a:pt x="11888857" y="4027350"/>
                </a:lnTo>
                <a:lnTo>
                  <a:pt x="0" y="4027350"/>
                </a:lnTo>
                <a:lnTo>
                  <a:pt x="0" y="0"/>
                </a:lnTo>
                <a:close/>
              </a:path>
            </a:pathLst>
          </a:custGeom>
          <a:blipFill>
            <a:blip r:embed="rId4">
              <a:alphaModFix amt="88000"/>
              <a:extLst>
                <a:ext uri="{96DAC541-7B7A-43D3-8B79-37D633B846F1}">
                  <asvg:svgBlip xmlns:asvg="http://schemas.microsoft.com/office/drawing/2016/SVG/main" r:embed="rId5"/>
                </a:ext>
              </a:extLst>
            </a:blip>
            <a:stretch>
              <a:fillRect/>
            </a:stretch>
          </a:blipFill>
        </p:spPr>
        <p:txBody>
          <a:bodyPr/>
          <a:lstStyle/>
          <a:p>
            <a:endParaRPr lang="fr-FR"/>
          </a:p>
        </p:txBody>
      </p:sp>
      <p:sp>
        <p:nvSpPr>
          <p:cNvPr id="4" name="TextBox 4"/>
          <p:cNvSpPr txBox="1"/>
          <p:nvPr/>
        </p:nvSpPr>
        <p:spPr>
          <a:xfrm>
            <a:off x="5788748" y="3291455"/>
            <a:ext cx="9763327" cy="3013646"/>
          </a:xfrm>
          <a:prstGeom prst="rect">
            <a:avLst/>
          </a:prstGeom>
        </p:spPr>
        <p:txBody>
          <a:bodyPr lIns="0" tIns="0" rIns="0" bIns="0" rtlCol="0" anchor="t">
            <a:spAutoFit/>
          </a:bodyPr>
          <a:lstStyle/>
          <a:p>
            <a:pPr algn="ctr">
              <a:lnSpc>
                <a:spcPts val="4697"/>
              </a:lnSpc>
            </a:pPr>
            <a:r>
              <a:rPr lang="en-US" sz="3355" dirty="0">
                <a:solidFill>
                  <a:srgbClr val="FFFFFF"/>
                </a:solidFill>
                <a:latin typeface="Montserrat Bold"/>
              </a:rPr>
              <a:t>SESSION 3: </a:t>
            </a:r>
          </a:p>
          <a:p>
            <a:pPr algn="ctr">
              <a:lnSpc>
                <a:spcPts val="4697"/>
              </a:lnSpc>
            </a:pPr>
            <a:r>
              <a:rPr lang="en-US" sz="3355" dirty="0">
                <a:solidFill>
                  <a:srgbClr val="FFFFFF"/>
                </a:solidFill>
                <a:latin typeface="Montserrat Bold"/>
              </a:rPr>
              <a:t>APPROCHE GENRE DANS LES POLITIQUES, PROGRAMMES ET PROJETS DE DEVELOPPEMENT</a:t>
            </a:r>
          </a:p>
          <a:p>
            <a:pPr algn="ctr">
              <a:lnSpc>
                <a:spcPts val="4697"/>
              </a:lnSpc>
            </a:pPr>
            <a:endParaRPr lang="en-US" sz="3355" dirty="0">
              <a:solidFill>
                <a:srgbClr val="FFFFFF"/>
              </a:solidFill>
              <a:latin typeface="Montserrat Bold"/>
            </a:endParaRPr>
          </a:p>
        </p:txBody>
      </p:sp>
      <p:grpSp>
        <p:nvGrpSpPr>
          <p:cNvPr id="5" name="Group 5"/>
          <p:cNvGrpSpPr/>
          <p:nvPr/>
        </p:nvGrpSpPr>
        <p:grpSpPr>
          <a:xfrm>
            <a:off x="1715245" y="8811581"/>
            <a:ext cx="5178861" cy="1082523"/>
            <a:chOff x="0" y="0"/>
            <a:chExt cx="6905148" cy="1443363"/>
          </a:xfrm>
        </p:grpSpPr>
        <p:sp>
          <p:nvSpPr>
            <p:cNvPr id="6" name="TextBox 6"/>
            <p:cNvSpPr txBox="1"/>
            <p:nvPr/>
          </p:nvSpPr>
          <p:spPr>
            <a:xfrm>
              <a:off x="0" y="850169"/>
              <a:ext cx="6905148" cy="593195"/>
            </a:xfrm>
            <a:prstGeom prst="rect">
              <a:avLst/>
            </a:prstGeom>
          </p:spPr>
          <p:txBody>
            <a:bodyPr lIns="0" tIns="0" rIns="0" bIns="0" rtlCol="0" anchor="t">
              <a:spAutoFit/>
            </a:bodyPr>
            <a:lstStyle/>
            <a:p>
              <a:pPr algn="just">
                <a:lnSpc>
                  <a:spcPts val="3758"/>
                </a:lnSpc>
                <a:spcBef>
                  <a:spcPct val="0"/>
                </a:spcBef>
              </a:pPr>
              <a:r>
                <a:rPr lang="en-US" sz="2684" dirty="0">
                  <a:solidFill>
                    <a:srgbClr val="FFFFFF"/>
                  </a:solidFill>
                  <a:latin typeface="Montserrat"/>
                </a:rPr>
                <a:t>28 </a:t>
              </a:r>
              <a:r>
                <a:rPr lang="en-US" sz="2684" dirty="0" err="1">
                  <a:solidFill>
                    <a:srgbClr val="FFFFFF"/>
                  </a:solidFill>
                  <a:latin typeface="Montserrat"/>
                </a:rPr>
                <a:t>janvier</a:t>
              </a:r>
              <a:r>
                <a:rPr lang="en-US" sz="2684">
                  <a:solidFill>
                    <a:srgbClr val="FFFFFF"/>
                  </a:solidFill>
                  <a:latin typeface="Montserrat"/>
                </a:rPr>
                <a:t> - 1er février 2024</a:t>
              </a:r>
            </a:p>
          </p:txBody>
        </p:sp>
        <p:sp>
          <p:nvSpPr>
            <p:cNvPr id="7" name="TextBox 7"/>
            <p:cNvSpPr txBox="1"/>
            <p:nvPr/>
          </p:nvSpPr>
          <p:spPr>
            <a:xfrm>
              <a:off x="0" y="-66675"/>
              <a:ext cx="5303639" cy="868017"/>
            </a:xfrm>
            <a:prstGeom prst="rect">
              <a:avLst/>
            </a:prstGeom>
          </p:spPr>
          <p:txBody>
            <a:bodyPr lIns="0" tIns="0" rIns="0" bIns="0" rtlCol="0" anchor="t">
              <a:spAutoFit/>
            </a:bodyPr>
            <a:lstStyle/>
            <a:p>
              <a:pPr algn="just">
                <a:lnSpc>
                  <a:spcPts val="5585"/>
                </a:lnSpc>
                <a:spcBef>
                  <a:spcPct val="0"/>
                </a:spcBef>
              </a:pPr>
              <a:r>
                <a:rPr lang="en-US" sz="3989">
                  <a:solidFill>
                    <a:srgbClr val="FFFFFF"/>
                  </a:solidFill>
                  <a:latin typeface="Montserrat Bold"/>
                </a:rPr>
                <a:t>NOUAKCHOTT </a:t>
              </a:r>
            </a:p>
          </p:txBody>
        </p:sp>
      </p:grpSp>
      <p:grpSp>
        <p:nvGrpSpPr>
          <p:cNvPr id="8" name="Group 8"/>
          <p:cNvGrpSpPr/>
          <p:nvPr/>
        </p:nvGrpSpPr>
        <p:grpSpPr>
          <a:xfrm>
            <a:off x="10199820" y="8425200"/>
            <a:ext cx="7386662" cy="1468903"/>
            <a:chOff x="0" y="0"/>
            <a:chExt cx="9848883" cy="1958538"/>
          </a:xfrm>
        </p:grpSpPr>
        <p:sp>
          <p:nvSpPr>
            <p:cNvPr id="9" name="Freeform 9"/>
            <p:cNvSpPr/>
            <p:nvPr/>
          </p:nvSpPr>
          <p:spPr>
            <a:xfrm>
              <a:off x="8031757" y="210497"/>
              <a:ext cx="1719731" cy="1146972"/>
            </a:xfrm>
            <a:custGeom>
              <a:avLst/>
              <a:gdLst/>
              <a:ahLst/>
              <a:cxnLst/>
              <a:rect l="l" t="t" r="r" b="b"/>
              <a:pathLst>
                <a:path w="1719731" h="1146972">
                  <a:moveTo>
                    <a:pt x="0" y="0"/>
                  </a:moveTo>
                  <a:lnTo>
                    <a:pt x="1719731" y="0"/>
                  </a:lnTo>
                  <a:lnTo>
                    <a:pt x="1719731" y="1146972"/>
                  </a:lnTo>
                  <a:lnTo>
                    <a:pt x="0" y="1146972"/>
                  </a:lnTo>
                  <a:lnTo>
                    <a:pt x="0" y="0"/>
                  </a:lnTo>
                  <a:close/>
                </a:path>
              </a:pathLst>
            </a:custGeom>
            <a:blipFill>
              <a:blip r:embed="rId6"/>
              <a:stretch>
                <a:fillRect/>
              </a:stretch>
            </a:blipFill>
          </p:spPr>
          <p:txBody>
            <a:bodyPr/>
            <a:lstStyle/>
            <a:p>
              <a:endParaRPr lang="fr-FR"/>
            </a:p>
          </p:txBody>
        </p:sp>
        <p:sp>
          <p:nvSpPr>
            <p:cNvPr id="10" name="Freeform 10"/>
            <p:cNvSpPr/>
            <p:nvPr/>
          </p:nvSpPr>
          <p:spPr>
            <a:xfrm>
              <a:off x="0" y="210497"/>
              <a:ext cx="3092760" cy="1279659"/>
            </a:xfrm>
            <a:custGeom>
              <a:avLst/>
              <a:gdLst/>
              <a:ahLst/>
              <a:cxnLst/>
              <a:rect l="l" t="t" r="r" b="b"/>
              <a:pathLst>
                <a:path w="3092760" h="1279659">
                  <a:moveTo>
                    <a:pt x="0" y="0"/>
                  </a:moveTo>
                  <a:lnTo>
                    <a:pt x="3092760" y="0"/>
                  </a:lnTo>
                  <a:lnTo>
                    <a:pt x="3092760" y="1279659"/>
                  </a:lnTo>
                  <a:lnTo>
                    <a:pt x="0" y="1279659"/>
                  </a:lnTo>
                  <a:lnTo>
                    <a:pt x="0" y="0"/>
                  </a:lnTo>
                  <a:close/>
                </a:path>
              </a:pathLst>
            </a:custGeom>
            <a:blipFill>
              <a:blip r:embed="rId7"/>
              <a:stretch>
                <a:fillRect/>
              </a:stretch>
            </a:blipFill>
          </p:spPr>
          <p:txBody>
            <a:bodyPr/>
            <a:lstStyle/>
            <a:p>
              <a:endParaRPr lang="fr-FR"/>
            </a:p>
          </p:txBody>
        </p:sp>
        <p:sp>
          <p:nvSpPr>
            <p:cNvPr id="11" name="Freeform 11"/>
            <p:cNvSpPr/>
            <p:nvPr/>
          </p:nvSpPr>
          <p:spPr>
            <a:xfrm>
              <a:off x="3484283" y="0"/>
              <a:ext cx="1744003" cy="1744003"/>
            </a:xfrm>
            <a:custGeom>
              <a:avLst/>
              <a:gdLst/>
              <a:ahLst/>
              <a:cxnLst/>
              <a:rect l="l" t="t" r="r" b="b"/>
              <a:pathLst>
                <a:path w="1744003" h="1744003">
                  <a:moveTo>
                    <a:pt x="0" y="0"/>
                  </a:moveTo>
                  <a:lnTo>
                    <a:pt x="1744003" y="0"/>
                  </a:lnTo>
                  <a:lnTo>
                    <a:pt x="1744003" y="1744003"/>
                  </a:lnTo>
                  <a:lnTo>
                    <a:pt x="0" y="1744003"/>
                  </a:lnTo>
                  <a:lnTo>
                    <a:pt x="0" y="0"/>
                  </a:lnTo>
                  <a:close/>
                </a:path>
              </a:pathLst>
            </a:custGeom>
            <a:blipFill>
              <a:blip r:embed="rId8"/>
              <a:stretch>
                <a:fillRect/>
              </a:stretch>
            </a:blipFill>
          </p:spPr>
          <p:txBody>
            <a:bodyPr/>
            <a:lstStyle/>
            <a:p>
              <a:endParaRPr lang="fr-FR"/>
            </a:p>
          </p:txBody>
        </p:sp>
        <p:sp>
          <p:nvSpPr>
            <p:cNvPr id="12" name="Freeform 12"/>
            <p:cNvSpPr/>
            <p:nvPr/>
          </p:nvSpPr>
          <p:spPr>
            <a:xfrm>
              <a:off x="5661474" y="0"/>
              <a:ext cx="1744003" cy="1744003"/>
            </a:xfrm>
            <a:custGeom>
              <a:avLst/>
              <a:gdLst/>
              <a:ahLst/>
              <a:cxnLst/>
              <a:rect l="l" t="t" r="r" b="b"/>
              <a:pathLst>
                <a:path w="1744003" h="1744003">
                  <a:moveTo>
                    <a:pt x="0" y="0"/>
                  </a:moveTo>
                  <a:lnTo>
                    <a:pt x="1744003" y="0"/>
                  </a:lnTo>
                  <a:lnTo>
                    <a:pt x="1744003" y="1744003"/>
                  </a:lnTo>
                  <a:lnTo>
                    <a:pt x="0" y="1744003"/>
                  </a:lnTo>
                  <a:lnTo>
                    <a:pt x="0" y="0"/>
                  </a:lnTo>
                  <a:close/>
                </a:path>
              </a:pathLst>
            </a:custGeom>
            <a:blipFill>
              <a:blip r:embed="rId9"/>
              <a:stretch>
                <a:fillRect/>
              </a:stretch>
            </a:blipFill>
          </p:spPr>
          <p:txBody>
            <a:bodyPr/>
            <a:lstStyle/>
            <a:p>
              <a:endParaRPr lang="fr-FR"/>
            </a:p>
          </p:txBody>
        </p:sp>
        <p:sp>
          <p:nvSpPr>
            <p:cNvPr id="13" name="TextBox 13"/>
            <p:cNvSpPr txBox="1"/>
            <p:nvPr/>
          </p:nvSpPr>
          <p:spPr>
            <a:xfrm>
              <a:off x="8092890" y="1481720"/>
              <a:ext cx="1755992" cy="476817"/>
            </a:xfrm>
            <a:prstGeom prst="rect">
              <a:avLst/>
            </a:prstGeom>
          </p:spPr>
          <p:txBody>
            <a:bodyPr lIns="0" tIns="0" rIns="0" bIns="0" rtlCol="0" anchor="t">
              <a:spAutoFit/>
            </a:bodyPr>
            <a:lstStyle/>
            <a:p>
              <a:pPr>
                <a:lnSpc>
                  <a:spcPts val="1426"/>
                </a:lnSpc>
                <a:spcBef>
                  <a:spcPct val="0"/>
                </a:spcBef>
              </a:pPr>
              <a:r>
                <a:rPr lang="en-US" sz="1019">
                  <a:solidFill>
                    <a:srgbClr val="FFFFFF"/>
                  </a:solidFill>
                  <a:latin typeface="Montserrat"/>
                </a:rPr>
                <a:t>Cofinancé par l’Union européenne</a:t>
              </a:r>
            </a:p>
          </p:txBody>
        </p:sp>
      </p:grpSp>
      <p:sp>
        <p:nvSpPr>
          <p:cNvPr id="14" name="TextBox 14"/>
          <p:cNvSpPr txBox="1"/>
          <p:nvPr/>
        </p:nvSpPr>
        <p:spPr>
          <a:xfrm>
            <a:off x="1517318" y="6508000"/>
            <a:ext cx="11665281" cy="1231106"/>
          </a:xfrm>
          <a:prstGeom prst="rect">
            <a:avLst/>
          </a:prstGeom>
        </p:spPr>
        <p:txBody>
          <a:bodyPr wrap="square" lIns="0" tIns="0" rIns="0" bIns="0" rtlCol="0" anchor="t">
            <a:spAutoFit/>
          </a:bodyPr>
          <a:lstStyle/>
          <a:p>
            <a:pPr>
              <a:lnSpc>
                <a:spcPts val="3160"/>
              </a:lnSpc>
            </a:pPr>
            <a:r>
              <a:rPr lang="en-US" sz="3362" dirty="0">
                <a:solidFill>
                  <a:srgbClr val="243569"/>
                </a:solidFill>
                <a:latin typeface="Roboto"/>
              </a:rPr>
              <a:t>Nom de </a:t>
            </a:r>
            <a:r>
              <a:rPr lang="en-US" sz="3362" dirty="0" err="1">
                <a:solidFill>
                  <a:srgbClr val="243569"/>
                </a:solidFill>
                <a:latin typeface="Roboto"/>
              </a:rPr>
              <a:t>l’intervenant</a:t>
            </a:r>
            <a:r>
              <a:rPr lang="en-US" sz="3362" dirty="0">
                <a:solidFill>
                  <a:srgbClr val="243569"/>
                </a:solidFill>
                <a:latin typeface="Roboto"/>
              </a:rPr>
              <a:t>: </a:t>
            </a:r>
            <a:r>
              <a:rPr lang="en-US" sz="3362" dirty="0" err="1">
                <a:solidFill>
                  <a:srgbClr val="243569"/>
                </a:solidFill>
                <a:latin typeface="Roboto"/>
              </a:rPr>
              <a:t>Mme</a:t>
            </a:r>
            <a:r>
              <a:rPr lang="en-US" sz="3362" dirty="0">
                <a:solidFill>
                  <a:srgbClr val="243569"/>
                </a:solidFill>
                <a:latin typeface="Roboto"/>
              </a:rPr>
              <a:t> GAYE </a:t>
            </a:r>
            <a:r>
              <a:rPr lang="en-US" sz="3362" dirty="0" err="1">
                <a:solidFill>
                  <a:srgbClr val="243569"/>
                </a:solidFill>
                <a:latin typeface="Roboto"/>
              </a:rPr>
              <a:t>Mame</a:t>
            </a:r>
            <a:r>
              <a:rPr lang="en-US" sz="3362" dirty="0">
                <a:solidFill>
                  <a:srgbClr val="243569"/>
                </a:solidFill>
                <a:latin typeface="Roboto"/>
              </a:rPr>
              <a:t> </a:t>
            </a:r>
            <a:r>
              <a:rPr lang="en-US" sz="3362" dirty="0" err="1">
                <a:solidFill>
                  <a:srgbClr val="243569"/>
                </a:solidFill>
                <a:latin typeface="Roboto"/>
              </a:rPr>
              <a:t>Tacko</a:t>
            </a:r>
            <a:r>
              <a:rPr lang="en-US" sz="3362" dirty="0">
                <a:solidFill>
                  <a:srgbClr val="243569"/>
                </a:solidFill>
                <a:latin typeface="Roboto"/>
              </a:rPr>
              <a:t> DIALLO </a:t>
            </a:r>
          </a:p>
          <a:p>
            <a:pPr>
              <a:lnSpc>
                <a:spcPts val="3160"/>
              </a:lnSpc>
            </a:pPr>
            <a:r>
              <a:rPr lang="en-US" sz="3362" dirty="0" err="1">
                <a:solidFill>
                  <a:srgbClr val="243569"/>
                </a:solidFill>
                <a:latin typeface="Roboto"/>
              </a:rPr>
              <a:t>Fonction</a:t>
            </a:r>
            <a:r>
              <a:rPr lang="en-US" sz="3362" dirty="0">
                <a:solidFill>
                  <a:srgbClr val="243569"/>
                </a:solidFill>
                <a:latin typeface="Roboto"/>
              </a:rPr>
              <a:t>: </a:t>
            </a:r>
            <a:r>
              <a:rPr lang="en-US" sz="3362" dirty="0" err="1">
                <a:solidFill>
                  <a:srgbClr val="243569"/>
                </a:solidFill>
                <a:latin typeface="Roboto"/>
              </a:rPr>
              <a:t>Consultante</a:t>
            </a:r>
            <a:endParaRPr lang="en-US" sz="3362" dirty="0">
              <a:solidFill>
                <a:srgbClr val="243569"/>
              </a:solidFill>
              <a:latin typeface="Roboto"/>
            </a:endParaRPr>
          </a:p>
          <a:p>
            <a:pPr>
              <a:lnSpc>
                <a:spcPts val="3160"/>
              </a:lnSpc>
            </a:pPr>
            <a:r>
              <a:rPr lang="en-US" sz="3362" dirty="0" err="1">
                <a:solidFill>
                  <a:srgbClr val="243569"/>
                </a:solidFill>
                <a:latin typeface="Roboto"/>
              </a:rPr>
              <a:t>Organisation</a:t>
            </a:r>
            <a:r>
              <a:rPr lang="en-US" sz="3362" dirty="0">
                <a:solidFill>
                  <a:srgbClr val="243569"/>
                </a:solidFill>
                <a:latin typeface="Roboto"/>
              </a:rPr>
              <a:t>:</a:t>
            </a:r>
          </a:p>
        </p:txBody>
      </p:sp>
      <p:grpSp>
        <p:nvGrpSpPr>
          <p:cNvPr id="15" name="Group 15"/>
          <p:cNvGrpSpPr/>
          <p:nvPr/>
        </p:nvGrpSpPr>
        <p:grpSpPr>
          <a:xfrm>
            <a:off x="1028700" y="896924"/>
            <a:ext cx="6860077" cy="2323851"/>
            <a:chOff x="0" y="0"/>
            <a:chExt cx="9146769" cy="3098468"/>
          </a:xfrm>
        </p:grpSpPr>
        <p:sp>
          <p:nvSpPr>
            <p:cNvPr id="16" name="Freeform 16"/>
            <p:cNvSpPr/>
            <p:nvPr/>
          </p:nvSpPr>
          <p:spPr>
            <a:xfrm rot="-10800000">
              <a:off x="0" y="0"/>
              <a:ext cx="9146769" cy="3098468"/>
            </a:xfrm>
            <a:custGeom>
              <a:avLst/>
              <a:gdLst/>
              <a:ahLst/>
              <a:cxnLst/>
              <a:rect l="l" t="t" r="r" b="b"/>
              <a:pathLst>
                <a:path w="9146769" h="3098468">
                  <a:moveTo>
                    <a:pt x="0" y="0"/>
                  </a:moveTo>
                  <a:lnTo>
                    <a:pt x="9146769" y="0"/>
                  </a:lnTo>
                  <a:lnTo>
                    <a:pt x="9146769" y="3098468"/>
                  </a:lnTo>
                  <a:lnTo>
                    <a:pt x="0" y="30984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fr-FR"/>
            </a:p>
          </p:txBody>
        </p:sp>
        <p:sp>
          <p:nvSpPr>
            <p:cNvPr id="17" name="TextBox 17"/>
            <p:cNvSpPr txBox="1"/>
            <p:nvPr/>
          </p:nvSpPr>
          <p:spPr>
            <a:xfrm>
              <a:off x="508030" y="789830"/>
              <a:ext cx="8321781" cy="1714299"/>
            </a:xfrm>
            <a:prstGeom prst="rect">
              <a:avLst/>
            </a:prstGeom>
          </p:spPr>
          <p:txBody>
            <a:bodyPr lIns="0" tIns="0" rIns="0" bIns="0" rtlCol="0" anchor="t">
              <a:spAutoFit/>
            </a:bodyPr>
            <a:lstStyle/>
            <a:p>
              <a:pPr algn="ctr">
                <a:lnSpc>
                  <a:spcPts val="3215"/>
                </a:lnSpc>
              </a:pPr>
              <a:r>
                <a:rPr lang="en-US" sz="3420">
                  <a:solidFill>
                    <a:srgbClr val="243569"/>
                  </a:solidFill>
                  <a:latin typeface="Roboto Bold"/>
                </a:rPr>
                <a:t>Les </a:t>
              </a:r>
              <a:r>
                <a:rPr lang="en-US" sz="3420">
                  <a:solidFill>
                    <a:srgbClr val="1E9F6C"/>
                  </a:solidFill>
                  <a:latin typeface="Roboto Bold"/>
                </a:rPr>
                <a:t>autorités locales</a:t>
              </a:r>
              <a:r>
                <a:rPr lang="en-US" sz="3420">
                  <a:solidFill>
                    <a:srgbClr val="243569"/>
                  </a:solidFill>
                  <a:latin typeface="Roboto Bold"/>
                </a:rPr>
                <a:t> au </a:t>
              </a:r>
            </a:p>
            <a:p>
              <a:pPr algn="ctr">
                <a:lnSpc>
                  <a:spcPts val="3215"/>
                </a:lnSpc>
              </a:pPr>
              <a:r>
                <a:rPr lang="en-US" sz="3420">
                  <a:solidFill>
                    <a:srgbClr val="243569"/>
                  </a:solidFill>
                  <a:latin typeface="Roboto Bold"/>
                </a:rPr>
                <a:t>coeur des nouvelles </a:t>
              </a:r>
              <a:r>
                <a:rPr lang="en-US" sz="3420">
                  <a:solidFill>
                    <a:srgbClr val="1E9F6C"/>
                  </a:solidFill>
                  <a:latin typeface="Roboto Bold"/>
                </a:rPr>
                <a:t>dynamiques régionales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797739" y="2238330"/>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dirty="0" err="1">
                  <a:solidFill>
                    <a:srgbClr val="FFFFFF"/>
                  </a:solidFill>
                  <a:latin typeface="Montserrat"/>
                </a:rPr>
                <a:t>Cofinancé</a:t>
              </a:r>
              <a:r>
                <a:rPr lang="en-US" sz="847" dirty="0">
                  <a:solidFill>
                    <a:srgbClr val="FFFFFF"/>
                  </a:solidFill>
                  <a:latin typeface="Montserrat"/>
                </a:rPr>
                <a:t> par </a:t>
              </a:r>
              <a:r>
                <a:rPr lang="en-US" sz="847" dirty="0" err="1">
                  <a:solidFill>
                    <a:srgbClr val="FFFFFF"/>
                  </a:solidFill>
                  <a:latin typeface="Montserrat"/>
                </a:rPr>
                <a:t>l’Union</a:t>
              </a:r>
              <a:r>
                <a:rPr lang="en-US" sz="847" dirty="0">
                  <a:solidFill>
                    <a:srgbClr val="FFFFFF"/>
                  </a:solidFill>
                  <a:latin typeface="Montserrat"/>
                </a:rPr>
                <a:t> </a:t>
              </a:r>
              <a:r>
                <a:rPr lang="en-US" sz="847" dirty="0" err="1">
                  <a:solidFill>
                    <a:srgbClr val="FFFFFF"/>
                  </a:solidFill>
                  <a:latin typeface="Montserrat"/>
                </a:rPr>
                <a:t>européenne</a:t>
              </a:r>
              <a:endParaRPr lang="en-US" sz="847" dirty="0">
                <a:solidFill>
                  <a:srgbClr val="FFFFFF"/>
                </a:solidFill>
                <a:latin typeface="Montserrat"/>
              </a:endParaRP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133350" y="4181864"/>
            <a:ext cx="9906000" cy="1256754"/>
          </a:xfrm>
          <a:prstGeom prst="rect">
            <a:avLst/>
          </a:prstGeom>
        </p:spPr>
        <p:txBody>
          <a:bodyPr wrap="square" lIns="0" tIns="0" rIns="0" bIns="0" rtlCol="0" anchor="t">
            <a:spAutoFit/>
          </a:bodyPr>
          <a:lstStyle/>
          <a:p>
            <a:pPr lvl="0">
              <a:lnSpc>
                <a:spcPts val="4476"/>
              </a:lnSpc>
              <a:spcAft>
                <a:spcPts val="800"/>
              </a:spcAft>
            </a:pPr>
            <a:r>
              <a:rPr lang="fr-FR" sz="4762" dirty="0">
                <a:solidFill>
                  <a:srgbClr val="1E9F6C"/>
                </a:solidFill>
                <a:latin typeface="Roboto Bold"/>
              </a:rPr>
              <a:t> Marqueurs Genre de l’OCDE </a:t>
            </a:r>
          </a:p>
          <a:p>
            <a:pPr lvl="0">
              <a:lnSpc>
                <a:spcPts val="4476"/>
              </a:lnSpc>
              <a:spcAft>
                <a:spcPts val="800"/>
              </a:spcAft>
            </a:pPr>
            <a:r>
              <a:rPr lang="fr-FR" sz="4762" dirty="0">
                <a:solidFill>
                  <a:srgbClr val="1E9F6C"/>
                </a:solidFill>
                <a:latin typeface="Roboto Bold"/>
              </a:rPr>
              <a:t> </a:t>
            </a:r>
          </a:p>
        </p:txBody>
      </p:sp>
      <p:graphicFrame>
        <p:nvGraphicFramePr>
          <p:cNvPr id="15" name="Tableau 14"/>
          <p:cNvGraphicFramePr>
            <a:graphicFrameLocks noGrp="1"/>
          </p:cNvGraphicFramePr>
          <p:nvPr>
            <p:extLst>
              <p:ext uri="{D42A27DB-BD31-4B8C-83A1-F6EECF244321}">
                <p14:modId xmlns:p14="http://schemas.microsoft.com/office/powerpoint/2010/main" val="2046620308"/>
              </p:ext>
            </p:extLst>
          </p:nvPr>
        </p:nvGraphicFramePr>
        <p:xfrm>
          <a:off x="123872" y="4902776"/>
          <a:ext cx="18164128" cy="1472925"/>
        </p:xfrm>
        <a:graphic>
          <a:graphicData uri="http://schemas.openxmlformats.org/drawingml/2006/table">
            <a:tbl>
              <a:tblPr firstRow="1" firstCol="1" bandRow="1"/>
              <a:tblGrid>
                <a:gridCol w="18164128">
                  <a:extLst>
                    <a:ext uri="{9D8B030D-6E8A-4147-A177-3AD203B41FA5}">
                      <a16:colId xmlns:a16="http://schemas.microsoft.com/office/drawing/2014/main" val="3213830661"/>
                    </a:ext>
                  </a:extLst>
                </a:gridCol>
              </a:tblGrid>
              <a:tr h="47465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2385" algn="ctr">
                        <a:lnSpc>
                          <a:spcPct val="107000"/>
                        </a:lnSpc>
                        <a:spcAft>
                          <a:spcPts val="145"/>
                        </a:spcAft>
                      </a:pPr>
                      <a:r>
                        <a:rPr lang="fr-FR" sz="18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2</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064"/>
                    </a:solidFill>
                  </a:tcPr>
                </a:tc>
                <a:extLst>
                  <a:ext uri="{0D108BD9-81ED-4DB2-BD59-A6C34878D82A}">
                    <a16:rowId xmlns:a16="http://schemas.microsoft.com/office/drawing/2014/main" val="4047281498"/>
                  </a:ext>
                </a:extLst>
              </a:tr>
              <a:tr h="618614">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635">
                        <a:lnSpc>
                          <a:spcPct val="107000"/>
                        </a:lnSpc>
                        <a:spcAft>
                          <a:spcPts val="395"/>
                        </a:spcAft>
                      </a:pPr>
                      <a:r>
                        <a:rPr lang="fr-FR" sz="7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L’égalité homme-femme constitue l’objectif principal du projet/ programme et sa recherche détermine de façon fondamentale la conception de ce dernier et les résultats qui en sont attendus. Ce projet/programme n’aurait pas été entrepris en l’absence de l’objectif d’égalité entre femmes et hommes. </a:t>
                      </a: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3689"/>
                    </a:solidFill>
                  </a:tcPr>
                </a:tc>
                <a:extLst>
                  <a:ext uri="{0D108BD9-81ED-4DB2-BD59-A6C34878D82A}">
                    <a16:rowId xmlns:a16="http://schemas.microsoft.com/office/drawing/2014/main" val="56625993"/>
                  </a:ext>
                </a:extLst>
              </a:tr>
            </a:tbl>
          </a:graphicData>
        </a:graphic>
      </p:graphicFrame>
      <p:sp>
        <p:nvSpPr>
          <p:cNvPr id="16" name="Rectangle 15"/>
          <p:cNvSpPr/>
          <p:nvPr/>
        </p:nvSpPr>
        <p:spPr>
          <a:xfrm>
            <a:off x="304800" y="6711436"/>
            <a:ext cx="17830800" cy="3046988"/>
          </a:xfrm>
          <a:prstGeom prst="rect">
            <a:avLst/>
          </a:prstGeom>
        </p:spPr>
        <p:txBody>
          <a:bodyPr wrap="square">
            <a:spAutoFit/>
          </a:bodyPr>
          <a:lstStyle/>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Approche ciblée = le projet est une action ciblée sur la base d’une analyse genre (objectif explicatif, voire exclusif, de réduire les inégalités de genre). </a:t>
            </a:r>
          </a:p>
          <a:p>
            <a:endParaRPr lang="fr-FR" sz="3200" dirty="0">
              <a:solidFill>
                <a:prstClr val="black"/>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Le projet/programme a été conçu avec pour finalité première de faire progresser l’égalité entre les sexes et/ou l’autonomie des femmes et des filles, de réduire les discriminations ou les inégalités fondées sur le sexe ou de répondre à des besoins </a:t>
            </a:r>
            <a:r>
              <a:rPr lang="fr-FR" sz="3200" dirty="0" err="1">
                <a:solidFill>
                  <a:prstClr val="black"/>
                </a:solidFill>
                <a:latin typeface="Calibri" panose="020F0502020204030204" pitchFamily="34" charset="0"/>
                <a:cs typeface="Calibri" panose="020F0502020204030204" pitchFamily="34" charset="0"/>
              </a:rPr>
              <a:t>sexospécifiques</a:t>
            </a:r>
            <a:r>
              <a:rPr lang="fr-FR" sz="3200" dirty="0">
                <a:solidFill>
                  <a:prstClr val="black"/>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6715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1143000" y="2203090"/>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dirty="0" err="1">
                  <a:solidFill>
                    <a:srgbClr val="FFFFFF"/>
                  </a:solidFill>
                  <a:latin typeface="Montserrat"/>
                </a:rPr>
                <a:t>Cofinancé</a:t>
              </a:r>
              <a:r>
                <a:rPr lang="en-US" sz="847" dirty="0">
                  <a:solidFill>
                    <a:srgbClr val="FFFFFF"/>
                  </a:solidFill>
                  <a:latin typeface="Montserrat"/>
                </a:rPr>
                <a:t> par </a:t>
              </a:r>
              <a:r>
                <a:rPr lang="en-US" sz="847" dirty="0" err="1">
                  <a:solidFill>
                    <a:srgbClr val="FFFFFF"/>
                  </a:solidFill>
                  <a:latin typeface="Montserrat"/>
                </a:rPr>
                <a:t>l’Union</a:t>
              </a:r>
              <a:r>
                <a:rPr lang="en-US" sz="847" dirty="0">
                  <a:solidFill>
                    <a:srgbClr val="FFFFFF"/>
                  </a:solidFill>
                  <a:latin typeface="Montserrat"/>
                </a:rPr>
                <a:t> </a:t>
              </a:r>
              <a:r>
                <a:rPr lang="en-US" sz="847" dirty="0" err="1">
                  <a:solidFill>
                    <a:srgbClr val="FFFFFF"/>
                  </a:solidFill>
                  <a:latin typeface="Montserrat"/>
                </a:rPr>
                <a:t>européenne</a:t>
              </a:r>
              <a:endParaRPr lang="en-US" sz="847" dirty="0">
                <a:solidFill>
                  <a:srgbClr val="FFFFFF"/>
                </a:solidFill>
                <a:latin typeface="Montserrat"/>
              </a:endParaRP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152400" y="4203638"/>
            <a:ext cx="9906000" cy="1256754"/>
          </a:xfrm>
          <a:prstGeom prst="rect">
            <a:avLst/>
          </a:prstGeom>
        </p:spPr>
        <p:txBody>
          <a:bodyPr wrap="square" lIns="0" tIns="0" rIns="0" bIns="0" rtlCol="0" anchor="t">
            <a:spAutoFit/>
          </a:bodyPr>
          <a:lstStyle/>
          <a:p>
            <a:pPr lvl="0">
              <a:lnSpc>
                <a:spcPts val="4476"/>
              </a:lnSpc>
              <a:spcAft>
                <a:spcPts val="800"/>
              </a:spcAft>
            </a:pPr>
            <a:r>
              <a:rPr lang="fr-FR" sz="4762" dirty="0">
                <a:solidFill>
                  <a:srgbClr val="1E9F6C"/>
                </a:solidFill>
                <a:latin typeface="Roboto Bold"/>
              </a:rPr>
              <a:t> Marqueurs Genre de l’OCDE </a:t>
            </a:r>
          </a:p>
          <a:p>
            <a:pPr lvl="0">
              <a:lnSpc>
                <a:spcPts val="4476"/>
              </a:lnSpc>
              <a:spcAft>
                <a:spcPts val="800"/>
              </a:spcAft>
            </a:pPr>
            <a:r>
              <a:rPr lang="fr-FR" sz="4762" dirty="0">
                <a:solidFill>
                  <a:srgbClr val="1E9F6C"/>
                </a:solidFill>
                <a:latin typeface="Roboto Bold"/>
              </a:rPr>
              <a:t> </a:t>
            </a:r>
          </a:p>
        </p:txBody>
      </p:sp>
      <p:graphicFrame>
        <p:nvGraphicFramePr>
          <p:cNvPr id="15" name="Tableau 14"/>
          <p:cNvGraphicFramePr>
            <a:graphicFrameLocks noGrp="1"/>
          </p:cNvGraphicFramePr>
          <p:nvPr>
            <p:extLst>
              <p:ext uri="{D42A27DB-BD31-4B8C-83A1-F6EECF244321}">
                <p14:modId xmlns:p14="http://schemas.microsoft.com/office/powerpoint/2010/main" val="2523991317"/>
              </p:ext>
            </p:extLst>
          </p:nvPr>
        </p:nvGraphicFramePr>
        <p:xfrm>
          <a:off x="38100" y="4797208"/>
          <a:ext cx="18213387" cy="1472925"/>
        </p:xfrm>
        <a:graphic>
          <a:graphicData uri="http://schemas.openxmlformats.org/drawingml/2006/table">
            <a:tbl>
              <a:tblPr firstRow="1" firstCol="1" bandRow="1"/>
              <a:tblGrid>
                <a:gridCol w="18213387">
                  <a:extLst>
                    <a:ext uri="{9D8B030D-6E8A-4147-A177-3AD203B41FA5}">
                      <a16:colId xmlns:a16="http://schemas.microsoft.com/office/drawing/2014/main" val="3213830661"/>
                    </a:ext>
                  </a:extLst>
                </a:gridCol>
              </a:tblGrid>
              <a:tr h="47465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2385" algn="ctr">
                        <a:lnSpc>
                          <a:spcPct val="107000"/>
                        </a:lnSpc>
                        <a:spcAft>
                          <a:spcPts val="145"/>
                        </a:spcAft>
                      </a:pPr>
                      <a:r>
                        <a:rPr lang="fr-FR" sz="18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2</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064"/>
                    </a:solidFill>
                  </a:tcPr>
                </a:tc>
                <a:extLst>
                  <a:ext uri="{0D108BD9-81ED-4DB2-BD59-A6C34878D82A}">
                    <a16:rowId xmlns:a16="http://schemas.microsoft.com/office/drawing/2014/main" val="4047281498"/>
                  </a:ext>
                </a:extLst>
              </a:tr>
              <a:tr h="618614">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635">
                        <a:lnSpc>
                          <a:spcPct val="107000"/>
                        </a:lnSpc>
                        <a:spcAft>
                          <a:spcPts val="395"/>
                        </a:spcAft>
                      </a:pPr>
                      <a:r>
                        <a:rPr lang="fr-FR" sz="7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L’égalité homme-femme constitue l’objectif principal du projet/ programme et sa recherche détermine de façon fondamentale la conception de ce dernier et les résultats qui en sont attendus. Ce projet/programme n’aurait pas été entrepris en l’absence de l’objectif d’égalité entre femmes et hommes. </a:t>
                      </a: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3689"/>
                    </a:solidFill>
                  </a:tcPr>
                </a:tc>
                <a:extLst>
                  <a:ext uri="{0D108BD9-81ED-4DB2-BD59-A6C34878D82A}">
                    <a16:rowId xmlns:a16="http://schemas.microsoft.com/office/drawing/2014/main" val="56625993"/>
                  </a:ext>
                </a:extLst>
              </a:tr>
            </a:tbl>
          </a:graphicData>
        </a:graphic>
      </p:graphicFrame>
      <p:sp>
        <p:nvSpPr>
          <p:cNvPr id="17" name="Rectangle 16"/>
          <p:cNvSpPr/>
          <p:nvPr/>
        </p:nvSpPr>
        <p:spPr>
          <a:xfrm>
            <a:off x="0" y="6263930"/>
            <a:ext cx="18237199" cy="4524315"/>
          </a:xfrm>
          <a:prstGeom prst="rect">
            <a:avLst/>
          </a:prstGeom>
        </p:spPr>
        <p:txBody>
          <a:bodyPr wrap="square">
            <a:spAutoFit/>
          </a:bodyPr>
          <a:lstStyle/>
          <a:p>
            <a:pPr marL="457200" indent="-45720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Projet ayant pour objet de construire un centre de santé maternelle doté d’accoucheuses qualifiées, comportant un espace d’accouchement propre et dispensant des soins postnatals aux mères et aux bébés, qui prend en compte les besoins, les droits et les intérêts des femmes. L’«Objectif principal » est d’améliorer l’accès aux soins des femmes en lien avec leurs besoins spécifiques, non pris en compte dans les services sanitaires existants.</a:t>
            </a:r>
          </a:p>
          <a:p>
            <a:pPr marL="457200" indent="-45720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 Projet concernant exclusivement l’accès des filles à l’enseignement et/ou à la formation professionnelle et l’amélioration des résultats qu’elles y obtiennent. L’objectif principal est d’assurer l’autonomisation des femmes et des filles et de réduire les inégalités entre garçons et filles en termes d’accès à l’éducation et à l’emploi.  </a:t>
            </a:r>
          </a:p>
        </p:txBody>
      </p:sp>
    </p:spTree>
    <p:extLst>
      <p:ext uri="{BB962C8B-B14F-4D97-AF65-F5344CB8AC3E}">
        <p14:creationId xmlns:p14="http://schemas.microsoft.com/office/powerpoint/2010/main" val="263662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778689" y="2145320"/>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dirty="0" err="1">
                  <a:solidFill>
                    <a:srgbClr val="FFFFFF"/>
                  </a:solidFill>
                  <a:latin typeface="Montserrat"/>
                </a:rPr>
                <a:t>Cofinancé</a:t>
              </a:r>
              <a:r>
                <a:rPr lang="en-US" sz="847" dirty="0">
                  <a:solidFill>
                    <a:srgbClr val="FFFFFF"/>
                  </a:solidFill>
                  <a:latin typeface="Montserrat"/>
                </a:rPr>
                <a:t> par </a:t>
              </a:r>
              <a:r>
                <a:rPr lang="en-US" sz="847" dirty="0" err="1">
                  <a:solidFill>
                    <a:srgbClr val="FFFFFF"/>
                  </a:solidFill>
                  <a:latin typeface="Montserrat"/>
                </a:rPr>
                <a:t>l’Union</a:t>
              </a:r>
              <a:r>
                <a:rPr lang="en-US" sz="847" dirty="0">
                  <a:solidFill>
                    <a:srgbClr val="FFFFFF"/>
                  </a:solidFill>
                  <a:latin typeface="Montserrat"/>
                </a:rPr>
                <a:t> </a:t>
              </a:r>
              <a:r>
                <a:rPr lang="en-US" sz="847" dirty="0" err="1">
                  <a:solidFill>
                    <a:srgbClr val="FFFFFF"/>
                  </a:solidFill>
                  <a:latin typeface="Montserrat"/>
                </a:rPr>
                <a:t>européenne</a:t>
              </a:r>
              <a:endParaRPr lang="en-US" sz="847" dirty="0">
                <a:solidFill>
                  <a:srgbClr val="FFFFFF"/>
                </a:solidFill>
                <a:latin typeface="Montserrat"/>
              </a:endParaRP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381000" y="4145868"/>
            <a:ext cx="9906000" cy="1256754"/>
          </a:xfrm>
          <a:prstGeom prst="rect">
            <a:avLst/>
          </a:prstGeom>
        </p:spPr>
        <p:txBody>
          <a:bodyPr wrap="square" lIns="0" tIns="0" rIns="0" bIns="0" rtlCol="0" anchor="t">
            <a:spAutoFit/>
          </a:bodyPr>
          <a:lstStyle/>
          <a:p>
            <a:pPr lvl="0">
              <a:lnSpc>
                <a:spcPts val="4476"/>
              </a:lnSpc>
              <a:spcAft>
                <a:spcPts val="800"/>
              </a:spcAft>
            </a:pPr>
            <a:r>
              <a:rPr lang="fr-FR" sz="4762" dirty="0">
                <a:solidFill>
                  <a:srgbClr val="1E9F6C"/>
                </a:solidFill>
                <a:latin typeface="Roboto Bold"/>
              </a:rPr>
              <a:t> Marqueurs Genre de l’OCDE </a:t>
            </a:r>
          </a:p>
          <a:p>
            <a:pPr lvl="0">
              <a:lnSpc>
                <a:spcPts val="4476"/>
              </a:lnSpc>
              <a:spcAft>
                <a:spcPts val="800"/>
              </a:spcAft>
            </a:pPr>
            <a:r>
              <a:rPr lang="fr-FR" sz="4762" dirty="0">
                <a:solidFill>
                  <a:srgbClr val="1E9F6C"/>
                </a:solidFill>
                <a:latin typeface="Roboto Bold"/>
              </a:rPr>
              <a:t> </a:t>
            </a:r>
          </a:p>
        </p:txBody>
      </p:sp>
      <p:graphicFrame>
        <p:nvGraphicFramePr>
          <p:cNvPr id="15" name="Tableau 14"/>
          <p:cNvGraphicFramePr>
            <a:graphicFrameLocks noGrp="1"/>
          </p:cNvGraphicFramePr>
          <p:nvPr>
            <p:extLst>
              <p:ext uri="{D42A27DB-BD31-4B8C-83A1-F6EECF244321}">
                <p14:modId xmlns:p14="http://schemas.microsoft.com/office/powerpoint/2010/main" val="179755894"/>
              </p:ext>
            </p:extLst>
          </p:nvPr>
        </p:nvGraphicFramePr>
        <p:xfrm>
          <a:off x="-58740" y="4724806"/>
          <a:ext cx="18194339" cy="1472925"/>
        </p:xfrm>
        <a:graphic>
          <a:graphicData uri="http://schemas.openxmlformats.org/drawingml/2006/table">
            <a:tbl>
              <a:tblPr firstRow="1" firstCol="1" bandRow="1"/>
              <a:tblGrid>
                <a:gridCol w="18194339">
                  <a:extLst>
                    <a:ext uri="{9D8B030D-6E8A-4147-A177-3AD203B41FA5}">
                      <a16:colId xmlns:a16="http://schemas.microsoft.com/office/drawing/2014/main" val="3213830661"/>
                    </a:ext>
                  </a:extLst>
                </a:gridCol>
              </a:tblGrid>
              <a:tr h="47465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2385" algn="ctr">
                        <a:lnSpc>
                          <a:spcPct val="107000"/>
                        </a:lnSpc>
                        <a:spcAft>
                          <a:spcPts val="145"/>
                        </a:spcAft>
                      </a:pPr>
                      <a:r>
                        <a:rPr lang="fr-FR" sz="18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2</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064"/>
                    </a:solidFill>
                  </a:tcPr>
                </a:tc>
                <a:extLst>
                  <a:ext uri="{0D108BD9-81ED-4DB2-BD59-A6C34878D82A}">
                    <a16:rowId xmlns:a16="http://schemas.microsoft.com/office/drawing/2014/main" val="4047281498"/>
                  </a:ext>
                </a:extLst>
              </a:tr>
              <a:tr h="618614">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635">
                        <a:lnSpc>
                          <a:spcPct val="107000"/>
                        </a:lnSpc>
                        <a:spcAft>
                          <a:spcPts val="395"/>
                        </a:spcAft>
                      </a:pPr>
                      <a:r>
                        <a:rPr lang="fr-FR" sz="7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L’égalité homme-femme constitue l’objectif principal du projet/ programme et sa recherche détermine de façon fondamentale la conception de ce dernier et les résultats qui en sont attendus. Ce projet/programme n’aurait pas été entrepris en l’absence de l’objectif d’égalité entre femmes et hommes. </a:t>
                      </a: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3689"/>
                    </a:solidFill>
                  </a:tcPr>
                </a:tc>
                <a:extLst>
                  <a:ext uri="{0D108BD9-81ED-4DB2-BD59-A6C34878D82A}">
                    <a16:rowId xmlns:a16="http://schemas.microsoft.com/office/drawing/2014/main" val="56625993"/>
                  </a:ext>
                </a:extLst>
              </a:tr>
            </a:tbl>
          </a:graphicData>
        </a:graphic>
      </p:graphicFrame>
      <p:sp>
        <p:nvSpPr>
          <p:cNvPr id="16" name="Rectangle 15"/>
          <p:cNvSpPr/>
          <p:nvPr/>
        </p:nvSpPr>
        <p:spPr>
          <a:xfrm>
            <a:off x="-58740" y="6332010"/>
            <a:ext cx="18194339" cy="4031873"/>
          </a:xfrm>
          <a:prstGeom prst="rect">
            <a:avLst/>
          </a:prstGeom>
        </p:spPr>
        <p:txBody>
          <a:bodyPr wrap="square">
            <a:spAutoFit/>
          </a:bodyPr>
          <a:lstStyle/>
          <a:p>
            <a:r>
              <a:rPr lang="fr-FR" sz="3200" dirty="0">
                <a:solidFill>
                  <a:prstClr val="black"/>
                </a:solidFill>
                <a:latin typeface="Calibri" panose="020F0502020204030204" pitchFamily="34" charset="0"/>
                <a:cs typeface="Calibri" panose="020F0502020204030204" pitchFamily="34" charset="0"/>
              </a:rPr>
              <a:t>  Projet principalement conçu pour prévenir la violence fondée sur le sexe dans les situations de conflit.</a:t>
            </a:r>
          </a:p>
          <a:p>
            <a:r>
              <a:rPr lang="fr-FR" sz="3200" dirty="0">
                <a:solidFill>
                  <a:prstClr val="black"/>
                </a:solidFill>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Projet de protection sociale mis en place avec pour finalité première d’assurer l’autonomisation des femmes et des filles en tant que population particulièrement défavorisée au sein de la collectivité. </a:t>
            </a:r>
          </a:p>
          <a:p>
            <a:endParaRPr lang="fr-FR" sz="3200" dirty="0">
              <a:solidFill>
                <a:prstClr val="black"/>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Projet visant à sensibiliser les hommes et les garçons et à les mobiliser pour qu’ils deviennent acteurs de la lutte contre la violence fondée sur le sexe dans leur communauté. L’objectif général est de réduire les violences contre les femmes de manière durable .  </a:t>
            </a:r>
          </a:p>
        </p:txBody>
      </p:sp>
    </p:spTree>
    <p:extLst>
      <p:ext uri="{BB962C8B-B14F-4D97-AF65-F5344CB8AC3E}">
        <p14:creationId xmlns:p14="http://schemas.microsoft.com/office/powerpoint/2010/main" val="268186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533779" y="2073189"/>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dirty="0" err="1">
                  <a:solidFill>
                    <a:srgbClr val="FFFFFF"/>
                  </a:solidFill>
                  <a:latin typeface="Montserrat"/>
                </a:rPr>
                <a:t>Cofinancé</a:t>
              </a:r>
              <a:r>
                <a:rPr lang="en-US" sz="847" dirty="0">
                  <a:solidFill>
                    <a:srgbClr val="FFFFFF"/>
                  </a:solidFill>
                  <a:latin typeface="Montserrat"/>
                </a:rPr>
                <a:t> par </a:t>
              </a:r>
              <a:r>
                <a:rPr lang="en-US" sz="847" dirty="0" err="1">
                  <a:solidFill>
                    <a:srgbClr val="FFFFFF"/>
                  </a:solidFill>
                  <a:latin typeface="Montserrat"/>
                </a:rPr>
                <a:t>l’Union</a:t>
              </a:r>
              <a:r>
                <a:rPr lang="en-US" sz="847" dirty="0">
                  <a:solidFill>
                    <a:srgbClr val="FFFFFF"/>
                  </a:solidFill>
                  <a:latin typeface="Montserrat"/>
                </a:rPr>
                <a:t> </a:t>
              </a:r>
              <a:r>
                <a:rPr lang="en-US" sz="847" dirty="0" err="1">
                  <a:solidFill>
                    <a:srgbClr val="FFFFFF"/>
                  </a:solidFill>
                  <a:latin typeface="Montserrat"/>
                </a:rPr>
                <a:t>européenne</a:t>
              </a:r>
              <a:endParaRPr lang="en-US" sz="847" dirty="0">
                <a:solidFill>
                  <a:srgbClr val="FFFFFF"/>
                </a:solidFill>
                <a:latin typeface="Montserrat"/>
              </a:endParaRP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533400" y="3970474"/>
            <a:ext cx="17906999" cy="1833835"/>
          </a:xfrm>
          <a:prstGeom prst="rect">
            <a:avLst/>
          </a:prstGeom>
        </p:spPr>
        <p:txBody>
          <a:bodyPr wrap="square" lIns="0" tIns="0" rIns="0" bIns="0" rtlCol="0" anchor="t">
            <a:spAutoFit/>
          </a:bodyPr>
          <a:lstStyle/>
          <a:p>
            <a:pPr lvl="0" algn="ctr">
              <a:lnSpc>
                <a:spcPts val="4476"/>
              </a:lnSpc>
              <a:spcAft>
                <a:spcPts val="800"/>
              </a:spcAft>
            </a:pPr>
            <a:r>
              <a:rPr lang="fr-FR" sz="4762" dirty="0">
                <a:solidFill>
                  <a:srgbClr val="1E9F6C"/>
                </a:solidFill>
                <a:latin typeface="Roboto Bold"/>
              </a:rPr>
              <a:t> Prendre en compte le genre dans la conception et la mise en œuvre des projets: des exemples d’actions</a:t>
            </a:r>
          </a:p>
          <a:p>
            <a:pPr lvl="0" algn="ctr">
              <a:lnSpc>
                <a:spcPts val="4476"/>
              </a:lnSpc>
              <a:spcAft>
                <a:spcPts val="800"/>
              </a:spcAft>
            </a:pPr>
            <a:r>
              <a:rPr lang="fr-FR" sz="4762" dirty="0">
                <a:solidFill>
                  <a:srgbClr val="1E9F6C"/>
                </a:solidFill>
                <a:latin typeface="Roboto Bold"/>
              </a:rPr>
              <a:t> </a:t>
            </a:r>
          </a:p>
        </p:txBody>
      </p:sp>
      <p:sp>
        <p:nvSpPr>
          <p:cNvPr id="18" name="Rectangle 17"/>
          <p:cNvSpPr/>
          <p:nvPr/>
        </p:nvSpPr>
        <p:spPr>
          <a:xfrm>
            <a:off x="-152400" y="5482953"/>
            <a:ext cx="18135600" cy="4755148"/>
          </a:xfrm>
          <a:prstGeom prst="rect">
            <a:avLst/>
          </a:prstGeom>
        </p:spPr>
        <p:txBody>
          <a:bodyPr wrap="square">
            <a:spAutoFit/>
          </a:bodyPr>
          <a:lstStyle/>
          <a:p>
            <a:pPr marL="685800" marR="0" lvl="1" indent="-228600" algn="just" defTabSz="914400" eaLnBrk="1" fontAlgn="auto" latinLnBrk="0" hangingPunct="1">
              <a:lnSpc>
                <a:spcPct val="90000"/>
              </a:lnSpc>
              <a:spcBef>
                <a:spcPts val="0"/>
              </a:spcBef>
              <a:spcAft>
                <a:spcPts val="600"/>
              </a:spcAft>
              <a:buClr>
                <a:srgbClr val="687690"/>
              </a:buClr>
              <a:buSzTx/>
              <a:buFont typeface="Wingdings" panose="05000000000000000000" pitchFamily="2" charset="2"/>
              <a:buChar char="§"/>
              <a:tabLst/>
              <a:defRPr/>
            </a:pPr>
            <a:r>
              <a:rPr kumimoji="0" lang="fr-FR" sz="3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En amont des projets : </a:t>
            </a:r>
            <a:r>
              <a:rPr kumimoji="0" lang="fr-FR" sz="32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cadrage des études </a:t>
            </a:r>
            <a:r>
              <a:rPr kumimoji="0" lang="fr-FR" sz="3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socio-économiques et techniques, processus de </a:t>
            </a:r>
            <a:r>
              <a:rPr kumimoji="0" lang="fr-FR" sz="32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planification locale </a:t>
            </a:r>
            <a:r>
              <a:rPr kumimoji="0" lang="fr-FR" sz="3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des services, conception des </a:t>
            </a:r>
            <a:r>
              <a:rPr kumimoji="0" lang="fr-FR" sz="32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ouvrages</a:t>
            </a:r>
            <a:r>
              <a:rPr kumimoji="0" lang="fr-FR" sz="3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définition du </a:t>
            </a:r>
            <a:r>
              <a:rPr kumimoji="0" lang="fr-FR" sz="32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budget</a:t>
            </a:r>
          </a:p>
          <a:p>
            <a:pPr marL="685800" marR="0" lvl="1" indent="-228600" algn="just" defTabSz="914400" eaLnBrk="1" fontAlgn="auto" latinLnBrk="0" hangingPunct="1">
              <a:lnSpc>
                <a:spcPct val="90000"/>
              </a:lnSpc>
              <a:spcBef>
                <a:spcPts val="0"/>
              </a:spcBef>
              <a:spcAft>
                <a:spcPts val="600"/>
              </a:spcAft>
              <a:buClr>
                <a:srgbClr val="687690"/>
              </a:buClr>
              <a:buSzTx/>
              <a:buFont typeface="Wingdings" panose="05000000000000000000" pitchFamily="2" charset="2"/>
              <a:buChar char="§"/>
              <a:tabLst/>
              <a:defRPr/>
            </a:pPr>
            <a:r>
              <a:rPr kumimoji="0" lang="fr-FR" sz="3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Dans la </a:t>
            </a:r>
            <a:r>
              <a:rPr kumimoji="0" lang="fr-FR" sz="32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définition des modes de gestion</a:t>
            </a:r>
            <a:r>
              <a:rPr kumimoji="0" lang="fr-FR" sz="3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cahier des charges des exploitants, définition des modèles économiques et tarifaires (permettre des modalités d’accès aux différents types de services les plus inclusives possibles) ;</a:t>
            </a:r>
          </a:p>
          <a:p>
            <a:pPr marL="685800" marR="0" lvl="1" indent="-228600" algn="just" defTabSz="914400" eaLnBrk="1" fontAlgn="auto" latinLnBrk="0" hangingPunct="1">
              <a:lnSpc>
                <a:spcPct val="90000"/>
              </a:lnSpc>
              <a:spcBef>
                <a:spcPts val="0"/>
              </a:spcBef>
              <a:spcAft>
                <a:spcPts val="600"/>
              </a:spcAft>
              <a:buClr>
                <a:srgbClr val="687690"/>
              </a:buClr>
              <a:buSzTx/>
              <a:buFont typeface="Wingdings" panose="05000000000000000000" pitchFamily="2" charset="2"/>
              <a:buChar char="§"/>
              <a:tabLst/>
              <a:defRPr/>
            </a:pPr>
            <a:r>
              <a:rPr kumimoji="0" lang="fr-FR" sz="3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Dans la </a:t>
            </a:r>
            <a:r>
              <a:rPr kumimoji="0" lang="fr-FR" sz="32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préparation des stratégies de sensibilisation à l’hygiène et de marketing social ;</a:t>
            </a:r>
          </a:p>
          <a:p>
            <a:pPr marL="685800" marR="0" lvl="1" indent="-228600" algn="just" defTabSz="914400" eaLnBrk="1" fontAlgn="auto" latinLnBrk="0" hangingPunct="1">
              <a:lnSpc>
                <a:spcPct val="90000"/>
              </a:lnSpc>
              <a:spcBef>
                <a:spcPts val="0"/>
              </a:spcBef>
              <a:spcAft>
                <a:spcPts val="600"/>
              </a:spcAft>
              <a:buClr>
                <a:srgbClr val="687690"/>
              </a:buClr>
              <a:buSzTx/>
              <a:buFont typeface="Wingdings" panose="05000000000000000000" pitchFamily="2" charset="2"/>
              <a:buChar char="§"/>
              <a:tabLst/>
              <a:defRPr/>
            </a:pPr>
            <a:r>
              <a:rPr kumimoji="0" lang="fr-FR" sz="3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Dans les </a:t>
            </a:r>
            <a:r>
              <a:rPr kumimoji="0" lang="fr-FR" sz="32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plans de renforcement des capacités</a:t>
            </a:r>
            <a:r>
              <a:rPr kumimoji="0" lang="fr-FR" sz="3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volet « </a:t>
            </a:r>
            <a:r>
              <a:rPr kumimoji="0" lang="fr-FR" sz="3200" b="0" i="0" u="none" strike="noStrike" kern="0" cap="none" spc="0" normalizeH="0" baseline="0" noProof="0" dirty="0" err="1">
                <a:ln>
                  <a:noFill/>
                </a:ln>
                <a:solidFill>
                  <a:prstClr val="black"/>
                </a:solidFill>
                <a:effectLst/>
                <a:uLnTx/>
                <a:uFillTx/>
                <a:latin typeface="Calibri" panose="020F0502020204030204" pitchFamily="34" charset="0"/>
                <a:cs typeface="Calibri" panose="020F0502020204030204" pitchFamily="34" charset="0"/>
              </a:rPr>
              <a:t>empowerment</a:t>
            </a:r>
            <a:r>
              <a:rPr kumimoji="0" lang="fr-FR" sz="3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 des élues et responsables associatives féminines (prise de parole en public, construction d’argumentaires, etc.) et favoriser leur implication dans les activités d’échange (aux niveaux locaux, nationaux et internationaux), mais également des activités de formation sur le genre qui cibleront également les hommes, etc</a:t>
            </a:r>
            <a:r>
              <a:rPr kumimoji="0" lang="fr-FR" sz="28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5816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533779" y="2073189"/>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dirty="0" err="1">
                  <a:solidFill>
                    <a:srgbClr val="FFFFFF"/>
                  </a:solidFill>
                  <a:latin typeface="Montserrat"/>
                </a:rPr>
                <a:t>Cofinancé</a:t>
              </a:r>
              <a:r>
                <a:rPr lang="en-US" sz="847" dirty="0">
                  <a:solidFill>
                    <a:srgbClr val="FFFFFF"/>
                  </a:solidFill>
                  <a:latin typeface="Montserrat"/>
                </a:rPr>
                <a:t> par </a:t>
              </a:r>
              <a:r>
                <a:rPr lang="en-US" sz="847" dirty="0" err="1">
                  <a:solidFill>
                    <a:srgbClr val="FFFFFF"/>
                  </a:solidFill>
                  <a:latin typeface="Montserrat"/>
                </a:rPr>
                <a:t>l’Union</a:t>
              </a:r>
              <a:r>
                <a:rPr lang="en-US" sz="847" dirty="0">
                  <a:solidFill>
                    <a:srgbClr val="FFFFFF"/>
                  </a:solidFill>
                  <a:latin typeface="Montserrat"/>
                </a:rPr>
                <a:t> </a:t>
              </a:r>
              <a:r>
                <a:rPr lang="en-US" sz="847" dirty="0" err="1">
                  <a:solidFill>
                    <a:srgbClr val="FFFFFF"/>
                  </a:solidFill>
                  <a:latin typeface="Montserrat"/>
                </a:rPr>
                <a:t>européenne</a:t>
              </a:r>
              <a:endParaRPr lang="en-US" sz="847" dirty="0">
                <a:solidFill>
                  <a:srgbClr val="FFFFFF"/>
                </a:solidFill>
                <a:latin typeface="Montserrat"/>
              </a:endParaRP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533400" y="4242346"/>
            <a:ext cx="17906999" cy="1256754"/>
          </a:xfrm>
          <a:prstGeom prst="rect">
            <a:avLst/>
          </a:prstGeom>
        </p:spPr>
        <p:txBody>
          <a:bodyPr wrap="square" lIns="0" tIns="0" rIns="0" bIns="0" rtlCol="0" anchor="t">
            <a:spAutoFit/>
          </a:bodyPr>
          <a:lstStyle/>
          <a:p>
            <a:pPr lvl="0" algn="ctr">
              <a:lnSpc>
                <a:spcPts val="4476"/>
              </a:lnSpc>
              <a:spcAft>
                <a:spcPts val="800"/>
              </a:spcAft>
            </a:pPr>
            <a:r>
              <a:rPr lang="fr-FR" sz="4762" dirty="0">
                <a:solidFill>
                  <a:srgbClr val="1E9F6C"/>
                </a:solidFill>
                <a:latin typeface="Roboto Bold"/>
              </a:rPr>
              <a:t> Messages</a:t>
            </a:r>
          </a:p>
          <a:p>
            <a:pPr lvl="0" algn="ctr">
              <a:lnSpc>
                <a:spcPts val="4476"/>
              </a:lnSpc>
              <a:spcAft>
                <a:spcPts val="800"/>
              </a:spcAft>
            </a:pPr>
            <a:r>
              <a:rPr lang="fr-FR" sz="4762" dirty="0">
                <a:solidFill>
                  <a:srgbClr val="1E9F6C"/>
                </a:solidFill>
                <a:latin typeface="Roboto Bold"/>
              </a:rPr>
              <a:t> </a:t>
            </a:r>
          </a:p>
        </p:txBody>
      </p:sp>
      <p:sp>
        <p:nvSpPr>
          <p:cNvPr id="15" name="Rectangle 14"/>
          <p:cNvSpPr/>
          <p:nvPr/>
        </p:nvSpPr>
        <p:spPr>
          <a:xfrm>
            <a:off x="152401" y="4799430"/>
            <a:ext cx="17983200" cy="3539430"/>
          </a:xfrm>
          <a:prstGeom prst="rect">
            <a:avLst/>
          </a:prstGeom>
        </p:spPr>
        <p:txBody>
          <a:bodyPr wrap="square">
            <a:spAutoFit/>
          </a:bodyPr>
          <a:lstStyle/>
          <a:p>
            <a:pPr marL="342900" indent="-34290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Aveugle et neutre sont différents. </a:t>
            </a:r>
          </a:p>
          <a:p>
            <a:pPr marL="342900" indent="-34290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Une approche aveugle n’est pas neutre, bien au contraire. </a:t>
            </a:r>
          </a:p>
          <a:p>
            <a:pPr marL="342900" indent="-34290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 L’approche spécifique intervient quand le transversal ne suffit pas.   </a:t>
            </a:r>
          </a:p>
          <a:p>
            <a:pPr marL="342900" indent="-34290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L’approche spécifique ne veut pas dire destinée seulement aux femmes. </a:t>
            </a:r>
          </a:p>
          <a:p>
            <a:pPr marL="342900" indent="-34290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L’approche spécifique doit viser </a:t>
            </a:r>
            <a:r>
              <a:rPr lang="fr-FR" sz="3200" b="1" dirty="0">
                <a:solidFill>
                  <a:prstClr val="black"/>
                </a:solidFill>
                <a:latin typeface="Calibri" panose="020F0502020204030204" pitchFamily="34" charset="0"/>
                <a:cs typeface="Calibri" panose="020F0502020204030204" pitchFamily="34" charset="0"/>
              </a:rPr>
              <a:t>un ancrage pérenne du genre dans les politiques /programmes / projets. </a:t>
            </a:r>
          </a:p>
          <a:p>
            <a:pPr marL="342900" indent="-34290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Les marqueurs Genre de l’OCDE sont utiles pour catégoriser les stratégies</a:t>
            </a:r>
          </a:p>
          <a:p>
            <a:pPr marL="342900" indent="-34290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Les deux approches “</a:t>
            </a:r>
            <a:r>
              <a:rPr lang="fr-FR" sz="3200" b="1" dirty="0">
                <a:solidFill>
                  <a:prstClr val="black"/>
                </a:solidFill>
                <a:latin typeface="Calibri" panose="020F0502020204030204" pitchFamily="34" charset="0"/>
                <a:cs typeface="Calibri" panose="020F0502020204030204" pitchFamily="34" charset="0"/>
              </a:rPr>
              <a:t>transversales” et “spécifiques” sont complémentaires. </a:t>
            </a:r>
          </a:p>
        </p:txBody>
      </p:sp>
    </p:spTree>
    <p:extLst>
      <p:ext uri="{BB962C8B-B14F-4D97-AF65-F5344CB8AC3E}">
        <p14:creationId xmlns:p14="http://schemas.microsoft.com/office/powerpoint/2010/main" val="281434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533779" y="2073189"/>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dirty="0" err="1">
                  <a:solidFill>
                    <a:srgbClr val="FFFFFF"/>
                  </a:solidFill>
                  <a:latin typeface="Montserrat"/>
                </a:rPr>
                <a:t>Cofinancé</a:t>
              </a:r>
              <a:r>
                <a:rPr lang="en-US" sz="847" dirty="0">
                  <a:solidFill>
                    <a:srgbClr val="FFFFFF"/>
                  </a:solidFill>
                  <a:latin typeface="Montserrat"/>
                </a:rPr>
                <a:t> par </a:t>
              </a:r>
              <a:r>
                <a:rPr lang="en-US" sz="847" dirty="0" err="1">
                  <a:solidFill>
                    <a:srgbClr val="FFFFFF"/>
                  </a:solidFill>
                  <a:latin typeface="Montserrat"/>
                </a:rPr>
                <a:t>l’Union</a:t>
              </a:r>
              <a:r>
                <a:rPr lang="en-US" sz="847" dirty="0">
                  <a:solidFill>
                    <a:srgbClr val="FFFFFF"/>
                  </a:solidFill>
                  <a:latin typeface="Montserrat"/>
                </a:rPr>
                <a:t> </a:t>
              </a:r>
              <a:r>
                <a:rPr lang="en-US" sz="847" dirty="0" err="1">
                  <a:solidFill>
                    <a:srgbClr val="FFFFFF"/>
                  </a:solidFill>
                  <a:latin typeface="Montserrat"/>
                </a:rPr>
                <a:t>européenne</a:t>
              </a:r>
              <a:endParaRPr lang="en-US" sz="847" dirty="0">
                <a:solidFill>
                  <a:srgbClr val="FFFFFF"/>
                </a:solidFill>
                <a:latin typeface="Montserrat"/>
              </a:endParaRP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533400" y="4242346"/>
            <a:ext cx="17906999" cy="1256754"/>
          </a:xfrm>
          <a:prstGeom prst="rect">
            <a:avLst/>
          </a:prstGeom>
        </p:spPr>
        <p:txBody>
          <a:bodyPr wrap="square" lIns="0" tIns="0" rIns="0" bIns="0" rtlCol="0" anchor="t">
            <a:spAutoFit/>
          </a:bodyPr>
          <a:lstStyle/>
          <a:p>
            <a:pPr lvl="0" algn="ctr">
              <a:lnSpc>
                <a:spcPts val="4476"/>
              </a:lnSpc>
              <a:spcAft>
                <a:spcPts val="800"/>
              </a:spcAft>
            </a:pPr>
            <a:r>
              <a:rPr lang="fr-FR" sz="4762" dirty="0">
                <a:solidFill>
                  <a:srgbClr val="1E9F6C"/>
                </a:solidFill>
                <a:latin typeface="Roboto Bold"/>
              </a:rPr>
              <a:t> Références</a:t>
            </a:r>
          </a:p>
          <a:p>
            <a:pPr lvl="0" algn="ctr">
              <a:lnSpc>
                <a:spcPts val="4476"/>
              </a:lnSpc>
              <a:spcAft>
                <a:spcPts val="800"/>
              </a:spcAft>
            </a:pPr>
            <a:r>
              <a:rPr lang="fr-FR" sz="4762" dirty="0">
                <a:solidFill>
                  <a:srgbClr val="1E9F6C"/>
                </a:solidFill>
                <a:latin typeface="Roboto Bold"/>
              </a:rPr>
              <a:t> </a:t>
            </a:r>
          </a:p>
        </p:txBody>
      </p:sp>
      <p:sp>
        <p:nvSpPr>
          <p:cNvPr id="16" name="Rectangle 15"/>
          <p:cNvSpPr/>
          <p:nvPr/>
        </p:nvSpPr>
        <p:spPr>
          <a:xfrm>
            <a:off x="914400" y="5143500"/>
            <a:ext cx="14249400" cy="3046988"/>
          </a:xfrm>
          <a:prstGeom prst="rect">
            <a:avLst/>
          </a:prstGeom>
        </p:spPr>
        <p:txBody>
          <a:bodyPr wrap="square">
            <a:spAutoFit/>
          </a:bodyPr>
          <a:lstStyle/>
          <a:p>
            <a:r>
              <a:rPr lang="fr-FR" sz="3200" b="1" dirty="0">
                <a:solidFill>
                  <a:prstClr val="black"/>
                </a:solidFill>
                <a:latin typeface="Calibri" panose="020F0502020204030204" pitchFamily="34" charset="0"/>
                <a:cs typeface="Calibri" panose="020F0502020204030204" pitchFamily="34" charset="0"/>
              </a:rPr>
              <a:t>Référence GUIDE AIMF</a:t>
            </a:r>
          </a:p>
          <a:p>
            <a:r>
              <a:rPr lang="fr-FR" sz="3200" dirty="0">
                <a:solidFill>
                  <a:prstClr val="black"/>
                </a:solidFill>
                <a:latin typeface="Calibri" panose="020F0502020204030204" pitchFamily="34" charset="0"/>
                <a:cs typeface="Calibri" panose="020F0502020204030204" pitchFamily="34" charset="0"/>
              </a:rPr>
              <a:t>Page 6 : Approche transversale</a:t>
            </a:r>
          </a:p>
          <a:p>
            <a:r>
              <a:rPr lang="fr-FR" sz="3200" dirty="0">
                <a:solidFill>
                  <a:prstClr val="black"/>
                </a:solidFill>
                <a:latin typeface="Calibri" panose="020F0502020204030204" pitchFamily="34" charset="0"/>
                <a:cs typeface="Calibri" panose="020F0502020204030204" pitchFamily="34" charset="0"/>
              </a:rPr>
              <a:t>Pages 32 - 33 - 34 : Annexe 2 “marqueurs genre”</a:t>
            </a:r>
          </a:p>
          <a:p>
            <a:endParaRPr lang="fr-FR" sz="3200" dirty="0">
              <a:solidFill>
                <a:prstClr val="black"/>
              </a:solidFill>
              <a:latin typeface="Calibri" panose="020F0502020204030204" pitchFamily="34" charset="0"/>
              <a:cs typeface="Calibri" panose="020F0502020204030204" pitchFamily="34" charset="0"/>
            </a:endParaRPr>
          </a:p>
          <a:p>
            <a:r>
              <a:rPr lang="fr-FR" sz="3200" dirty="0">
                <a:solidFill>
                  <a:prstClr val="black"/>
                </a:solidFill>
                <a:latin typeface="Calibri" panose="020F0502020204030204" pitchFamily="34" charset="0"/>
                <a:cs typeface="Calibri" panose="020F0502020204030204" pitchFamily="34" charset="0"/>
              </a:rPr>
              <a:t>Liens bibliographie et sources de données</a:t>
            </a:r>
          </a:p>
          <a:p>
            <a:r>
              <a:rPr lang="fr-FR" sz="3200" dirty="0">
                <a:solidFill>
                  <a:prstClr val="black"/>
                </a:solidFill>
                <a:latin typeface="Calibri" panose="020F0502020204030204" pitchFamily="34" charset="0"/>
                <a:cs typeface="Calibri" panose="020F0502020204030204" pitchFamily="34" charset="0"/>
              </a:rPr>
              <a:t>Voir section 2 du dossier ressources</a:t>
            </a:r>
          </a:p>
        </p:txBody>
      </p:sp>
    </p:spTree>
    <p:extLst>
      <p:ext uri="{BB962C8B-B14F-4D97-AF65-F5344CB8AC3E}">
        <p14:creationId xmlns:p14="http://schemas.microsoft.com/office/powerpoint/2010/main" val="208759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196816" y="-4482663"/>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2">
              <a:alphaModFix amt="71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3" name="TextBox 3"/>
          <p:cNvSpPr txBox="1"/>
          <p:nvPr/>
        </p:nvSpPr>
        <p:spPr>
          <a:xfrm>
            <a:off x="228600" y="2502382"/>
            <a:ext cx="17737911" cy="133369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4"/>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5"/>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6"/>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7"/>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a:solidFill>
                    <a:srgbClr val="FFFFFF"/>
                  </a:solidFill>
                  <a:latin typeface="Montserrat"/>
                </a:rPr>
                <a:t>Cofinancé par l’Union européenne</a:t>
              </a: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1321805" y="3972499"/>
            <a:ext cx="16644706" cy="585481"/>
          </a:xfrm>
          <a:prstGeom prst="rect">
            <a:avLst/>
          </a:prstGeom>
        </p:spPr>
        <p:txBody>
          <a:bodyPr wrap="square" lIns="0" tIns="0" rIns="0" bIns="0" rtlCol="0" anchor="t">
            <a:spAutoFit/>
          </a:bodyPr>
          <a:lstStyle/>
          <a:p>
            <a:pPr lvl="0">
              <a:lnSpc>
                <a:spcPts val="4476"/>
              </a:lnSpc>
              <a:spcAft>
                <a:spcPts val="800"/>
              </a:spcAft>
            </a:pPr>
            <a:r>
              <a:rPr lang="fr-FR" sz="4762" dirty="0">
                <a:solidFill>
                  <a:srgbClr val="1E9F6C"/>
                </a:solidFill>
                <a:latin typeface="Roboto Bold"/>
              </a:rPr>
              <a:t> Approche Transversale </a:t>
            </a:r>
          </a:p>
        </p:txBody>
      </p:sp>
      <p:sp>
        <p:nvSpPr>
          <p:cNvPr id="22" name="Rectangle 21"/>
          <p:cNvSpPr/>
          <p:nvPr/>
        </p:nvSpPr>
        <p:spPr>
          <a:xfrm>
            <a:off x="182155" y="4692083"/>
            <a:ext cx="17830800" cy="3539430"/>
          </a:xfrm>
          <a:prstGeom prst="rect">
            <a:avLst/>
          </a:prstGeom>
        </p:spPr>
        <p:txBody>
          <a:bodyPr wrap="square">
            <a:spAutoFit/>
          </a:bodyPr>
          <a:lstStyle/>
          <a:p>
            <a:r>
              <a:rPr lang="fr-FR" sz="3200" dirty="0">
                <a:solidFill>
                  <a:prstClr val="black"/>
                </a:solidFill>
                <a:latin typeface="Calibri" panose="020F0502020204030204" pitchFamily="34" charset="0"/>
                <a:cs typeface="Calibri" panose="020F0502020204030204" pitchFamily="34" charset="0"/>
              </a:rPr>
              <a:t>L’intégration de l’approche genre dans les projets de développement des villes consiste à la fois à</a:t>
            </a: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 favoriser une prise de conscience </a:t>
            </a: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introduire des stratégies et des outils adaptés. </a:t>
            </a:r>
          </a:p>
          <a:p>
            <a:endParaRPr lang="fr-FR" sz="3200" dirty="0">
              <a:solidFill>
                <a:prstClr val="black"/>
              </a:solidFill>
              <a:latin typeface="Calibri" panose="020F0502020204030204" pitchFamily="34" charset="0"/>
              <a:cs typeface="Calibri" panose="020F0502020204030204" pitchFamily="34" charset="0"/>
            </a:endParaRPr>
          </a:p>
          <a:p>
            <a:r>
              <a:rPr lang="fr-FR" sz="3200" dirty="0">
                <a:solidFill>
                  <a:prstClr val="black"/>
                </a:solidFill>
                <a:latin typeface="Calibri" panose="020F0502020204030204" pitchFamily="34" charset="0"/>
                <a:cs typeface="Calibri" panose="020F0502020204030204" pitchFamily="34" charset="0"/>
              </a:rPr>
              <a:t>L’intégration de l’approche genre  encourage la prise en compte de l’égalité entre femmes et hommes, à travers l’intégration transversale du genre dans toutes les étapes de la gestion du cycle des projets ou des programmes. </a:t>
            </a:r>
          </a:p>
        </p:txBody>
      </p:sp>
      <p:sp>
        <p:nvSpPr>
          <p:cNvPr id="23" name="Rectangle 22"/>
          <p:cNvSpPr/>
          <p:nvPr/>
        </p:nvSpPr>
        <p:spPr>
          <a:xfrm>
            <a:off x="159341" y="8660239"/>
            <a:ext cx="16258290" cy="1077218"/>
          </a:xfrm>
          <a:prstGeom prst="rect">
            <a:avLst/>
          </a:prstGeom>
        </p:spPr>
        <p:txBody>
          <a:bodyPr wrap="square">
            <a:spAutoFit/>
          </a:bodyPr>
          <a:lstStyle/>
          <a:p>
            <a:r>
              <a:rPr lang="fr-FR" sz="3200" dirty="0">
                <a:solidFill>
                  <a:prstClr val="black"/>
                </a:solidFill>
                <a:latin typeface="Calibri" panose="020F0502020204030204" pitchFamily="34" charset="0"/>
                <a:cs typeface="Calibri" panose="020F0502020204030204" pitchFamily="34" charset="0"/>
              </a:rPr>
              <a:t>Intégrer l’approche genre dans les projets de développement pour les villes est ainsi une méthode d’intervention pour promouvoir un développement plus équitable et plus durable.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2">
              <a:alphaModFix amt="71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3" name="TextBox 3"/>
          <p:cNvSpPr txBox="1"/>
          <p:nvPr/>
        </p:nvSpPr>
        <p:spPr>
          <a:xfrm>
            <a:off x="0" y="2241684"/>
            <a:ext cx="18288000" cy="133369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4"/>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5"/>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6"/>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7"/>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a:solidFill>
                    <a:srgbClr val="FFFFFF"/>
                  </a:solidFill>
                  <a:latin typeface="Montserrat"/>
                </a:rPr>
                <a:t>Cofinancé par l’Union européenne</a:t>
              </a: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387519" y="3725688"/>
            <a:ext cx="16644706" cy="585481"/>
          </a:xfrm>
          <a:prstGeom prst="rect">
            <a:avLst/>
          </a:prstGeom>
        </p:spPr>
        <p:txBody>
          <a:bodyPr wrap="square" lIns="0" tIns="0" rIns="0" bIns="0" rtlCol="0" anchor="t">
            <a:spAutoFit/>
          </a:bodyPr>
          <a:lstStyle/>
          <a:p>
            <a:pPr lvl="0">
              <a:lnSpc>
                <a:spcPts val="4476"/>
              </a:lnSpc>
              <a:spcAft>
                <a:spcPts val="800"/>
              </a:spcAft>
            </a:pPr>
            <a:r>
              <a:rPr lang="fr-FR" sz="4762" dirty="0">
                <a:solidFill>
                  <a:srgbClr val="1E9F6C"/>
                </a:solidFill>
                <a:latin typeface="Roboto Bold"/>
              </a:rPr>
              <a:t> Approche Transversale </a:t>
            </a:r>
          </a:p>
        </p:txBody>
      </p:sp>
      <p:sp>
        <p:nvSpPr>
          <p:cNvPr id="16" name="Rectangle 15"/>
          <p:cNvSpPr/>
          <p:nvPr/>
        </p:nvSpPr>
        <p:spPr>
          <a:xfrm>
            <a:off x="0" y="4461475"/>
            <a:ext cx="16687799" cy="6001643"/>
          </a:xfrm>
          <a:prstGeom prst="rect">
            <a:avLst/>
          </a:prstGeom>
        </p:spPr>
        <p:txBody>
          <a:bodyPr wrap="square">
            <a:spAutoFit/>
          </a:bodyPr>
          <a:lstStyle/>
          <a:p>
            <a:r>
              <a:rPr lang="fr-FR" sz="3200" b="1" dirty="0">
                <a:solidFill>
                  <a:prstClr val="black"/>
                </a:solidFill>
                <a:latin typeface="Calibri" panose="020F0502020204030204" pitchFamily="34" charset="0"/>
                <a:cs typeface="Calibri" panose="020F0502020204030204" pitchFamily="34" charset="0"/>
              </a:rPr>
              <a:t>la prise en compte de l’égalité femmes hommes est essentielle pour promouvoir un développement plus équitable et plus durable. </a:t>
            </a:r>
          </a:p>
          <a:p>
            <a:endParaRPr lang="fr-FR" sz="3200" b="1" dirty="0">
              <a:solidFill>
                <a:prstClr val="black"/>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Elle est directement liée au développement durable de la ville ;</a:t>
            </a: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Elle est un élément essentiel à la réalisation des droits humains pour tous; </a:t>
            </a: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Elle permet aux femmes et aux hommes de jouir des mêmes opportunités, droits et obligations dans toutes les sphères de leur vie quotidienne ; </a:t>
            </a: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Elle permet aux femmes et aux hommes d’avoir un accès égal à l’éducation, d’acquérir une indépendance financière, de partager les responsabilités familiales et sociales et d’être libres de toute forme de coercition, intimidation et violence ; </a:t>
            </a: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Elle permet aux femmes et aux hommes d’être en mesure de prendre  des décisions  qui auront un impact positif sur leur santé et leur sécurité et sur celle des membres de leur famille. </a:t>
            </a:r>
          </a:p>
        </p:txBody>
      </p:sp>
    </p:spTree>
    <p:extLst>
      <p:ext uri="{BB962C8B-B14F-4D97-AF65-F5344CB8AC3E}">
        <p14:creationId xmlns:p14="http://schemas.microsoft.com/office/powerpoint/2010/main" val="382671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475041" y="2332523"/>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a:solidFill>
                    <a:srgbClr val="FFFFFF"/>
                  </a:solidFill>
                  <a:latin typeface="Montserrat"/>
                </a:rPr>
                <a:t>Cofinancé par l’Union européenne</a:t>
              </a: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475041" y="4308822"/>
            <a:ext cx="9906000" cy="1256754"/>
          </a:xfrm>
          <a:prstGeom prst="rect">
            <a:avLst/>
          </a:prstGeom>
        </p:spPr>
        <p:txBody>
          <a:bodyPr wrap="square" lIns="0" tIns="0" rIns="0" bIns="0" rtlCol="0" anchor="t">
            <a:spAutoFit/>
          </a:bodyPr>
          <a:lstStyle/>
          <a:p>
            <a:pPr lvl="0">
              <a:lnSpc>
                <a:spcPts val="4476"/>
              </a:lnSpc>
              <a:spcAft>
                <a:spcPts val="800"/>
              </a:spcAft>
            </a:pPr>
            <a:r>
              <a:rPr lang="fr-FR" sz="4762" dirty="0">
                <a:solidFill>
                  <a:srgbClr val="1E9F6C"/>
                </a:solidFill>
                <a:latin typeface="Roboto Bold"/>
              </a:rPr>
              <a:t> Marqueurs Genre de l’OCDE </a:t>
            </a:r>
          </a:p>
          <a:p>
            <a:pPr lvl="0">
              <a:lnSpc>
                <a:spcPts val="4476"/>
              </a:lnSpc>
              <a:spcAft>
                <a:spcPts val="800"/>
              </a:spcAft>
            </a:pPr>
            <a:r>
              <a:rPr lang="fr-FR" sz="4762" dirty="0">
                <a:solidFill>
                  <a:srgbClr val="1E9F6C"/>
                </a:solidFill>
                <a:latin typeface="Roboto Bold"/>
              </a:rPr>
              <a:t> </a:t>
            </a:r>
          </a:p>
        </p:txBody>
      </p:sp>
      <p:graphicFrame>
        <p:nvGraphicFramePr>
          <p:cNvPr id="15" name="Tableau 14"/>
          <p:cNvGraphicFramePr>
            <a:graphicFrameLocks noGrp="1"/>
          </p:cNvGraphicFramePr>
          <p:nvPr>
            <p:extLst>
              <p:ext uri="{D42A27DB-BD31-4B8C-83A1-F6EECF244321}">
                <p14:modId xmlns:p14="http://schemas.microsoft.com/office/powerpoint/2010/main" val="1664692809"/>
              </p:ext>
            </p:extLst>
          </p:nvPr>
        </p:nvGraphicFramePr>
        <p:xfrm>
          <a:off x="-76200" y="4984357"/>
          <a:ext cx="18288000" cy="1197657"/>
        </p:xfrm>
        <a:graphic>
          <a:graphicData uri="http://schemas.openxmlformats.org/drawingml/2006/table">
            <a:tbl>
              <a:tblPr firstRow="1" firstCol="1" bandRow="1"/>
              <a:tblGrid>
                <a:gridCol w="18288000">
                  <a:extLst>
                    <a:ext uri="{9D8B030D-6E8A-4147-A177-3AD203B41FA5}">
                      <a16:colId xmlns:a16="http://schemas.microsoft.com/office/drawing/2014/main" val="3213830661"/>
                    </a:ext>
                  </a:extLst>
                </a:gridCol>
              </a:tblGrid>
              <a:tr h="47465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2385" algn="ctr">
                        <a:lnSpc>
                          <a:spcPct val="107000"/>
                        </a:lnSpc>
                        <a:spcAft>
                          <a:spcPts val="145"/>
                        </a:spcAft>
                      </a:pPr>
                      <a:r>
                        <a:rPr lang="fr-FR" sz="1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0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064"/>
                    </a:solidFill>
                  </a:tcPr>
                </a:tc>
                <a:extLst>
                  <a:ext uri="{0D108BD9-81ED-4DB2-BD59-A6C34878D82A}">
                    <a16:rowId xmlns:a16="http://schemas.microsoft.com/office/drawing/2014/main" val="4047281498"/>
                  </a:ext>
                </a:extLst>
              </a:tr>
              <a:tr h="618614">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635">
                        <a:lnSpc>
                          <a:spcPct val="107000"/>
                        </a:lnSpc>
                        <a:spcAft>
                          <a:spcPts val="395"/>
                        </a:spcAft>
                      </a:pPr>
                      <a:r>
                        <a:rPr lang="fr-FR" sz="7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Le projet/programme a été examiné au regard du marqueur mais il n’a </a:t>
                      </a:r>
                      <a:r>
                        <a:rPr lang="fr-FR" sz="1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pas été constaté qu’il visait l’objectif de l’égalité homme-femme</a:t>
                      </a: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r>
                        <a:rPr lang="fr-FR"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3689"/>
                    </a:solidFill>
                  </a:tcPr>
                </a:tc>
                <a:extLst>
                  <a:ext uri="{0D108BD9-81ED-4DB2-BD59-A6C34878D82A}">
                    <a16:rowId xmlns:a16="http://schemas.microsoft.com/office/drawing/2014/main" val="56625993"/>
                  </a:ext>
                </a:extLst>
              </a:tr>
            </a:tbl>
          </a:graphicData>
        </a:graphic>
      </p:graphicFrame>
      <p:sp>
        <p:nvSpPr>
          <p:cNvPr id="17" name="Rectangle 16"/>
          <p:cNvSpPr/>
          <p:nvPr/>
        </p:nvSpPr>
        <p:spPr>
          <a:xfrm>
            <a:off x="-119063" y="6629617"/>
            <a:ext cx="18135600" cy="3692229"/>
          </a:xfrm>
          <a:prstGeom prst="rect">
            <a:avLst/>
          </a:prstGeom>
        </p:spPr>
        <p:txBody>
          <a:bodyPr wrap="square">
            <a:spAutoFit/>
          </a:bodyPr>
          <a:lstStyle/>
          <a:p>
            <a:pPr marL="343535" marR="26670" indent="-342900" defTabSz="457200">
              <a:lnSpc>
                <a:spcPct val="101000"/>
              </a:lnSpc>
              <a:buFont typeface="Arial" panose="020B0604020202020204" pitchFamily="34" charset="0"/>
              <a:buChar char="•"/>
            </a:pP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Les  projets/ programmes n’ayant pas fait l’objet d’un examen ne doivent pas être marqués,</a:t>
            </a:r>
          </a:p>
          <a:p>
            <a:pPr marL="343535" marR="26670" indent="-342900" defTabSz="457200">
              <a:lnSpc>
                <a:spcPct val="101000"/>
              </a:lnSpc>
              <a:buFont typeface="Arial" panose="020B0604020202020204" pitchFamily="34" charset="0"/>
              <a:buChar char="•"/>
            </a:pP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 Le but est d’éviter toute confusion entre les activités qui ne visent pas l’égalité des sexes (valeur 0) et celles dont on ne connaît pas l’orientation à cet égard (vide)</a:t>
            </a:r>
          </a:p>
          <a:p>
            <a:pPr marL="343535" marR="33655" indent="-342900" algn="just" defTabSz="457200">
              <a:lnSpc>
                <a:spcPct val="107000"/>
              </a:lnSpc>
              <a:buFont typeface="Arial" panose="020B0604020202020204" pitchFamily="34" charset="0"/>
              <a:buChar char="•"/>
            </a:pP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Il est nécessaire d’effectuer une analyse </a:t>
            </a:r>
            <a:r>
              <a:rPr lang="fr-FR" sz="3200" dirty="0" err="1">
                <a:solidFill>
                  <a:srgbClr val="000000"/>
                </a:solidFill>
                <a:latin typeface="Calibri" panose="020F0502020204030204" pitchFamily="34" charset="0"/>
                <a:ea typeface="Arial" panose="020B0604020202020204" pitchFamily="34" charset="0"/>
                <a:cs typeface="Calibri" panose="020F0502020204030204" pitchFamily="34" charset="0"/>
              </a:rPr>
              <a:t>sexospécifique</a:t>
            </a: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 pour tous les projets/programmes.</a:t>
            </a:r>
          </a:p>
          <a:p>
            <a:pPr marL="635" marR="33655" algn="just" defTabSz="457200">
              <a:lnSpc>
                <a:spcPct val="107000"/>
              </a:lnSpc>
            </a:pPr>
            <a:endPar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endParaRPr>
          </a:p>
          <a:p>
            <a:pPr marL="635" marR="33655" algn="just" defTabSz="457200">
              <a:lnSpc>
                <a:spcPct val="107000"/>
              </a:lnSpc>
            </a:pPr>
            <a:r>
              <a:rPr lang="fr-FR" sz="3200" b="1" dirty="0">
                <a:solidFill>
                  <a:srgbClr val="000000"/>
                </a:solidFill>
                <a:latin typeface="Calibri" panose="020F0502020204030204" pitchFamily="34" charset="0"/>
                <a:ea typeface="Arial" panose="020B0604020202020204" pitchFamily="34" charset="0"/>
                <a:cs typeface="Calibri" panose="020F0502020204030204" pitchFamily="34" charset="0"/>
              </a:rPr>
              <a:t>NB: s’assurer au minimum que le projet/ programme considéré ne nuira pas au progrès de l’égalité entre femmes et hommes, ni ne renforcera les inégalités existantes entre eux.  </a:t>
            </a:r>
            <a:endParaRPr lang="fr-FR" sz="32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492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1446835" y="2622109"/>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a:solidFill>
                    <a:srgbClr val="FFFFFF"/>
                  </a:solidFill>
                  <a:latin typeface="Montserrat"/>
                </a:rPr>
                <a:t>Cofinancé par l’Union européenne</a:t>
              </a: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637393" y="4622657"/>
            <a:ext cx="9906000" cy="1256754"/>
          </a:xfrm>
          <a:prstGeom prst="rect">
            <a:avLst/>
          </a:prstGeom>
        </p:spPr>
        <p:txBody>
          <a:bodyPr wrap="square" lIns="0" tIns="0" rIns="0" bIns="0" rtlCol="0" anchor="t">
            <a:spAutoFit/>
          </a:bodyPr>
          <a:lstStyle/>
          <a:p>
            <a:pPr lvl="0">
              <a:lnSpc>
                <a:spcPts val="4476"/>
              </a:lnSpc>
              <a:spcAft>
                <a:spcPts val="800"/>
              </a:spcAft>
            </a:pPr>
            <a:r>
              <a:rPr lang="fr-FR" sz="4762" dirty="0">
                <a:solidFill>
                  <a:srgbClr val="1E9F6C"/>
                </a:solidFill>
                <a:latin typeface="Roboto Bold"/>
              </a:rPr>
              <a:t> Marqueurs Genre de l’OCDE </a:t>
            </a:r>
          </a:p>
          <a:p>
            <a:pPr lvl="0">
              <a:lnSpc>
                <a:spcPts val="4476"/>
              </a:lnSpc>
              <a:spcAft>
                <a:spcPts val="800"/>
              </a:spcAft>
            </a:pPr>
            <a:r>
              <a:rPr lang="fr-FR" sz="4762" dirty="0">
                <a:solidFill>
                  <a:srgbClr val="1E9F6C"/>
                </a:solidFill>
                <a:latin typeface="Roboto Bold"/>
              </a:rPr>
              <a:t> </a:t>
            </a:r>
          </a:p>
        </p:txBody>
      </p:sp>
      <p:graphicFrame>
        <p:nvGraphicFramePr>
          <p:cNvPr id="15" name="Tableau 14"/>
          <p:cNvGraphicFramePr>
            <a:graphicFrameLocks noGrp="1"/>
          </p:cNvGraphicFramePr>
          <p:nvPr>
            <p:extLst>
              <p:ext uri="{D42A27DB-BD31-4B8C-83A1-F6EECF244321}">
                <p14:modId xmlns:p14="http://schemas.microsoft.com/office/powerpoint/2010/main" val="1962399724"/>
              </p:ext>
            </p:extLst>
          </p:nvPr>
        </p:nvGraphicFramePr>
        <p:xfrm>
          <a:off x="651860" y="5262080"/>
          <a:ext cx="17331340" cy="1197657"/>
        </p:xfrm>
        <a:graphic>
          <a:graphicData uri="http://schemas.openxmlformats.org/drawingml/2006/table">
            <a:tbl>
              <a:tblPr firstRow="1" firstCol="1" bandRow="1"/>
              <a:tblGrid>
                <a:gridCol w="17331340">
                  <a:extLst>
                    <a:ext uri="{9D8B030D-6E8A-4147-A177-3AD203B41FA5}">
                      <a16:colId xmlns:a16="http://schemas.microsoft.com/office/drawing/2014/main" val="3213830661"/>
                    </a:ext>
                  </a:extLst>
                </a:gridCol>
              </a:tblGrid>
              <a:tr h="47465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2385" algn="ctr">
                        <a:lnSpc>
                          <a:spcPct val="107000"/>
                        </a:lnSpc>
                        <a:spcAft>
                          <a:spcPts val="145"/>
                        </a:spcAft>
                      </a:pPr>
                      <a:r>
                        <a:rPr lang="fr-FR" sz="1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0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064"/>
                    </a:solidFill>
                  </a:tcPr>
                </a:tc>
                <a:extLst>
                  <a:ext uri="{0D108BD9-81ED-4DB2-BD59-A6C34878D82A}">
                    <a16:rowId xmlns:a16="http://schemas.microsoft.com/office/drawing/2014/main" val="4047281498"/>
                  </a:ext>
                </a:extLst>
              </a:tr>
              <a:tr h="618614">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635">
                        <a:lnSpc>
                          <a:spcPct val="107000"/>
                        </a:lnSpc>
                        <a:spcAft>
                          <a:spcPts val="395"/>
                        </a:spcAft>
                      </a:pPr>
                      <a:r>
                        <a:rPr lang="fr-FR" sz="7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Le projet/programme a été examiné au regard du marqueur mais il n’a </a:t>
                      </a:r>
                      <a:r>
                        <a:rPr lang="fr-FR" sz="1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pas été constaté qu’il visait l’objectif de l’égalité homme-femme</a:t>
                      </a: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r>
                        <a:rPr lang="fr-FR"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3689"/>
                    </a:solidFill>
                  </a:tcPr>
                </a:tc>
                <a:extLst>
                  <a:ext uri="{0D108BD9-81ED-4DB2-BD59-A6C34878D82A}">
                    <a16:rowId xmlns:a16="http://schemas.microsoft.com/office/drawing/2014/main" val="56625993"/>
                  </a:ext>
                </a:extLst>
              </a:tr>
            </a:tbl>
          </a:graphicData>
        </a:graphic>
      </p:graphicFrame>
      <p:sp>
        <p:nvSpPr>
          <p:cNvPr id="18" name="Rectangle 17"/>
          <p:cNvSpPr/>
          <p:nvPr/>
        </p:nvSpPr>
        <p:spPr>
          <a:xfrm>
            <a:off x="651860" y="6564532"/>
            <a:ext cx="15818206" cy="3692229"/>
          </a:xfrm>
          <a:prstGeom prst="rect">
            <a:avLst/>
          </a:prstGeom>
        </p:spPr>
        <p:txBody>
          <a:bodyPr wrap="square">
            <a:spAutoFit/>
          </a:bodyPr>
          <a:lstStyle/>
          <a:p>
            <a:pPr marL="343535" marR="26670" indent="-342900" defTabSz="457200">
              <a:lnSpc>
                <a:spcPct val="101000"/>
              </a:lnSpc>
              <a:buFont typeface="Arial" panose="020B0604020202020204" pitchFamily="34" charset="0"/>
              <a:buChar char="•"/>
            </a:pP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Les  projets/ programmes n’ayant pas fait l’objet d’un examen ne doivent pas être marqués,</a:t>
            </a:r>
          </a:p>
          <a:p>
            <a:pPr marL="343535" marR="26670" indent="-342900" defTabSz="457200">
              <a:lnSpc>
                <a:spcPct val="101000"/>
              </a:lnSpc>
              <a:buFont typeface="Arial" panose="020B0604020202020204" pitchFamily="34" charset="0"/>
              <a:buChar char="•"/>
            </a:pP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 Le but est d’éviter toute confusion entre les activités qui ne visent pas l’égalité des sexes (valeur 0) et celles dont on ne connaît pas l’orientation à cet égard (vide)</a:t>
            </a:r>
          </a:p>
          <a:p>
            <a:pPr marL="343535" marR="33655" indent="-342900" algn="just" defTabSz="457200">
              <a:lnSpc>
                <a:spcPct val="107000"/>
              </a:lnSpc>
              <a:buFont typeface="Arial" panose="020B0604020202020204" pitchFamily="34" charset="0"/>
              <a:buChar char="•"/>
            </a:pP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Il est nécessaire d’effectuer une analyse </a:t>
            </a:r>
            <a:r>
              <a:rPr lang="fr-FR" sz="3200" dirty="0" err="1">
                <a:solidFill>
                  <a:srgbClr val="000000"/>
                </a:solidFill>
                <a:latin typeface="Calibri" panose="020F0502020204030204" pitchFamily="34" charset="0"/>
                <a:ea typeface="Arial" panose="020B0604020202020204" pitchFamily="34" charset="0"/>
                <a:cs typeface="Calibri" panose="020F0502020204030204" pitchFamily="34" charset="0"/>
              </a:rPr>
              <a:t>sexospécifique</a:t>
            </a: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 pour tous les projets/programmes.</a:t>
            </a:r>
          </a:p>
          <a:p>
            <a:pPr marL="635" marR="33655" algn="just" defTabSz="457200">
              <a:lnSpc>
                <a:spcPct val="107000"/>
              </a:lnSpc>
            </a:pPr>
            <a:endPar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endParaRPr>
          </a:p>
          <a:p>
            <a:pPr marL="635" marR="33655" algn="just" defTabSz="457200">
              <a:lnSpc>
                <a:spcPct val="107000"/>
              </a:lnSpc>
            </a:pPr>
            <a:r>
              <a:rPr lang="fr-FR" sz="3200" b="1" dirty="0">
                <a:solidFill>
                  <a:srgbClr val="000000"/>
                </a:solidFill>
                <a:latin typeface="Calibri" panose="020F0502020204030204" pitchFamily="34" charset="0"/>
                <a:ea typeface="Arial" panose="020B0604020202020204" pitchFamily="34" charset="0"/>
                <a:cs typeface="Calibri" panose="020F0502020204030204" pitchFamily="34" charset="0"/>
              </a:rPr>
              <a:t>NB: s’assurer au minimum que le projet/ programme considéré ne nuira pas au progrès de l’égalité entre femmes et hommes, ni ne renforcera les inégalités existantes entre eux.  </a:t>
            </a:r>
            <a:endParaRPr lang="fr-FR" sz="32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3043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96896" y="-4989457"/>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304800" y="1951405"/>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a:solidFill>
                    <a:srgbClr val="FFFFFF"/>
                  </a:solidFill>
                  <a:latin typeface="Montserrat"/>
                </a:rPr>
                <a:t>Cofinancé par l’Union européenne</a:t>
              </a: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457200" y="3978639"/>
            <a:ext cx="9906000" cy="1256754"/>
          </a:xfrm>
          <a:prstGeom prst="rect">
            <a:avLst/>
          </a:prstGeom>
        </p:spPr>
        <p:txBody>
          <a:bodyPr wrap="square" lIns="0" tIns="0" rIns="0" bIns="0" rtlCol="0" anchor="t">
            <a:spAutoFit/>
          </a:bodyPr>
          <a:lstStyle/>
          <a:p>
            <a:pPr lvl="0">
              <a:lnSpc>
                <a:spcPts val="4476"/>
              </a:lnSpc>
              <a:spcAft>
                <a:spcPts val="800"/>
              </a:spcAft>
            </a:pPr>
            <a:r>
              <a:rPr lang="fr-FR" sz="4762" dirty="0">
                <a:solidFill>
                  <a:srgbClr val="1E9F6C"/>
                </a:solidFill>
                <a:latin typeface="Roboto Bold"/>
              </a:rPr>
              <a:t> Marqueurs Genre de l’OCDE </a:t>
            </a:r>
          </a:p>
          <a:p>
            <a:pPr lvl="0">
              <a:lnSpc>
                <a:spcPts val="4476"/>
              </a:lnSpc>
              <a:spcAft>
                <a:spcPts val="800"/>
              </a:spcAft>
            </a:pPr>
            <a:r>
              <a:rPr lang="fr-FR" sz="4762" dirty="0">
                <a:solidFill>
                  <a:srgbClr val="1E9F6C"/>
                </a:solidFill>
                <a:latin typeface="Roboto Bold"/>
              </a:rPr>
              <a:t> </a:t>
            </a:r>
          </a:p>
        </p:txBody>
      </p:sp>
      <p:graphicFrame>
        <p:nvGraphicFramePr>
          <p:cNvPr id="15" name="Tableau 14"/>
          <p:cNvGraphicFramePr>
            <a:graphicFrameLocks noGrp="1"/>
          </p:cNvGraphicFramePr>
          <p:nvPr>
            <p:extLst>
              <p:ext uri="{D42A27DB-BD31-4B8C-83A1-F6EECF244321}">
                <p14:modId xmlns:p14="http://schemas.microsoft.com/office/powerpoint/2010/main" val="4253734742"/>
              </p:ext>
            </p:extLst>
          </p:nvPr>
        </p:nvGraphicFramePr>
        <p:xfrm>
          <a:off x="341419" y="4659980"/>
          <a:ext cx="17794181" cy="1197657"/>
        </p:xfrm>
        <a:graphic>
          <a:graphicData uri="http://schemas.openxmlformats.org/drawingml/2006/table">
            <a:tbl>
              <a:tblPr firstRow="1" firstCol="1" bandRow="1"/>
              <a:tblGrid>
                <a:gridCol w="17794181">
                  <a:extLst>
                    <a:ext uri="{9D8B030D-6E8A-4147-A177-3AD203B41FA5}">
                      <a16:colId xmlns:a16="http://schemas.microsoft.com/office/drawing/2014/main" val="3213830661"/>
                    </a:ext>
                  </a:extLst>
                </a:gridCol>
              </a:tblGrid>
              <a:tr h="47465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2385" algn="ctr">
                        <a:lnSpc>
                          <a:spcPct val="107000"/>
                        </a:lnSpc>
                        <a:spcAft>
                          <a:spcPts val="145"/>
                        </a:spcAft>
                      </a:pPr>
                      <a:r>
                        <a:rPr lang="fr-FR" sz="1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0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064"/>
                    </a:solidFill>
                  </a:tcPr>
                </a:tc>
                <a:extLst>
                  <a:ext uri="{0D108BD9-81ED-4DB2-BD59-A6C34878D82A}">
                    <a16:rowId xmlns:a16="http://schemas.microsoft.com/office/drawing/2014/main" val="4047281498"/>
                  </a:ext>
                </a:extLst>
              </a:tr>
              <a:tr h="618614">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635">
                        <a:lnSpc>
                          <a:spcPct val="107000"/>
                        </a:lnSpc>
                        <a:spcAft>
                          <a:spcPts val="395"/>
                        </a:spcAft>
                      </a:pPr>
                      <a:r>
                        <a:rPr lang="fr-FR" sz="7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Le projet/programme a été examiné au regard du marqueur mais il n’a </a:t>
                      </a:r>
                      <a:r>
                        <a:rPr lang="fr-FR" sz="1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pas été constaté qu’il visait l’objectif de l’égalité homme-femme</a:t>
                      </a: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r>
                        <a:rPr lang="fr-FR"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3689"/>
                    </a:solidFill>
                  </a:tcPr>
                </a:tc>
                <a:extLst>
                  <a:ext uri="{0D108BD9-81ED-4DB2-BD59-A6C34878D82A}">
                    <a16:rowId xmlns:a16="http://schemas.microsoft.com/office/drawing/2014/main" val="56625993"/>
                  </a:ext>
                </a:extLst>
              </a:tr>
            </a:tbl>
          </a:graphicData>
        </a:graphic>
      </p:graphicFrame>
      <p:sp>
        <p:nvSpPr>
          <p:cNvPr id="16" name="Rectangle 15"/>
          <p:cNvSpPr/>
          <p:nvPr/>
        </p:nvSpPr>
        <p:spPr>
          <a:xfrm>
            <a:off x="457200" y="6151644"/>
            <a:ext cx="15818206" cy="4071371"/>
          </a:xfrm>
          <a:prstGeom prst="rect">
            <a:avLst/>
          </a:prstGeom>
        </p:spPr>
        <p:txBody>
          <a:bodyPr wrap="square">
            <a:spAutoFit/>
          </a:bodyPr>
          <a:lstStyle/>
          <a:p>
            <a:pPr marL="343535" marR="26670" indent="-342900" defTabSz="457200">
              <a:lnSpc>
                <a:spcPct val="101000"/>
              </a:lnSpc>
              <a:buFont typeface="Arial" panose="020B0604020202020204" pitchFamily="34" charset="0"/>
              <a:buChar char="•"/>
            </a:pP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Projet de gestion des boues de vidange en ville. </a:t>
            </a:r>
            <a:r>
              <a:rPr lang="fr-FR" sz="3200" b="1" dirty="0">
                <a:solidFill>
                  <a:srgbClr val="000000"/>
                </a:solidFill>
                <a:latin typeface="Calibri" panose="020F0502020204030204" pitchFamily="34" charset="0"/>
                <a:ea typeface="Arial" panose="020B0604020202020204" pitchFamily="34" charset="0"/>
                <a:cs typeface="Calibri" panose="020F0502020204030204" pitchFamily="34" charset="0"/>
              </a:rPr>
              <a:t>Une analyse </a:t>
            </a:r>
            <a:r>
              <a:rPr lang="fr-FR" sz="3200" b="1" dirty="0" err="1">
                <a:solidFill>
                  <a:srgbClr val="000000"/>
                </a:solidFill>
                <a:latin typeface="Calibri" panose="020F0502020204030204" pitchFamily="34" charset="0"/>
                <a:ea typeface="Arial" panose="020B0604020202020204" pitchFamily="34" charset="0"/>
                <a:cs typeface="Calibri" panose="020F0502020204030204" pitchFamily="34" charset="0"/>
              </a:rPr>
              <a:t>sexospécifique</a:t>
            </a:r>
            <a:r>
              <a:rPr lang="fr-FR" sz="3200" b="1" dirty="0">
                <a:solidFill>
                  <a:srgbClr val="000000"/>
                </a:solidFill>
                <a:latin typeface="Calibri" panose="020F0502020204030204" pitchFamily="34" charset="0"/>
                <a:ea typeface="Arial" panose="020B0604020202020204" pitchFamily="34" charset="0"/>
                <a:cs typeface="Calibri" panose="020F0502020204030204" pitchFamily="34" charset="0"/>
              </a:rPr>
              <a:t> a été effectuée, mais l’égalité entre les femmes et les hommes n’est pas un objectif délibéré</a:t>
            </a: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 </a:t>
            </a:r>
          </a:p>
          <a:p>
            <a:pPr marL="343535" marR="26670" indent="-342900" defTabSz="457200">
              <a:lnSpc>
                <a:spcPct val="101000"/>
              </a:lnSpc>
              <a:buFont typeface="Arial" panose="020B0604020202020204" pitchFamily="34" charset="0"/>
              <a:buChar char="•"/>
            </a:pP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Projet d’éducation de base et d’alphabétisation destiné à bénéficier aux garçons et aux filles </a:t>
            </a:r>
            <a:r>
              <a:rPr lang="fr-FR" sz="3200" b="1" dirty="0">
                <a:solidFill>
                  <a:srgbClr val="000000"/>
                </a:solidFill>
                <a:latin typeface="Calibri" panose="020F0502020204030204" pitchFamily="34" charset="0"/>
                <a:ea typeface="Arial" panose="020B0604020202020204" pitchFamily="34" charset="0"/>
                <a:cs typeface="Calibri" panose="020F0502020204030204" pitchFamily="34" charset="0"/>
              </a:rPr>
              <a:t>mais sans objectif précis concernant la lutte contre les obstacles </a:t>
            </a:r>
            <a:r>
              <a:rPr lang="fr-FR" sz="3200" b="1" dirty="0" err="1">
                <a:solidFill>
                  <a:srgbClr val="000000"/>
                </a:solidFill>
                <a:latin typeface="Calibri" panose="020F0502020204030204" pitchFamily="34" charset="0"/>
                <a:ea typeface="Arial" panose="020B0604020202020204" pitchFamily="34" charset="0"/>
                <a:cs typeface="Calibri" panose="020F0502020204030204" pitchFamily="34" charset="0"/>
              </a:rPr>
              <a:t>sexospécifiques</a:t>
            </a:r>
            <a:r>
              <a:rPr lang="fr-FR" sz="3200" b="1" dirty="0">
                <a:solidFill>
                  <a:srgbClr val="000000"/>
                </a:solidFill>
                <a:latin typeface="Calibri" panose="020F0502020204030204" pitchFamily="34" charset="0"/>
                <a:ea typeface="Arial" panose="020B0604020202020204" pitchFamily="34" charset="0"/>
                <a:cs typeface="Calibri" panose="020F0502020204030204" pitchFamily="34" charset="0"/>
              </a:rPr>
              <a:t> à l’éducation</a:t>
            </a: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 ni activités visant expressément à éliminer ces obstacles</a:t>
            </a:r>
          </a:p>
          <a:p>
            <a:pPr marL="343535" marR="26670" indent="-342900" defTabSz="457200">
              <a:lnSpc>
                <a:spcPct val="101000"/>
              </a:lnSpc>
              <a:buFont typeface="Arial" panose="020B0604020202020204" pitchFamily="34" charset="0"/>
              <a:buChar char="•"/>
            </a:pPr>
            <a:r>
              <a:rPr lang="fr-FR" sz="3200" dirty="0">
                <a:solidFill>
                  <a:srgbClr val="000000"/>
                </a:solidFill>
                <a:latin typeface="Calibri" panose="020F0502020204030204" pitchFamily="34" charset="0"/>
                <a:ea typeface="Arial" panose="020B0604020202020204" pitchFamily="34" charset="0"/>
                <a:cs typeface="Calibri" panose="020F0502020204030204" pitchFamily="34" charset="0"/>
              </a:rPr>
              <a:t> Projet d’accès des agriculteurs locaux au microcrédit pour leur permettre d’acheter des intrants agricoles (pesticides, engrais, …). Le projet </a:t>
            </a:r>
            <a:r>
              <a:rPr lang="fr-FR" sz="3200" b="1" dirty="0">
                <a:solidFill>
                  <a:srgbClr val="000000"/>
                </a:solidFill>
                <a:latin typeface="Calibri" panose="020F0502020204030204" pitchFamily="34" charset="0"/>
                <a:ea typeface="Arial" panose="020B0604020202020204" pitchFamily="34" charset="0"/>
                <a:cs typeface="Calibri" panose="020F0502020204030204" pitchFamily="34" charset="0"/>
              </a:rPr>
              <a:t>ne tient pas compte des différences de capacités financières initiales des femmes, des difficultés spécifiques</a:t>
            </a:r>
          </a:p>
        </p:txBody>
      </p:sp>
    </p:spTree>
    <p:extLst>
      <p:ext uri="{BB962C8B-B14F-4D97-AF65-F5344CB8AC3E}">
        <p14:creationId xmlns:p14="http://schemas.microsoft.com/office/powerpoint/2010/main" val="200189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489329" y="2192876"/>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a:solidFill>
                    <a:srgbClr val="FFFFFF"/>
                  </a:solidFill>
                  <a:latin typeface="Montserrat"/>
                </a:rPr>
                <a:t>Cofinancé par l’Union européenne</a:t>
              </a: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300107" y="4193424"/>
            <a:ext cx="9906000" cy="1256754"/>
          </a:xfrm>
          <a:prstGeom prst="rect">
            <a:avLst/>
          </a:prstGeom>
        </p:spPr>
        <p:txBody>
          <a:bodyPr wrap="square" lIns="0" tIns="0" rIns="0" bIns="0" rtlCol="0" anchor="t">
            <a:spAutoFit/>
          </a:bodyPr>
          <a:lstStyle/>
          <a:p>
            <a:pPr lvl="0">
              <a:lnSpc>
                <a:spcPts val="4476"/>
              </a:lnSpc>
              <a:spcAft>
                <a:spcPts val="800"/>
              </a:spcAft>
            </a:pPr>
            <a:r>
              <a:rPr lang="fr-FR" sz="4762" dirty="0">
                <a:solidFill>
                  <a:srgbClr val="1E9F6C"/>
                </a:solidFill>
                <a:latin typeface="Roboto Bold"/>
              </a:rPr>
              <a:t> Marqueurs Genre de l’OCDE </a:t>
            </a:r>
          </a:p>
          <a:p>
            <a:pPr lvl="0">
              <a:lnSpc>
                <a:spcPts val="4476"/>
              </a:lnSpc>
              <a:spcAft>
                <a:spcPts val="800"/>
              </a:spcAft>
            </a:pPr>
            <a:r>
              <a:rPr lang="fr-FR" sz="4762" dirty="0">
                <a:solidFill>
                  <a:srgbClr val="1E9F6C"/>
                </a:solidFill>
                <a:latin typeface="Roboto Bold"/>
              </a:rPr>
              <a:t> </a:t>
            </a:r>
          </a:p>
        </p:txBody>
      </p:sp>
      <p:graphicFrame>
        <p:nvGraphicFramePr>
          <p:cNvPr id="15" name="Tableau 14"/>
          <p:cNvGraphicFramePr>
            <a:graphicFrameLocks noGrp="1"/>
          </p:cNvGraphicFramePr>
          <p:nvPr>
            <p:extLst>
              <p:ext uri="{D42A27DB-BD31-4B8C-83A1-F6EECF244321}">
                <p14:modId xmlns:p14="http://schemas.microsoft.com/office/powerpoint/2010/main" val="1298310825"/>
              </p:ext>
            </p:extLst>
          </p:nvPr>
        </p:nvGraphicFramePr>
        <p:xfrm>
          <a:off x="10803" y="5023556"/>
          <a:ext cx="18277197" cy="1093269"/>
        </p:xfrm>
        <a:graphic>
          <a:graphicData uri="http://schemas.openxmlformats.org/drawingml/2006/table">
            <a:tbl>
              <a:tblPr firstRow="1" firstCol="1" bandRow="1"/>
              <a:tblGrid>
                <a:gridCol w="18277197">
                  <a:extLst>
                    <a:ext uri="{9D8B030D-6E8A-4147-A177-3AD203B41FA5}">
                      <a16:colId xmlns:a16="http://schemas.microsoft.com/office/drawing/2014/main" val="3213830661"/>
                    </a:ext>
                  </a:extLst>
                </a:gridCol>
              </a:tblGrid>
              <a:tr h="47465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2385" algn="ctr">
                        <a:lnSpc>
                          <a:spcPct val="107000"/>
                        </a:lnSpc>
                        <a:spcAft>
                          <a:spcPts val="145"/>
                        </a:spcAft>
                      </a:pPr>
                      <a:r>
                        <a:rPr lang="fr-FR" sz="18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1</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064"/>
                    </a:solidFill>
                  </a:tcPr>
                </a:tc>
                <a:extLst>
                  <a:ext uri="{0D108BD9-81ED-4DB2-BD59-A6C34878D82A}">
                    <a16:rowId xmlns:a16="http://schemas.microsoft.com/office/drawing/2014/main" val="4047281498"/>
                  </a:ext>
                </a:extLst>
              </a:tr>
              <a:tr h="618614">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635">
                        <a:lnSpc>
                          <a:spcPct val="107000"/>
                        </a:lnSpc>
                        <a:spcAft>
                          <a:spcPts val="395"/>
                        </a:spcAft>
                      </a:pPr>
                      <a:r>
                        <a:rPr lang="fr-FR" sz="7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L’égalité homme-femme est un objectif important et délibéré du projet/programme mais elle ne constitue pas le principal motif de sa réalisation.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3689"/>
                    </a:solidFill>
                  </a:tcPr>
                </a:tc>
                <a:extLst>
                  <a:ext uri="{0D108BD9-81ED-4DB2-BD59-A6C34878D82A}">
                    <a16:rowId xmlns:a16="http://schemas.microsoft.com/office/drawing/2014/main" val="56625993"/>
                  </a:ext>
                </a:extLst>
              </a:tr>
            </a:tbl>
          </a:graphicData>
        </a:graphic>
      </p:graphicFrame>
      <p:sp>
        <p:nvSpPr>
          <p:cNvPr id="17" name="Rectangle 16"/>
          <p:cNvSpPr/>
          <p:nvPr/>
        </p:nvSpPr>
        <p:spPr>
          <a:xfrm>
            <a:off x="10803" y="6085788"/>
            <a:ext cx="18277197" cy="4031873"/>
          </a:xfrm>
          <a:prstGeom prst="rect">
            <a:avLst/>
          </a:prstGeom>
        </p:spPr>
        <p:txBody>
          <a:bodyPr wrap="square">
            <a:spAutoFit/>
          </a:bodyPr>
          <a:lstStyle/>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Le </a:t>
            </a:r>
            <a:r>
              <a:rPr lang="fr-FR" sz="3200" b="1" dirty="0">
                <a:solidFill>
                  <a:prstClr val="black"/>
                </a:solidFill>
                <a:latin typeface="Calibri" panose="020F0502020204030204" pitchFamily="34" charset="0"/>
                <a:cs typeface="Calibri" panose="020F0502020204030204" pitchFamily="34" charset="0"/>
              </a:rPr>
              <a:t>projet intègre la dimension genre</a:t>
            </a:r>
            <a:r>
              <a:rPr lang="fr-FR" sz="3200" dirty="0">
                <a:solidFill>
                  <a:prstClr val="black"/>
                </a:solidFill>
                <a:latin typeface="Calibri" panose="020F0502020204030204" pitchFamily="34" charset="0"/>
                <a:cs typeface="Calibri" panose="020F0502020204030204" pitchFamily="34" charset="0"/>
              </a:rPr>
              <a:t>, mais de façon limitée et non exclusive.</a:t>
            </a: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 Elle se retrouve clairement seulement dans une ou deux des trois composantes principales sur trois : </a:t>
            </a:r>
            <a:r>
              <a:rPr lang="fr-FR" sz="3200" b="1" dirty="0">
                <a:solidFill>
                  <a:prstClr val="black"/>
                </a:solidFill>
                <a:latin typeface="Calibri" panose="020F0502020204030204" pitchFamily="34" charset="0"/>
                <a:cs typeface="Calibri" panose="020F0502020204030204" pitchFamily="34" charset="0"/>
              </a:rPr>
              <a:t>1) évaluation des besoins, 2) activités et 3) résultats. </a:t>
            </a: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L’objectif de </a:t>
            </a:r>
            <a:r>
              <a:rPr lang="fr-FR" sz="3200" b="1" dirty="0">
                <a:solidFill>
                  <a:prstClr val="black"/>
                </a:solidFill>
                <a:latin typeface="Calibri" panose="020F0502020204030204" pitchFamily="34" charset="0"/>
                <a:cs typeface="Calibri" panose="020F0502020204030204" pitchFamily="34" charset="0"/>
              </a:rPr>
              <a:t>l’égalité homme-femme doit cependant être mentionné de manière explicite dans la documentation </a:t>
            </a:r>
            <a:r>
              <a:rPr lang="fr-FR" sz="3200" dirty="0">
                <a:solidFill>
                  <a:prstClr val="black"/>
                </a:solidFill>
                <a:latin typeface="Calibri" panose="020F0502020204030204" pitchFamily="34" charset="0"/>
                <a:cs typeface="Calibri" panose="020F0502020204030204" pitchFamily="34" charset="0"/>
              </a:rPr>
              <a:t>relative au projet/programme considéré, et sa présence ne peut être implicite ni supposée.  </a:t>
            </a: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Outre les autres objectifs qu’il vise, le projet/programme est aussi </a:t>
            </a:r>
            <a:r>
              <a:rPr lang="fr-FR" sz="3200" b="1" dirty="0">
                <a:solidFill>
                  <a:prstClr val="black"/>
                </a:solidFill>
                <a:latin typeface="Calibri" panose="020F0502020204030204" pitchFamily="34" charset="0"/>
                <a:cs typeface="Calibri" panose="020F0502020204030204" pitchFamily="34" charset="0"/>
              </a:rPr>
              <a:t>destiné à produire un impact positif pour le progrès de l’égalité entre les sexes et/ou l’autonomisation des femmes et des filles, le recul des discriminations ou des inégalités fondées sur le sexe, ou la réponse à des besoins </a:t>
            </a:r>
            <a:r>
              <a:rPr lang="fr-FR" sz="3200" b="1" dirty="0" err="1">
                <a:solidFill>
                  <a:prstClr val="black"/>
                </a:solidFill>
                <a:latin typeface="Calibri" panose="020F0502020204030204" pitchFamily="34" charset="0"/>
                <a:cs typeface="Calibri" panose="020F0502020204030204" pitchFamily="34" charset="0"/>
              </a:rPr>
              <a:t>sexospécifiques</a:t>
            </a:r>
            <a:r>
              <a:rPr lang="fr-FR" sz="3200" b="1" dirty="0">
                <a:solidFill>
                  <a:prstClr val="black"/>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8080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1066800" y="2192876"/>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a:solidFill>
                    <a:srgbClr val="FFFFFF"/>
                  </a:solidFill>
                  <a:latin typeface="Montserrat"/>
                </a:rPr>
                <a:t>Cofinancé par l’Union européenne</a:t>
              </a: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396565" y="4193424"/>
            <a:ext cx="9906000" cy="1256754"/>
          </a:xfrm>
          <a:prstGeom prst="rect">
            <a:avLst/>
          </a:prstGeom>
        </p:spPr>
        <p:txBody>
          <a:bodyPr wrap="square" lIns="0" tIns="0" rIns="0" bIns="0" rtlCol="0" anchor="t">
            <a:spAutoFit/>
          </a:bodyPr>
          <a:lstStyle/>
          <a:p>
            <a:pPr lvl="0">
              <a:lnSpc>
                <a:spcPts val="4476"/>
              </a:lnSpc>
              <a:spcAft>
                <a:spcPts val="800"/>
              </a:spcAft>
            </a:pPr>
            <a:r>
              <a:rPr lang="fr-FR" sz="4762" dirty="0">
                <a:solidFill>
                  <a:srgbClr val="1E9F6C"/>
                </a:solidFill>
                <a:latin typeface="Roboto Bold"/>
              </a:rPr>
              <a:t> Marqueurs Genre de l’OCDE </a:t>
            </a:r>
          </a:p>
          <a:p>
            <a:pPr lvl="0">
              <a:lnSpc>
                <a:spcPts val="4476"/>
              </a:lnSpc>
              <a:spcAft>
                <a:spcPts val="800"/>
              </a:spcAft>
            </a:pPr>
            <a:r>
              <a:rPr lang="fr-FR" sz="4762" dirty="0">
                <a:solidFill>
                  <a:srgbClr val="1E9F6C"/>
                </a:solidFill>
                <a:latin typeface="Roboto Bold"/>
              </a:rPr>
              <a:t> </a:t>
            </a:r>
          </a:p>
        </p:txBody>
      </p:sp>
      <p:graphicFrame>
        <p:nvGraphicFramePr>
          <p:cNvPr id="15" name="Tableau 14"/>
          <p:cNvGraphicFramePr>
            <a:graphicFrameLocks noGrp="1"/>
          </p:cNvGraphicFramePr>
          <p:nvPr>
            <p:extLst>
              <p:ext uri="{D42A27DB-BD31-4B8C-83A1-F6EECF244321}">
                <p14:modId xmlns:p14="http://schemas.microsoft.com/office/powerpoint/2010/main" val="80220798"/>
              </p:ext>
            </p:extLst>
          </p:nvPr>
        </p:nvGraphicFramePr>
        <p:xfrm>
          <a:off x="228599" y="4880403"/>
          <a:ext cx="17830801" cy="1093269"/>
        </p:xfrm>
        <a:graphic>
          <a:graphicData uri="http://schemas.openxmlformats.org/drawingml/2006/table">
            <a:tbl>
              <a:tblPr firstRow="1" firstCol="1" bandRow="1"/>
              <a:tblGrid>
                <a:gridCol w="17830801">
                  <a:extLst>
                    <a:ext uri="{9D8B030D-6E8A-4147-A177-3AD203B41FA5}">
                      <a16:colId xmlns:a16="http://schemas.microsoft.com/office/drawing/2014/main" val="3213830661"/>
                    </a:ext>
                  </a:extLst>
                </a:gridCol>
              </a:tblGrid>
              <a:tr h="47465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2385" algn="ctr">
                        <a:lnSpc>
                          <a:spcPct val="107000"/>
                        </a:lnSpc>
                        <a:spcAft>
                          <a:spcPts val="145"/>
                        </a:spcAft>
                      </a:pPr>
                      <a:r>
                        <a:rPr lang="fr-FR" sz="18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1</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064"/>
                    </a:solidFill>
                  </a:tcPr>
                </a:tc>
                <a:extLst>
                  <a:ext uri="{0D108BD9-81ED-4DB2-BD59-A6C34878D82A}">
                    <a16:rowId xmlns:a16="http://schemas.microsoft.com/office/drawing/2014/main" val="4047281498"/>
                  </a:ext>
                </a:extLst>
              </a:tr>
              <a:tr h="618614">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635">
                        <a:lnSpc>
                          <a:spcPct val="107000"/>
                        </a:lnSpc>
                        <a:spcAft>
                          <a:spcPts val="395"/>
                        </a:spcAft>
                      </a:pPr>
                      <a:r>
                        <a:rPr lang="fr-FR" sz="7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L’égalité homme-femme est un objectif important et délibéré du projet/programme mais elle ne constitue pas le principal motif de sa réalisation.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3689"/>
                    </a:solidFill>
                  </a:tcPr>
                </a:tc>
                <a:extLst>
                  <a:ext uri="{0D108BD9-81ED-4DB2-BD59-A6C34878D82A}">
                    <a16:rowId xmlns:a16="http://schemas.microsoft.com/office/drawing/2014/main" val="56625993"/>
                  </a:ext>
                </a:extLst>
              </a:tr>
            </a:tbl>
          </a:graphicData>
        </a:graphic>
      </p:graphicFrame>
      <p:sp>
        <p:nvSpPr>
          <p:cNvPr id="16" name="Rectangle 15"/>
          <p:cNvSpPr/>
          <p:nvPr/>
        </p:nvSpPr>
        <p:spPr>
          <a:xfrm>
            <a:off x="0" y="6134100"/>
            <a:ext cx="18059400" cy="4031873"/>
          </a:xfrm>
          <a:prstGeom prst="rect">
            <a:avLst/>
          </a:prstGeom>
        </p:spPr>
        <p:txBody>
          <a:bodyPr wrap="square">
            <a:spAutoFit/>
          </a:bodyPr>
          <a:lstStyle/>
          <a:p>
            <a:pPr marL="342900" indent="-34290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Projet d’approvisionnement en eau potable d’un district ou d’une localité : entre autres, </a:t>
            </a:r>
            <a:r>
              <a:rPr lang="fr-FR" sz="3200" b="1" dirty="0">
                <a:solidFill>
                  <a:prstClr val="black"/>
                </a:solidFill>
                <a:latin typeface="Calibri" panose="020F0502020204030204" pitchFamily="34" charset="0"/>
                <a:cs typeface="Calibri" panose="020F0502020204030204" pitchFamily="34" charset="0"/>
              </a:rPr>
              <a:t>il comporte un résultat et des activités spécifiques</a:t>
            </a:r>
            <a:r>
              <a:rPr lang="fr-FR" sz="3200" dirty="0">
                <a:solidFill>
                  <a:prstClr val="black"/>
                </a:solidFill>
                <a:latin typeface="Calibri" panose="020F0502020204030204" pitchFamily="34" charset="0"/>
                <a:cs typeface="Calibri" panose="020F0502020204030204" pitchFamily="34" charset="0"/>
              </a:rPr>
              <a:t> pour permettre aux femmes et aux filles d’accéder aisément et en toute sécurité aux installations de distribution de l’eau potable.  </a:t>
            </a:r>
          </a:p>
          <a:p>
            <a:pPr marL="342900" indent="-34290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Projet destiné à répondre aux besoins des adolescentes et adolescents en matière de santé sexuelle et reproductive, ainsi qu’à leurs droits en matière de procréation. Pour cela, un dispensaire est mis en place avec des services d’information, de prévention et de dépistage de l’infection à VIH ainsi que de planification familiale. Ce dispensaire touchera les deux sexes, mais offrira des </a:t>
            </a:r>
            <a:r>
              <a:rPr lang="fr-FR" sz="3200" b="1" dirty="0">
                <a:solidFill>
                  <a:prstClr val="black"/>
                </a:solidFill>
                <a:latin typeface="Calibri" panose="020F0502020204030204" pitchFamily="34" charset="0"/>
                <a:cs typeface="Calibri" panose="020F0502020204030204" pitchFamily="34" charset="0"/>
              </a:rPr>
              <a:t>services différenciés aux filles et aux garçons, en s’adaptant aux besoins et contraintes spécifiques de chacun</a:t>
            </a:r>
            <a:r>
              <a:rPr lang="fr-FR" sz="3200" dirty="0">
                <a:solidFill>
                  <a:prstClr val="black"/>
                </a:solidFill>
                <a:latin typeface="Calibri" panose="020F0502020204030204" pitchFamily="34" charset="0"/>
                <a:cs typeface="Calibri" panose="020F0502020204030204" pitchFamily="34" charset="0"/>
              </a:rPr>
              <a:t>. </a:t>
            </a:r>
            <a:r>
              <a:rPr lang="fr-FR" sz="3200" b="1" dirty="0">
                <a:solidFill>
                  <a:prstClr val="black"/>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39106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F1F2"/>
        </a:solidFill>
        <a:effectLst/>
      </p:bgPr>
    </p:bg>
    <p:spTree>
      <p:nvGrpSpPr>
        <p:cNvPr id="1" name=""/>
        <p:cNvGrpSpPr/>
        <p:nvPr/>
      </p:nvGrpSpPr>
      <p:grpSpPr>
        <a:xfrm>
          <a:off x="0" y="0"/>
          <a:ext cx="0" cy="0"/>
          <a:chOff x="0" y="0"/>
          <a:chExt cx="0" cy="0"/>
        </a:xfrm>
      </p:grpSpPr>
      <p:sp>
        <p:nvSpPr>
          <p:cNvPr id="2" name="Freeform 2"/>
          <p:cNvSpPr/>
          <p:nvPr/>
        </p:nvSpPr>
        <p:spPr>
          <a:xfrm rot="10680873" flipH="1">
            <a:off x="-1369644" y="-4860266"/>
            <a:ext cx="22222742" cy="7722403"/>
          </a:xfrm>
          <a:custGeom>
            <a:avLst/>
            <a:gdLst/>
            <a:ahLst/>
            <a:cxnLst/>
            <a:rect l="l" t="t" r="r" b="b"/>
            <a:pathLst>
              <a:path w="22222742" h="7722403">
                <a:moveTo>
                  <a:pt x="22222743" y="0"/>
                </a:moveTo>
                <a:lnTo>
                  <a:pt x="0" y="0"/>
                </a:lnTo>
                <a:lnTo>
                  <a:pt x="0" y="7722403"/>
                </a:lnTo>
                <a:lnTo>
                  <a:pt x="22222743" y="7722403"/>
                </a:lnTo>
                <a:lnTo>
                  <a:pt x="22222743" y="0"/>
                </a:lnTo>
                <a:close/>
              </a:path>
            </a:pathLst>
          </a:custGeom>
          <a:blipFill>
            <a:blip r:embed="rId3">
              <a:alphaModFix amt="7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 name="TextBox 3"/>
          <p:cNvSpPr txBox="1"/>
          <p:nvPr/>
        </p:nvSpPr>
        <p:spPr>
          <a:xfrm>
            <a:off x="990600" y="2146171"/>
            <a:ext cx="14174165" cy="2000548"/>
          </a:xfrm>
          <a:prstGeom prst="rect">
            <a:avLst/>
          </a:prstGeom>
        </p:spPr>
        <p:txBody>
          <a:bodyPr wrap="square" lIns="0" tIns="0" rIns="0" bIns="0" rtlCol="0" anchor="t">
            <a:spAutoFit/>
          </a:bodyPr>
          <a:lstStyle/>
          <a:p>
            <a:pPr algn="ctr">
              <a:lnSpc>
                <a:spcPts val="5232"/>
              </a:lnSpc>
            </a:pPr>
            <a:r>
              <a:rPr lang="fr-FR" sz="5566" dirty="0">
                <a:solidFill>
                  <a:srgbClr val="243569"/>
                </a:solidFill>
                <a:latin typeface="Roboto Bold"/>
              </a:rPr>
              <a:t>APPROCHE GENRE DANS LES POLITIQUES, PROGRAMMES ET PROJETS DE DEVELOPPEMENT</a:t>
            </a:r>
          </a:p>
        </p:txBody>
      </p:sp>
      <p:grpSp>
        <p:nvGrpSpPr>
          <p:cNvPr id="4" name="Group 4"/>
          <p:cNvGrpSpPr/>
          <p:nvPr/>
        </p:nvGrpSpPr>
        <p:grpSpPr>
          <a:xfrm>
            <a:off x="11420076" y="417633"/>
            <a:ext cx="6145735" cy="1222134"/>
            <a:chOff x="0" y="0"/>
            <a:chExt cx="8194313" cy="1629512"/>
          </a:xfrm>
        </p:grpSpPr>
        <p:sp>
          <p:nvSpPr>
            <p:cNvPr id="5" name="Freeform 5"/>
            <p:cNvSpPr/>
            <p:nvPr/>
          </p:nvSpPr>
          <p:spPr>
            <a:xfrm>
              <a:off x="6682457" y="175135"/>
              <a:ext cx="1430823" cy="954286"/>
            </a:xfrm>
            <a:custGeom>
              <a:avLst/>
              <a:gdLst/>
              <a:ahLst/>
              <a:cxnLst/>
              <a:rect l="l" t="t" r="r" b="b"/>
              <a:pathLst>
                <a:path w="1430823" h="954286">
                  <a:moveTo>
                    <a:pt x="0" y="0"/>
                  </a:moveTo>
                  <a:lnTo>
                    <a:pt x="1430823" y="0"/>
                  </a:lnTo>
                  <a:lnTo>
                    <a:pt x="1430823" y="954285"/>
                  </a:lnTo>
                  <a:lnTo>
                    <a:pt x="0" y="954285"/>
                  </a:lnTo>
                  <a:lnTo>
                    <a:pt x="0" y="0"/>
                  </a:lnTo>
                  <a:close/>
                </a:path>
              </a:pathLst>
            </a:custGeom>
            <a:blipFill>
              <a:blip r:embed="rId5"/>
              <a:stretch>
                <a:fillRect/>
              </a:stretch>
            </a:blipFill>
          </p:spPr>
          <p:txBody>
            <a:bodyPr/>
            <a:lstStyle/>
            <a:p>
              <a:endParaRPr lang="fr-FR"/>
            </a:p>
          </p:txBody>
        </p:sp>
        <p:sp>
          <p:nvSpPr>
            <p:cNvPr id="6" name="Freeform 6"/>
            <p:cNvSpPr/>
            <p:nvPr/>
          </p:nvSpPr>
          <p:spPr>
            <a:xfrm>
              <a:off x="0" y="175135"/>
              <a:ext cx="2573190" cy="1064682"/>
            </a:xfrm>
            <a:custGeom>
              <a:avLst/>
              <a:gdLst/>
              <a:ahLst/>
              <a:cxnLst/>
              <a:rect l="l" t="t" r="r" b="b"/>
              <a:pathLst>
                <a:path w="2573190" h="1064682">
                  <a:moveTo>
                    <a:pt x="0" y="0"/>
                  </a:moveTo>
                  <a:lnTo>
                    <a:pt x="2573190" y="0"/>
                  </a:lnTo>
                  <a:lnTo>
                    <a:pt x="2573190" y="1064682"/>
                  </a:lnTo>
                  <a:lnTo>
                    <a:pt x="0" y="1064682"/>
                  </a:lnTo>
                  <a:lnTo>
                    <a:pt x="0" y="0"/>
                  </a:lnTo>
                  <a:close/>
                </a:path>
              </a:pathLst>
            </a:custGeom>
            <a:blipFill>
              <a:blip r:embed="rId6"/>
              <a:stretch>
                <a:fillRect/>
              </a:stretch>
            </a:blipFill>
          </p:spPr>
          <p:txBody>
            <a:bodyPr/>
            <a:lstStyle/>
            <a:p>
              <a:endParaRPr lang="fr-FR"/>
            </a:p>
          </p:txBody>
        </p:sp>
        <p:sp>
          <p:nvSpPr>
            <p:cNvPr id="7" name="Freeform 7"/>
            <p:cNvSpPr/>
            <p:nvPr/>
          </p:nvSpPr>
          <p:spPr>
            <a:xfrm>
              <a:off x="2898938" y="0"/>
              <a:ext cx="1451018" cy="1451018"/>
            </a:xfrm>
            <a:custGeom>
              <a:avLst/>
              <a:gdLst/>
              <a:ahLst/>
              <a:cxnLst/>
              <a:rect l="l" t="t" r="r" b="b"/>
              <a:pathLst>
                <a:path w="1451018" h="1451018">
                  <a:moveTo>
                    <a:pt x="0" y="0"/>
                  </a:moveTo>
                  <a:lnTo>
                    <a:pt x="1451019" y="0"/>
                  </a:lnTo>
                  <a:lnTo>
                    <a:pt x="1451019" y="1451018"/>
                  </a:lnTo>
                  <a:lnTo>
                    <a:pt x="0" y="1451018"/>
                  </a:lnTo>
                  <a:lnTo>
                    <a:pt x="0" y="0"/>
                  </a:lnTo>
                  <a:close/>
                </a:path>
              </a:pathLst>
            </a:custGeom>
            <a:blipFill>
              <a:blip r:embed="rId7"/>
              <a:stretch>
                <a:fillRect/>
              </a:stretch>
            </a:blipFill>
          </p:spPr>
          <p:txBody>
            <a:bodyPr/>
            <a:lstStyle/>
            <a:p>
              <a:endParaRPr lang="fr-FR"/>
            </a:p>
          </p:txBody>
        </p:sp>
        <p:sp>
          <p:nvSpPr>
            <p:cNvPr id="8" name="Freeform 8"/>
            <p:cNvSpPr/>
            <p:nvPr/>
          </p:nvSpPr>
          <p:spPr>
            <a:xfrm>
              <a:off x="4710371" y="0"/>
              <a:ext cx="1451018" cy="1451018"/>
            </a:xfrm>
            <a:custGeom>
              <a:avLst/>
              <a:gdLst/>
              <a:ahLst/>
              <a:cxnLst/>
              <a:rect l="l" t="t" r="r" b="b"/>
              <a:pathLst>
                <a:path w="1451018" h="1451018">
                  <a:moveTo>
                    <a:pt x="0" y="0"/>
                  </a:moveTo>
                  <a:lnTo>
                    <a:pt x="1451018" y="0"/>
                  </a:lnTo>
                  <a:lnTo>
                    <a:pt x="1451018" y="1451018"/>
                  </a:lnTo>
                  <a:lnTo>
                    <a:pt x="0" y="1451018"/>
                  </a:lnTo>
                  <a:lnTo>
                    <a:pt x="0" y="0"/>
                  </a:lnTo>
                  <a:close/>
                </a:path>
              </a:pathLst>
            </a:custGeom>
            <a:blipFill>
              <a:blip r:embed="rId8"/>
              <a:stretch>
                <a:fillRect/>
              </a:stretch>
            </a:blipFill>
          </p:spPr>
          <p:txBody>
            <a:bodyPr/>
            <a:lstStyle/>
            <a:p>
              <a:endParaRPr lang="fr-FR"/>
            </a:p>
          </p:txBody>
        </p:sp>
        <p:sp>
          <p:nvSpPr>
            <p:cNvPr id="9" name="TextBox 9"/>
            <p:cNvSpPr txBox="1"/>
            <p:nvPr/>
          </p:nvSpPr>
          <p:spPr>
            <a:xfrm>
              <a:off x="6733320" y="1247047"/>
              <a:ext cx="1460993" cy="382465"/>
            </a:xfrm>
            <a:prstGeom prst="rect">
              <a:avLst/>
            </a:prstGeom>
          </p:spPr>
          <p:txBody>
            <a:bodyPr lIns="0" tIns="0" rIns="0" bIns="0" rtlCol="0" anchor="t">
              <a:spAutoFit/>
            </a:bodyPr>
            <a:lstStyle/>
            <a:p>
              <a:pPr>
                <a:lnSpc>
                  <a:spcPts val="1187"/>
                </a:lnSpc>
                <a:spcBef>
                  <a:spcPct val="0"/>
                </a:spcBef>
              </a:pPr>
              <a:r>
                <a:rPr lang="en-US" sz="847">
                  <a:solidFill>
                    <a:srgbClr val="FFFFFF"/>
                  </a:solidFill>
                  <a:latin typeface="Montserrat"/>
                </a:rPr>
                <a:t>Cofinancé par l’Union européenne</a:t>
              </a:r>
            </a:p>
          </p:txBody>
        </p:sp>
      </p:grpSp>
      <p:grpSp>
        <p:nvGrpSpPr>
          <p:cNvPr id="10" name="Group 10"/>
          <p:cNvGrpSpPr/>
          <p:nvPr/>
        </p:nvGrpSpPr>
        <p:grpSpPr>
          <a:xfrm>
            <a:off x="1745572" y="417633"/>
            <a:ext cx="3844821" cy="803672"/>
            <a:chOff x="0" y="0"/>
            <a:chExt cx="5126428" cy="1071562"/>
          </a:xfrm>
        </p:grpSpPr>
        <p:sp>
          <p:nvSpPr>
            <p:cNvPr id="11" name="TextBox 11"/>
            <p:cNvSpPr txBox="1"/>
            <p:nvPr/>
          </p:nvSpPr>
          <p:spPr>
            <a:xfrm>
              <a:off x="0" y="645024"/>
              <a:ext cx="5126428" cy="426538"/>
            </a:xfrm>
            <a:prstGeom prst="rect">
              <a:avLst/>
            </a:prstGeom>
          </p:spPr>
          <p:txBody>
            <a:bodyPr lIns="0" tIns="0" rIns="0" bIns="0" rtlCol="0" anchor="t">
              <a:spAutoFit/>
            </a:bodyPr>
            <a:lstStyle/>
            <a:p>
              <a:pPr algn="just">
                <a:lnSpc>
                  <a:spcPts val="2790"/>
                </a:lnSpc>
                <a:spcBef>
                  <a:spcPct val="0"/>
                </a:spcBef>
              </a:pPr>
              <a:r>
                <a:rPr lang="en-US" sz="1992">
                  <a:solidFill>
                    <a:srgbClr val="FFFFFF"/>
                  </a:solidFill>
                  <a:latin typeface="Montserrat"/>
                </a:rPr>
                <a:t>28 janvier - 1er février 2024</a:t>
              </a:r>
            </a:p>
          </p:txBody>
        </p:sp>
        <p:sp>
          <p:nvSpPr>
            <p:cNvPr id="12" name="TextBox 12"/>
            <p:cNvSpPr txBox="1"/>
            <p:nvPr/>
          </p:nvSpPr>
          <p:spPr>
            <a:xfrm>
              <a:off x="0" y="-57150"/>
              <a:ext cx="3937456" cy="652072"/>
            </a:xfrm>
            <a:prstGeom prst="rect">
              <a:avLst/>
            </a:prstGeom>
          </p:spPr>
          <p:txBody>
            <a:bodyPr lIns="0" tIns="0" rIns="0" bIns="0" rtlCol="0" anchor="t">
              <a:spAutoFit/>
            </a:bodyPr>
            <a:lstStyle/>
            <a:p>
              <a:pPr algn="just">
                <a:lnSpc>
                  <a:spcPts val="4146"/>
                </a:lnSpc>
                <a:spcBef>
                  <a:spcPct val="0"/>
                </a:spcBef>
              </a:pPr>
              <a:r>
                <a:rPr lang="en-US" sz="2962">
                  <a:solidFill>
                    <a:srgbClr val="FFFFFF"/>
                  </a:solidFill>
                  <a:latin typeface="Montserrat Bold"/>
                </a:rPr>
                <a:t>NOUAKCHOTT </a:t>
              </a:r>
            </a:p>
          </p:txBody>
        </p:sp>
      </p:grpSp>
      <p:sp>
        <p:nvSpPr>
          <p:cNvPr id="13" name="TextBox 13"/>
          <p:cNvSpPr txBox="1"/>
          <p:nvPr/>
        </p:nvSpPr>
        <p:spPr>
          <a:xfrm>
            <a:off x="406090" y="4076023"/>
            <a:ext cx="9906000" cy="1256754"/>
          </a:xfrm>
          <a:prstGeom prst="rect">
            <a:avLst/>
          </a:prstGeom>
        </p:spPr>
        <p:txBody>
          <a:bodyPr wrap="square" lIns="0" tIns="0" rIns="0" bIns="0" rtlCol="0" anchor="t">
            <a:spAutoFit/>
          </a:bodyPr>
          <a:lstStyle/>
          <a:p>
            <a:pPr lvl="0">
              <a:lnSpc>
                <a:spcPts val="4476"/>
              </a:lnSpc>
              <a:spcAft>
                <a:spcPts val="800"/>
              </a:spcAft>
            </a:pPr>
            <a:r>
              <a:rPr lang="fr-FR" sz="4762" dirty="0">
                <a:solidFill>
                  <a:srgbClr val="1E9F6C"/>
                </a:solidFill>
                <a:latin typeface="Roboto Bold"/>
              </a:rPr>
              <a:t> Marqueurs Genre de l’OCDE </a:t>
            </a:r>
          </a:p>
          <a:p>
            <a:pPr lvl="0">
              <a:lnSpc>
                <a:spcPts val="4476"/>
              </a:lnSpc>
              <a:spcAft>
                <a:spcPts val="800"/>
              </a:spcAft>
            </a:pPr>
            <a:r>
              <a:rPr lang="fr-FR" sz="4762" dirty="0">
                <a:solidFill>
                  <a:srgbClr val="1E9F6C"/>
                </a:solidFill>
                <a:latin typeface="Roboto Bold"/>
              </a:rPr>
              <a:t> </a:t>
            </a:r>
          </a:p>
        </p:txBody>
      </p:sp>
      <p:graphicFrame>
        <p:nvGraphicFramePr>
          <p:cNvPr id="15" name="Tableau 14"/>
          <p:cNvGraphicFramePr>
            <a:graphicFrameLocks noGrp="1"/>
          </p:cNvGraphicFramePr>
          <p:nvPr>
            <p:extLst>
              <p:ext uri="{D42A27DB-BD31-4B8C-83A1-F6EECF244321}">
                <p14:modId xmlns:p14="http://schemas.microsoft.com/office/powerpoint/2010/main" val="897695225"/>
              </p:ext>
            </p:extLst>
          </p:nvPr>
        </p:nvGraphicFramePr>
        <p:xfrm>
          <a:off x="191137" y="4667306"/>
          <a:ext cx="18096863" cy="1093269"/>
        </p:xfrm>
        <a:graphic>
          <a:graphicData uri="http://schemas.openxmlformats.org/drawingml/2006/table">
            <a:tbl>
              <a:tblPr firstRow="1" firstCol="1" bandRow="1"/>
              <a:tblGrid>
                <a:gridCol w="18096863">
                  <a:extLst>
                    <a:ext uri="{9D8B030D-6E8A-4147-A177-3AD203B41FA5}">
                      <a16:colId xmlns:a16="http://schemas.microsoft.com/office/drawing/2014/main" val="3213830661"/>
                    </a:ext>
                  </a:extLst>
                </a:gridCol>
              </a:tblGrid>
              <a:tr h="47465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3175" algn="ctr">
                        <a:lnSpc>
                          <a:spcPct val="107000"/>
                        </a:lnSpc>
                        <a:spcAft>
                          <a:spcPts val="0"/>
                        </a:spcAft>
                      </a:pPr>
                      <a:r>
                        <a:rPr lang="fr-FR" sz="8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32385" algn="ctr">
                        <a:lnSpc>
                          <a:spcPct val="107000"/>
                        </a:lnSpc>
                        <a:spcAft>
                          <a:spcPts val="145"/>
                        </a:spcAft>
                      </a:pPr>
                      <a:r>
                        <a:rPr lang="fr-FR" sz="18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1</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064"/>
                    </a:solidFill>
                  </a:tcPr>
                </a:tc>
                <a:extLst>
                  <a:ext uri="{0D108BD9-81ED-4DB2-BD59-A6C34878D82A}">
                    <a16:rowId xmlns:a16="http://schemas.microsoft.com/office/drawing/2014/main" val="4047281498"/>
                  </a:ext>
                </a:extLst>
              </a:tr>
              <a:tr h="618614">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635">
                        <a:lnSpc>
                          <a:spcPct val="107000"/>
                        </a:lnSpc>
                        <a:spcAft>
                          <a:spcPts val="395"/>
                        </a:spcAft>
                      </a:pPr>
                      <a:r>
                        <a:rPr lang="fr-FR" sz="7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a:t>
                      </a:r>
                      <a:endParaRPr lang="fr-F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35">
                        <a:lnSpc>
                          <a:spcPct val="99000"/>
                        </a:lnSpc>
                        <a:spcAft>
                          <a:spcPts val="0"/>
                        </a:spcAft>
                      </a:pPr>
                      <a:r>
                        <a:rPr lang="fr-FR" sz="18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L’égalité homme-femme est un objectif important et délibéré du projet/programme mais elle ne constitue pas le principal motif de sa réalisation. </a:t>
                      </a:r>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5" marR="24992" marT="185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03689"/>
                    </a:solidFill>
                  </a:tcPr>
                </a:tc>
                <a:extLst>
                  <a:ext uri="{0D108BD9-81ED-4DB2-BD59-A6C34878D82A}">
                    <a16:rowId xmlns:a16="http://schemas.microsoft.com/office/drawing/2014/main" val="56625993"/>
                  </a:ext>
                </a:extLst>
              </a:tr>
            </a:tbl>
          </a:graphicData>
        </a:graphic>
      </p:graphicFrame>
      <p:sp>
        <p:nvSpPr>
          <p:cNvPr id="17" name="Rectangle 16"/>
          <p:cNvSpPr/>
          <p:nvPr/>
        </p:nvSpPr>
        <p:spPr>
          <a:xfrm>
            <a:off x="-23812" y="5872414"/>
            <a:ext cx="18311812" cy="4524315"/>
          </a:xfrm>
          <a:prstGeom prst="rect">
            <a:avLst/>
          </a:prstGeom>
        </p:spPr>
        <p:txBody>
          <a:bodyPr wrap="square">
            <a:spAutoFit/>
          </a:bodyPr>
          <a:lstStyle/>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Projet de décentralisation et de gouvernance locale, qui vise à renforcer les capacités des administrations locales à améliorer leur planification et gestion financière</a:t>
            </a:r>
            <a:r>
              <a:rPr lang="fr-FR" sz="3200" b="1" dirty="0">
                <a:solidFill>
                  <a:prstClr val="black"/>
                </a:solidFill>
                <a:latin typeface="Calibri" panose="020F0502020204030204" pitchFamily="34" charset="0"/>
                <a:cs typeface="Calibri" panose="020F0502020204030204" pitchFamily="34" charset="0"/>
              </a:rPr>
              <a:t>. Entre autres, un des objectifs vise explicitement à accroître la participation des femmes</a:t>
            </a:r>
            <a:r>
              <a:rPr lang="fr-FR" sz="3200" dirty="0">
                <a:solidFill>
                  <a:prstClr val="black"/>
                </a:solidFill>
                <a:latin typeface="Calibri" panose="020F0502020204030204" pitchFamily="34" charset="0"/>
                <a:cs typeface="Calibri" panose="020F0502020204030204" pitchFamily="34" charset="0"/>
              </a:rPr>
              <a:t> dans la prise de décision à l’échelon municipal et à assurer l’offre de services répondant à leurs besoins particuliers (ex. budgétisation </a:t>
            </a:r>
            <a:r>
              <a:rPr lang="fr-FR" sz="3200" dirty="0" err="1">
                <a:solidFill>
                  <a:prstClr val="black"/>
                </a:solidFill>
                <a:latin typeface="Calibri" panose="020F0502020204030204" pitchFamily="34" charset="0"/>
                <a:cs typeface="Calibri" panose="020F0502020204030204" pitchFamily="34" charset="0"/>
              </a:rPr>
              <a:t>sexospécifique</a:t>
            </a:r>
            <a:r>
              <a:rPr lang="fr-FR" sz="3200" dirty="0">
                <a:solidFill>
                  <a:prstClr val="black"/>
                </a:solidFill>
                <a:latin typeface="Calibri" panose="020F0502020204030204" pitchFamily="34" charset="0"/>
                <a:cs typeface="Calibri" panose="020F0502020204030204" pitchFamily="34" charset="0"/>
              </a:rPr>
              <a:t>).  </a:t>
            </a:r>
          </a:p>
          <a:p>
            <a:endParaRPr lang="fr-FR" sz="3200" dirty="0">
              <a:solidFill>
                <a:prstClr val="black"/>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sz="3200" dirty="0">
                <a:solidFill>
                  <a:prstClr val="black"/>
                </a:solidFill>
                <a:latin typeface="Calibri" panose="020F0502020204030204" pitchFamily="34" charset="0"/>
                <a:cs typeface="Calibri" panose="020F0502020204030204" pitchFamily="34" charset="0"/>
              </a:rPr>
              <a:t>Projet d’infrastructures visant la construction d’une nouvelle ligne de métro. </a:t>
            </a:r>
            <a:r>
              <a:rPr lang="fr-FR" sz="3200" b="1" dirty="0">
                <a:solidFill>
                  <a:prstClr val="black"/>
                </a:solidFill>
                <a:latin typeface="Calibri" panose="020F0502020204030204" pitchFamily="34" charset="0"/>
                <a:cs typeface="Calibri" panose="020F0502020204030204" pitchFamily="34" charset="0"/>
              </a:rPr>
              <a:t>Entre autres, un des objectifs</a:t>
            </a:r>
            <a:r>
              <a:rPr lang="fr-FR" sz="3200" dirty="0">
                <a:solidFill>
                  <a:prstClr val="black"/>
                </a:solidFill>
                <a:latin typeface="Calibri" panose="020F0502020204030204" pitchFamily="34" charset="0"/>
                <a:cs typeface="Calibri" panose="020F0502020204030204" pitchFamily="34" charset="0"/>
              </a:rPr>
              <a:t> est d’améliorer l’utilisation du système de transport par les femmes à travers la prise en compte de leurs besoins en matière de sécurité (ex. mise en place d’un éclairage sécurisant dans les rues situées aux abords des stations). . </a:t>
            </a:r>
            <a:r>
              <a:rPr lang="fr-FR" sz="3200" b="1" dirty="0">
                <a:solidFill>
                  <a:prstClr val="black"/>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595940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2242</Words>
  <Application>Microsoft Office PowerPoint</Application>
  <PresentationFormat>Personnalisé</PresentationFormat>
  <Paragraphs>208</Paragraphs>
  <Slides>15</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Montserrat</vt:lpstr>
      <vt:lpstr>Arial</vt:lpstr>
      <vt:lpstr>Roboto</vt:lpstr>
      <vt:lpstr>Wingdings</vt:lpstr>
      <vt:lpstr>Montserrat Bold</vt:lpstr>
      <vt:lpstr>Calibri</vt:lpstr>
      <vt:lpstr>Roboto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Visuel FR validé (Présentation)</dc:title>
  <dc:creator>EAU VIVE SENEGAL</dc:creator>
  <cp:lastModifiedBy>Arianna ARDESI</cp:lastModifiedBy>
  <cp:revision>30</cp:revision>
  <dcterms:created xsi:type="dcterms:W3CDTF">2006-08-16T00:00:00Z</dcterms:created>
  <dcterms:modified xsi:type="dcterms:W3CDTF">2024-01-29T17:07:34Z</dcterms:modified>
  <dc:identifier>DAF60UtvY4o</dc:identifier>
</cp:coreProperties>
</file>