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716000" cy="10287000"/>
  <p:notesSz cx="6858000" cy="9144000"/>
  <p:embeddedFontLst>
    <p:embeddedFont>
      <p:font typeface="Montserrat" panose="00000500000000000000" pitchFamily="2" charset="0"/>
      <p:regular r:id="rId6"/>
    </p:embeddedFont>
    <p:embeddedFont>
      <p:font typeface="Montserrat Bold" panose="00000800000000000000" charset="0"/>
      <p:regular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Bold" panose="020000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7BC6D-4DD3-49C0-A81E-24BC32CB98DA}" v="1" dt="2024-01-29T16:20:3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020" y="24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00" y="7505700"/>
            <a:ext cx="16667057" cy="5791802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0" y="0"/>
                </a:moveTo>
                <a:lnTo>
                  <a:pt x="22222742" y="0"/>
                </a:lnTo>
                <a:lnTo>
                  <a:pt x="22222742" y="7722403"/>
                </a:lnTo>
                <a:lnTo>
                  <a:pt x="0" y="772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350"/>
          </a:p>
        </p:txBody>
      </p:sp>
      <p:sp>
        <p:nvSpPr>
          <p:cNvPr id="3" name="Freeform 3"/>
          <p:cNvSpPr/>
          <p:nvPr/>
        </p:nvSpPr>
        <p:spPr>
          <a:xfrm>
            <a:off x="3344054" y="2996344"/>
            <a:ext cx="8916642" cy="3020513"/>
          </a:xfrm>
          <a:custGeom>
            <a:avLst/>
            <a:gdLst/>
            <a:ahLst/>
            <a:cxnLst/>
            <a:rect l="l" t="t" r="r" b="b"/>
            <a:pathLst>
              <a:path w="11888856" h="4027350">
                <a:moveTo>
                  <a:pt x="0" y="0"/>
                </a:moveTo>
                <a:lnTo>
                  <a:pt x="11888857" y="0"/>
                </a:lnTo>
                <a:lnTo>
                  <a:pt x="11888857" y="4027350"/>
                </a:lnTo>
                <a:lnTo>
                  <a:pt x="0" y="4027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350"/>
          </a:p>
        </p:txBody>
      </p:sp>
      <p:sp>
        <p:nvSpPr>
          <p:cNvPr id="4" name="TextBox 4"/>
          <p:cNvSpPr txBox="1"/>
          <p:nvPr/>
        </p:nvSpPr>
        <p:spPr>
          <a:xfrm>
            <a:off x="4269731" y="3754467"/>
            <a:ext cx="7501983" cy="131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23"/>
              </a:lnSpc>
            </a:pPr>
            <a:r>
              <a:rPr lang="en-US" sz="2516" dirty="0">
                <a:solidFill>
                  <a:srgbClr val="C00000"/>
                </a:solidFill>
                <a:latin typeface="Montserrat Bold"/>
              </a:rPr>
              <a:t>DISPOSITIF INSTITUTIONNEL D’ECHANGES ENTRE LA VILLE DE NIAMEY ET LES AUTRES ACTEURS  DE LA CITE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37583" y="9001126"/>
            <a:ext cx="3884146" cy="848830"/>
            <a:chOff x="0" y="-66675"/>
            <a:chExt cx="6905148" cy="1509030"/>
          </a:xfrm>
        </p:grpSpPr>
        <p:sp>
          <p:nvSpPr>
            <p:cNvPr id="6" name="TextBox 6"/>
            <p:cNvSpPr txBox="1"/>
            <p:nvPr/>
          </p:nvSpPr>
          <p:spPr>
            <a:xfrm>
              <a:off x="0" y="850169"/>
              <a:ext cx="6905148" cy="592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19"/>
                </a:lnSpc>
                <a:spcBef>
                  <a:spcPct val="0"/>
                </a:spcBef>
              </a:pPr>
              <a:r>
                <a:rPr lang="en-US" sz="2013" dirty="0">
                  <a:solidFill>
                    <a:srgbClr val="FFFFFF"/>
                  </a:solidFill>
                  <a:latin typeface="Montserrat"/>
                </a:rPr>
                <a:t>28 </a:t>
              </a:r>
              <a:r>
                <a:rPr lang="en-US" sz="2013" dirty="0" err="1">
                  <a:solidFill>
                    <a:srgbClr val="FFFFFF"/>
                  </a:solidFill>
                  <a:latin typeface="Montserrat"/>
                </a:rPr>
                <a:t>janvier</a:t>
              </a:r>
              <a:r>
                <a:rPr lang="en-US" sz="2013" dirty="0">
                  <a:solidFill>
                    <a:srgbClr val="FFFFFF"/>
                  </a:solidFill>
                  <a:latin typeface="Montserrat"/>
                </a:rPr>
                <a:t> - 1er </a:t>
              </a:r>
              <a:r>
                <a:rPr lang="en-US" sz="2013" dirty="0" err="1">
                  <a:solidFill>
                    <a:srgbClr val="FFFFFF"/>
                  </a:solidFill>
                  <a:latin typeface="Montserrat"/>
                </a:rPr>
                <a:t>février</a:t>
              </a:r>
              <a:r>
                <a:rPr lang="en-US" sz="2013" dirty="0">
                  <a:solidFill>
                    <a:srgbClr val="FFFFFF"/>
                  </a:solidFill>
                  <a:latin typeface="Montserrat"/>
                </a:rPr>
                <a:t> 2024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303639" cy="886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89"/>
                </a:lnSpc>
                <a:spcBef>
                  <a:spcPct val="0"/>
                </a:spcBef>
              </a:pPr>
              <a:r>
                <a:rPr lang="en-US" sz="2992" dirty="0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38063" y="8698237"/>
            <a:ext cx="5539996" cy="1104568"/>
            <a:chOff x="0" y="0"/>
            <a:chExt cx="9848882" cy="1963677"/>
          </a:xfrm>
        </p:grpSpPr>
        <p:sp>
          <p:nvSpPr>
            <p:cNvPr id="9" name="Freeform 9"/>
            <p:cNvSpPr/>
            <p:nvPr/>
          </p:nvSpPr>
          <p:spPr>
            <a:xfrm>
              <a:off x="8031757" y="210497"/>
              <a:ext cx="1719731" cy="1146972"/>
            </a:xfrm>
            <a:custGeom>
              <a:avLst/>
              <a:gdLst/>
              <a:ahLst/>
              <a:cxnLst/>
              <a:rect l="l" t="t" r="r" b="b"/>
              <a:pathLst>
                <a:path w="1719731" h="1146972">
                  <a:moveTo>
                    <a:pt x="0" y="0"/>
                  </a:moveTo>
                  <a:lnTo>
                    <a:pt x="1719731" y="0"/>
                  </a:lnTo>
                  <a:lnTo>
                    <a:pt x="1719731" y="1146972"/>
                  </a:lnTo>
                  <a:lnTo>
                    <a:pt x="0" y="114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210497"/>
              <a:ext cx="3092760" cy="1279659"/>
            </a:xfrm>
            <a:custGeom>
              <a:avLst/>
              <a:gdLst/>
              <a:ahLst/>
              <a:cxnLst/>
              <a:rect l="l" t="t" r="r" b="b"/>
              <a:pathLst>
                <a:path w="3092760" h="1279659">
                  <a:moveTo>
                    <a:pt x="0" y="0"/>
                  </a:moveTo>
                  <a:lnTo>
                    <a:pt x="3092760" y="0"/>
                  </a:lnTo>
                  <a:lnTo>
                    <a:pt x="3092760" y="1279659"/>
                  </a:lnTo>
                  <a:lnTo>
                    <a:pt x="0" y="1279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 sz="135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484283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661474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092891" y="1481721"/>
              <a:ext cx="1755991" cy="4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70"/>
                </a:lnSpc>
                <a:spcBef>
                  <a:spcPct val="0"/>
                </a:spcBef>
              </a:pPr>
              <a:r>
                <a:rPr lang="en-US" sz="764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71550" y="6166875"/>
            <a:ext cx="11230565" cy="927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0"/>
              </a:lnSpc>
            </a:pPr>
            <a:r>
              <a:rPr lang="en-US" sz="2521" b="1" u="sng" dirty="0" err="1">
                <a:solidFill>
                  <a:srgbClr val="243569"/>
                </a:solidFill>
                <a:latin typeface="Roboto"/>
              </a:rPr>
              <a:t>P</a:t>
            </a:r>
            <a:r>
              <a:rPr lang="en-US" sz="2521" b="1" u="sng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résenté</a:t>
            </a:r>
            <a:r>
              <a:rPr lang="en-US" sz="2521" b="1" u="sng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Par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: Mr. </a:t>
            </a:r>
            <a:r>
              <a:rPr lang="en-US" sz="2521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Ousmane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MAMANE</a:t>
            </a:r>
          </a:p>
          <a:p>
            <a:pPr>
              <a:lnSpc>
                <a:spcPts val="2370"/>
              </a:lnSpc>
            </a:pP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521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Directeur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 de la </a:t>
            </a:r>
            <a:r>
              <a:rPr lang="en-US" sz="2521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Coopération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521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Décentralisée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Relations </a:t>
            </a:r>
            <a:r>
              <a:rPr lang="en-US" sz="2521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Internationnales</a:t>
            </a:r>
            <a:r>
              <a:rPr lang="en-US" sz="2521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 la Ville de Niamey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28644" y="1285875"/>
            <a:ext cx="12022753" cy="1857375"/>
            <a:chOff x="-113750" y="18327"/>
            <a:chExt cx="9571565" cy="2382457"/>
          </a:xfrm>
        </p:grpSpPr>
        <p:sp>
          <p:nvSpPr>
            <p:cNvPr id="16" name="Freeform 16"/>
            <p:cNvSpPr/>
            <p:nvPr/>
          </p:nvSpPr>
          <p:spPr>
            <a:xfrm rot="10800000">
              <a:off x="-113750" y="18327"/>
              <a:ext cx="9571565" cy="2382457"/>
            </a:xfrm>
            <a:custGeom>
              <a:avLst/>
              <a:gdLst/>
              <a:ahLst/>
              <a:cxnLst/>
              <a:rect l="l" t="t" r="r" b="b"/>
              <a:pathLst>
                <a:path w="9146769" h="3098468">
                  <a:moveTo>
                    <a:pt x="0" y="0"/>
                  </a:moveTo>
                  <a:lnTo>
                    <a:pt x="9146769" y="0"/>
                  </a:lnTo>
                  <a:lnTo>
                    <a:pt x="9146769" y="3098468"/>
                  </a:lnTo>
                  <a:lnTo>
                    <a:pt x="0" y="3098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08030" y="789829"/>
              <a:ext cx="8321781" cy="79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1"/>
                </a:lnSpc>
              </a:pPr>
              <a:r>
                <a:rPr lang="en-US" sz="2565" dirty="0">
                  <a:solidFill>
                    <a:srgbClr val="243569"/>
                  </a:solidFill>
                  <a:latin typeface="Roboto Bold"/>
                </a:rPr>
                <a:t>LES </a:t>
              </a:r>
              <a:r>
                <a:rPr lang="en-US" sz="2565" dirty="0">
                  <a:solidFill>
                    <a:srgbClr val="1E9F6C"/>
                  </a:solidFill>
                  <a:latin typeface="Roboto Bold"/>
                </a:rPr>
                <a:t>AUTORITÉS LOCALES</a:t>
              </a:r>
              <a:r>
                <a:rPr lang="en-US" sz="2565" dirty="0">
                  <a:solidFill>
                    <a:srgbClr val="243569"/>
                  </a:solidFill>
                  <a:latin typeface="Roboto Bold"/>
                </a:rPr>
                <a:t> AU </a:t>
              </a:r>
            </a:p>
            <a:p>
              <a:pPr algn="ctr">
                <a:lnSpc>
                  <a:spcPts val="2411"/>
                </a:lnSpc>
              </a:pPr>
              <a:r>
                <a:rPr lang="en-US" sz="2565" dirty="0">
                  <a:solidFill>
                    <a:srgbClr val="243569"/>
                  </a:solidFill>
                  <a:latin typeface="Roboto Bold"/>
                </a:rPr>
                <a:t>COEUR DES NOUVELLES </a:t>
              </a:r>
              <a:r>
                <a:rPr lang="en-US" sz="2565" dirty="0">
                  <a:solidFill>
                    <a:srgbClr val="1E9F6C"/>
                  </a:solidFill>
                  <a:latin typeface="Roboto Bold"/>
                </a:rPr>
                <a:t>DYNAMIQUES RÉGIONALES</a:t>
              </a:r>
            </a:p>
          </p:txBody>
        </p:sp>
      </p:grpSp>
      <p:pic>
        <p:nvPicPr>
          <p:cNvPr id="18" name="Image 17" descr="G:\ARMOIRIE_2017 - Copie.jpg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72159" y="1901630"/>
            <a:ext cx="1314450" cy="9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8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30364" y="1872871"/>
            <a:ext cx="1041350" cy="95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027233" y="-2359324"/>
            <a:ext cx="16667057" cy="5791802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350"/>
          </a:p>
        </p:txBody>
      </p:sp>
      <p:sp>
        <p:nvSpPr>
          <p:cNvPr id="3" name="TextBox 3"/>
          <p:cNvSpPr txBox="1"/>
          <p:nvPr/>
        </p:nvSpPr>
        <p:spPr>
          <a:xfrm>
            <a:off x="1309179" y="3737245"/>
            <a:ext cx="9905462" cy="50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4175" dirty="0">
                <a:solidFill>
                  <a:srgbClr val="C00000"/>
                </a:solidFill>
                <a:latin typeface="Roboto Bold"/>
              </a:rPr>
              <a:t>APERCU SUR LA VILLE DE NIAMEY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65058" y="1599100"/>
            <a:ext cx="4609301" cy="923576"/>
            <a:chOff x="0" y="0"/>
            <a:chExt cx="8194313" cy="1641913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19" y="1247047"/>
              <a:ext cx="1460994" cy="394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0"/>
                </a:lnSpc>
                <a:spcBef>
                  <a:spcPct val="0"/>
                </a:spcBef>
              </a:pPr>
              <a:r>
                <a:rPr lang="en-US" sz="635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179" y="1566954"/>
            <a:ext cx="2883616" cy="644272"/>
            <a:chOff x="0" y="-57150"/>
            <a:chExt cx="5126428" cy="114537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4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093"/>
                </a:lnSpc>
                <a:spcBef>
                  <a:spcPct val="0"/>
                </a:spcBef>
              </a:pPr>
              <a:r>
                <a:rPr lang="en-US" sz="1494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5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110"/>
                </a:lnSpc>
                <a:spcBef>
                  <a:spcPct val="0"/>
                </a:spcBef>
              </a:pPr>
              <a:r>
                <a:rPr lang="en-US" sz="222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14401" y="5207794"/>
            <a:ext cx="12259958" cy="482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Cadre </a:t>
            </a:r>
            <a:r>
              <a:rPr lang="en-US" sz="1500" dirty="0" err="1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Juridique</a:t>
            </a:r>
            <a:r>
              <a:rPr lang="en-US" sz="1500" dirty="0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 et </a:t>
            </a:r>
            <a:r>
              <a:rPr lang="en-US" sz="1500" dirty="0" err="1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Reglementaire</a:t>
            </a:r>
            <a:r>
              <a:rPr lang="en-US" sz="1500" dirty="0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FF0000"/>
              </a:solidFill>
              <a:ea typeface="Roboto Bold" panose="020B060402020202020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La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loi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N°2008-42 du 31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juillet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2008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déterminie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le cadre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général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d’organisation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et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d’administration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du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territoire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 la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Republique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du Niger. Le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territoire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 la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République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est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organisé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circonscriptions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administraives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et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collectivités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territoriales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n-US" sz="1500" dirty="0">
              <a:solidFill>
                <a:srgbClr val="243569"/>
              </a:solidFill>
              <a:ea typeface="Roboto Bold" panose="020B060402020202020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l’ordonnance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N°2010-54 du 17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septembre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2010 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institue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un Code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Général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Collectivités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Territoriales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(CGCT)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Republique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du Niger. Elle  determine les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principes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fondamentaux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 la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libre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administration des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collectivités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territoriales,leurs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competences et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leurs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ressources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. Elle fixe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également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le cadre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juridique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leur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gestion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43569"/>
              </a:solidFill>
              <a:ea typeface="Roboto Bold" panose="020B060402020202020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Organisation</a:t>
            </a:r>
            <a:r>
              <a:rPr lang="en-US" sz="1500" dirty="0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institutionnelle</a:t>
            </a:r>
            <a:r>
              <a:rPr lang="en-US" sz="1500" dirty="0">
                <a:solidFill>
                  <a:srgbClr val="FF0000"/>
                </a:solidFill>
                <a:ea typeface="Roboto Bold" panose="020B0604020202020204" charset="0"/>
                <a:cs typeface="Arial" panose="020B0604020202020204" pitchFamily="34" charset="0"/>
              </a:rPr>
              <a:t> et administrative: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FF0000"/>
              </a:solidFill>
              <a:ea typeface="Roboto Bold" panose="020B060402020202020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Niamey,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capitale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économique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et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politique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du Niger,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est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une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commune à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statut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particulier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ou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ville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,issue de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l’érection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communautés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urbaines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d’antant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communes à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statut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particulier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ou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villes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 par ordonnance N°2010 -56 du 17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septembre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2010; </a:t>
            </a:r>
          </a:p>
          <a:p>
            <a:pPr algn="just"/>
            <a:endParaRPr lang="en-US" sz="1500" dirty="0">
              <a:solidFill>
                <a:srgbClr val="243569"/>
              </a:solidFill>
              <a:ea typeface="Roboto Bold" panose="020B060402020202020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Composée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de 5 Arrondissements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Communaux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, la Ville de Niamey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compte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85 quartiers et 38 villages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rattachés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et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sa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population 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est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estimée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à environ 2 millions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d’hbts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en</a:t>
            </a:r>
            <a:r>
              <a:rPr lang="en-US" sz="1500" dirty="0">
                <a:solidFill>
                  <a:srgbClr val="243569"/>
                </a:solidFill>
                <a:ea typeface="Roboto Bold" panose="020B0604020202020204" charset="0"/>
                <a:cs typeface="Arial" panose="020B0604020202020204" pitchFamily="34" charset="0"/>
              </a:rPr>
              <a:t> 2022</a:t>
            </a:r>
            <a:r>
              <a:rPr lang="en-US" sz="2100" dirty="0">
                <a:solidFill>
                  <a:srgbClr val="243569"/>
                </a:solidFill>
                <a:ea typeface="Roboto Bold" panose="020B0604020202020204" charset="0"/>
              </a:rPr>
              <a:t>.</a:t>
            </a:r>
          </a:p>
          <a:p>
            <a:pPr>
              <a:lnSpc>
                <a:spcPts val="2652"/>
              </a:lnSpc>
            </a:pPr>
            <a:endParaRPr lang="en-US" sz="2100" dirty="0">
              <a:solidFill>
                <a:srgbClr val="243569"/>
              </a:solidFill>
              <a:latin typeface="Roboto"/>
            </a:endParaRPr>
          </a:p>
          <a:p>
            <a:pPr marL="428625" indent="-428625">
              <a:lnSpc>
                <a:spcPts val="2652"/>
              </a:lnSpc>
              <a:buFont typeface="Wingdings" panose="05000000000000000000" pitchFamily="2" charset="2"/>
              <a:buChar char="v"/>
            </a:pPr>
            <a:endParaRPr lang="en-US" sz="2822" dirty="0">
              <a:solidFill>
                <a:srgbClr val="243569"/>
              </a:solidFill>
              <a:latin typeface="Roboto"/>
            </a:endParaRPr>
          </a:p>
          <a:p>
            <a:pPr>
              <a:lnSpc>
                <a:spcPts val="2652"/>
              </a:lnSpc>
            </a:pPr>
            <a:endParaRPr lang="en-US" sz="2822" dirty="0">
              <a:solidFill>
                <a:srgbClr val="243569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027233" y="-2359324"/>
            <a:ext cx="16667057" cy="5791802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350"/>
          </a:p>
        </p:txBody>
      </p:sp>
      <p:sp>
        <p:nvSpPr>
          <p:cNvPr id="3" name="TextBox 3"/>
          <p:cNvSpPr txBox="1"/>
          <p:nvPr/>
        </p:nvSpPr>
        <p:spPr>
          <a:xfrm>
            <a:off x="1309179" y="3737245"/>
            <a:ext cx="11865179" cy="971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3000" dirty="0">
                <a:solidFill>
                  <a:srgbClr val="C00000"/>
                </a:solidFill>
                <a:latin typeface="Roboto Bold"/>
              </a:rPr>
              <a:t>DISPOSITIF INSTITUTIONNEL D’ECHANES ENTRE LA VILLE DE NIAMEY ET LES AUTRES ACTEURS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65058" y="1599100"/>
            <a:ext cx="4609301" cy="923576"/>
            <a:chOff x="0" y="0"/>
            <a:chExt cx="8194313" cy="1641913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19" y="1247047"/>
              <a:ext cx="1460994" cy="394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0"/>
                </a:lnSpc>
                <a:spcBef>
                  <a:spcPct val="0"/>
                </a:spcBef>
              </a:pPr>
              <a:r>
                <a:rPr lang="en-US" sz="635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179" y="1566954"/>
            <a:ext cx="2883616" cy="644272"/>
            <a:chOff x="0" y="-57150"/>
            <a:chExt cx="5126428" cy="114537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4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093"/>
                </a:lnSpc>
                <a:spcBef>
                  <a:spcPct val="0"/>
                </a:spcBef>
              </a:pPr>
              <a:r>
                <a:rPr lang="en-US" sz="1494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5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110"/>
                </a:lnSpc>
                <a:spcBef>
                  <a:spcPct val="0"/>
                </a:spcBef>
              </a:pPr>
              <a:r>
                <a:rPr lang="en-US" sz="222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5801" y="5161593"/>
            <a:ext cx="12442976" cy="364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</a:pPr>
            <a:r>
              <a:rPr lang="en-US" sz="2822" b="1" u="sng" dirty="0">
                <a:solidFill>
                  <a:srgbClr val="00B0F0"/>
                </a:solidFill>
                <a:latin typeface="Roboto"/>
              </a:rPr>
              <a:t>DE QUOI S’AGIT IL? </a:t>
            </a:r>
          </a:p>
          <a:p>
            <a:pPr algn="ctr">
              <a:lnSpc>
                <a:spcPts val="2652"/>
              </a:lnSpc>
            </a:pPr>
            <a:endParaRPr lang="en-US" sz="2822" b="1" u="sng" dirty="0">
              <a:solidFill>
                <a:srgbClr val="00B0F0"/>
              </a:solidFill>
              <a:latin typeface="Roboto"/>
            </a:endParaRPr>
          </a:p>
          <a:p>
            <a:pPr algn="just"/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Le CGCT fait obligation au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maire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rendre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au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moins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deux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(2)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fois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 par an aux populations des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activités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du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conseil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municipal et de la vie de la commune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en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général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en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élaborant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un rapport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général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(CGCT Article 80).</a:t>
            </a:r>
          </a:p>
          <a:p>
            <a:pPr algn="just"/>
            <a:endParaRPr lang="en-US" sz="2400" dirty="0">
              <a:solidFill>
                <a:srgbClr val="243569"/>
              </a:solidFill>
              <a:latin typeface="Roboto Bold" panose="020B0604020202020204" charset="0"/>
              <a:ea typeface="Roboto Bold" panose="020B0604020202020204" charset="0"/>
            </a:endParaRPr>
          </a:p>
          <a:p>
            <a:pPr algn="just"/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Le rapport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géneral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porte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sur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l’état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 la commune,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l’activité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le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fonctionnement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des services de la commune et des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organismes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relevant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d’elle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,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l’état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d’éxecution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des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déliberations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du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conseil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, la situation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économique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financière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 la commune , la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mise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en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oeuvre du plan de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développement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communal et de </a:t>
            </a:r>
            <a:r>
              <a:rPr lang="en-US" sz="24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l’éxecution</a:t>
            </a:r>
            <a:r>
              <a:rPr lang="en-US" sz="24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du budget.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027233" y="-2359324"/>
            <a:ext cx="16667057" cy="5791802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350"/>
          </a:p>
        </p:txBody>
      </p:sp>
      <p:sp>
        <p:nvSpPr>
          <p:cNvPr id="3" name="TextBox 3"/>
          <p:cNvSpPr txBox="1"/>
          <p:nvPr/>
        </p:nvSpPr>
        <p:spPr>
          <a:xfrm>
            <a:off x="1309179" y="3737245"/>
            <a:ext cx="1200677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24"/>
              </a:lnSpc>
            </a:pPr>
            <a:r>
              <a:rPr lang="en-US" sz="3300" b="1" dirty="0">
                <a:solidFill>
                  <a:srgbClr val="C00000"/>
                </a:solidFill>
                <a:latin typeface="Roboto Bold"/>
              </a:rPr>
              <a:t>LES LEÇONS APPRISES DE L’EXERCICE DE PRESENTATION DU RAPPORT GENERAL SUR L’ETAT DE LA COMMUNE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65058" y="1599100"/>
            <a:ext cx="4609301" cy="923576"/>
            <a:chOff x="0" y="0"/>
            <a:chExt cx="8194313" cy="1641913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19" y="1247047"/>
              <a:ext cx="1460994" cy="394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0"/>
                </a:lnSpc>
                <a:spcBef>
                  <a:spcPct val="0"/>
                </a:spcBef>
              </a:pPr>
              <a:r>
                <a:rPr lang="en-US" sz="635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179" y="1566954"/>
            <a:ext cx="2883616" cy="644272"/>
            <a:chOff x="0" y="-57150"/>
            <a:chExt cx="5126428" cy="114537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4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093"/>
                </a:lnSpc>
                <a:spcBef>
                  <a:spcPct val="0"/>
                </a:spcBef>
              </a:pPr>
              <a:r>
                <a:rPr lang="en-US" sz="1494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5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110"/>
                </a:lnSpc>
                <a:spcBef>
                  <a:spcPct val="0"/>
                </a:spcBef>
              </a:pPr>
              <a:r>
                <a:rPr lang="en-US" sz="222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09179" y="5207794"/>
            <a:ext cx="11819598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700" dirty="0">
              <a:solidFill>
                <a:srgbClr val="243569"/>
              </a:solidFill>
              <a:latin typeface="Roboto Bold" panose="020B0604020202020204" charset="0"/>
              <a:ea typeface="Roboto Bold" panose="020B0604020202020204" charset="0"/>
            </a:endParaRPr>
          </a:p>
          <a:p>
            <a:pPr marL="428625" indent="-428625" algn="just">
              <a:buFont typeface="Wingdings" panose="05000000000000000000" pitchFamily="2" charset="2"/>
              <a:buChar char="v"/>
            </a:pP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Satisfaire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le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principe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redevabilité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 de la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gouvernance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locale;</a:t>
            </a:r>
          </a:p>
          <a:p>
            <a:pPr algn="just"/>
            <a:endParaRPr lang="en-US" sz="2700" dirty="0">
              <a:solidFill>
                <a:srgbClr val="243569"/>
              </a:solidFill>
              <a:latin typeface="Roboto Bold" panose="020B0604020202020204" charset="0"/>
              <a:ea typeface="Roboto Bold" panose="020B0604020202020204" charset="0"/>
            </a:endParaRPr>
          </a:p>
          <a:p>
            <a:pPr marL="428625" indent="-428625" algn="just"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Donner satisfaction aux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exigences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institutionnelles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juridiques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;</a:t>
            </a:r>
          </a:p>
          <a:p>
            <a:pPr algn="just"/>
            <a:endParaRPr lang="en-US" sz="2700" dirty="0">
              <a:solidFill>
                <a:srgbClr val="243569"/>
              </a:solidFill>
              <a:latin typeface="Roboto Bold" panose="020B0604020202020204" charset="0"/>
              <a:ea typeface="Roboto Bold" panose="020B0604020202020204" charset="0"/>
            </a:endParaRPr>
          </a:p>
          <a:p>
            <a:pPr marL="428625" indent="-428625" algn="just">
              <a:buFont typeface="Wingdings" panose="05000000000000000000" pitchFamily="2" charset="2"/>
              <a:buChar char="v"/>
            </a:pP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Créér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un cadre multi-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acteurs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pour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favoriser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des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projets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actions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axés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sur le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besoin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des populations pour la promotion de la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sécurité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, la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paix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et le </a:t>
            </a:r>
            <a:r>
              <a:rPr lang="en-US" sz="2700" dirty="0" err="1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développement</a:t>
            </a:r>
            <a:r>
              <a:rPr lang="en-US" sz="2700" dirty="0">
                <a:solidFill>
                  <a:srgbClr val="243569"/>
                </a:solidFill>
                <a:latin typeface="Roboto Bold" panose="020B0604020202020204" charset="0"/>
                <a:ea typeface="Roboto Bold" panose="020B0604020202020204" charset="0"/>
              </a:rPr>
              <a:t> local.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Personnalisé</PresentationFormat>
  <Paragraphs>43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Roboto Bold</vt:lpstr>
      <vt:lpstr>Calibri</vt:lpstr>
      <vt:lpstr>Arial</vt:lpstr>
      <vt:lpstr>Roboto</vt:lpstr>
      <vt:lpstr>Wingdings</vt:lpstr>
      <vt:lpstr>Montserrat Bold</vt:lpstr>
      <vt:lpstr>Montserrat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 FR validé (Présentation)</dc:title>
  <cp:lastModifiedBy>Julie GUILLAUME</cp:lastModifiedBy>
  <cp:revision>19</cp:revision>
  <dcterms:created xsi:type="dcterms:W3CDTF">2006-08-16T00:00:00Z</dcterms:created>
  <dcterms:modified xsi:type="dcterms:W3CDTF">2024-01-29T16:21:36Z</dcterms:modified>
  <dc:identifier>DAF60UtvY4o</dc:identifier>
</cp:coreProperties>
</file>