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3"/>
  </p:notesMasterIdLst>
  <p:sldIdLst>
    <p:sldId id="300" r:id="rId2"/>
    <p:sldId id="299" r:id="rId3"/>
    <p:sldId id="302" r:id="rId4"/>
    <p:sldId id="294" r:id="rId5"/>
    <p:sldId id="295" r:id="rId6"/>
    <p:sldId id="275" r:id="rId7"/>
    <p:sldId id="276" r:id="rId8"/>
    <p:sldId id="293" r:id="rId9"/>
    <p:sldId id="258" r:id="rId10"/>
    <p:sldId id="265" r:id="rId11"/>
    <p:sldId id="263" r:id="rId12"/>
    <p:sldId id="262" r:id="rId13"/>
    <p:sldId id="301" r:id="rId14"/>
    <p:sldId id="266" r:id="rId15"/>
    <p:sldId id="267" r:id="rId16"/>
    <p:sldId id="273" r:id="rId17"/>
    <p:sldId id="281" r:id="rId18"/>
    <p:sldId id="283" r:id="rId19"/>
    <p:sldId id="287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28" autoAdjust="0"/>
  </p:normalViewPr>
  <p:slideViewPr>
    <p:cSldViewPr snapToGrid="0">
      <p:cViewPr varScale="1">
        <p:scale>
          <a:sx n="71" d="100"/>
          <a:sy n="71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ata%20et%20documents%20for%20research\MISSION%20AIMF\RAPPORT%20JURIDIQUE\Stats%20projets%20PP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Feuil1!$J$6</c:f>
              <c:strCache>
                <c:ptCount val="1"/>
                <c:pt idx="0">
                  <c:v>Nombre total des projets réalisés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Feuil1!$K$5:$N$5</c:f>
              <c:strCache>
                <c:ptCount val="4"/>
                <c:pt idx="0">
                  <c:v>MAROC</c:v>
                </c:pt>
                <c:pt idx="1">
                  <c:v>ALGERIE</c:v>
                </c:pt>
                <c:pt idx="2">
                  <c:v>TUNISIE</c:v>
                </c:pt>
                <c:pt idx="3">
                  <c:v>MAURITANIE</c:v>
                </c:pt>
              </c:strCache>
            </c:strRef>
          </c:cat>
          <c:val>
            <c:numRef>
              <c:f>Feuil1!$K$6:$N$6</c:f>
              <c:numCache>
                <c:formatCode>General</c:formatCode>
                <c:ptCount val="4"/>
                <c:pt idx="0">
                  <c:v>33</c:v>
                </c:pt>
                <c:pt idx="1">
                  <c:v>28</c:v>
                </c:pt>
                <c:pt idx="2">
                  <c:v>11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78-4985-A109-AFE74C9139D4}"/>
            </c:ext>
          </c:extLst>
        </c:ser>
        <c:ser>
          <c:idx val="1"/>
          <c:order val="1"/>
          <c:tx>
            <c:strRef>
              <c:f>Feuil1!$J$7</c:f>
              <c:strCache>
                <c:ptCount val="1"/>
                <c:pt idx="0">
                  <c:v>Montant total d'investissement en milliard de dollars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Feuil1!$K$5:$N$5</c:f>
              <c:strCache>
                <c:ptCount val="4"/>
                <c:pt idx="0">
                  <c:v>MAROC</c:v>
                </c:pt>
                <c:pt idx="1">
                  <c:v>ALGERIE</c:v>
                </c:pt>
                <c:pt idx="2">
                  <c:v>TUNISIE</c:v>
                </c:pt>
                <c:pt idx="3">
                  <c:v>MAURITANIE</c:v>
                </c:pt>
              </c:strCache>
            </c:strRef>
          </c:cat>
          <c:val>
            <c:numRef>
              <c:f>Feuil1!$K$7:$N$7</c:f>
              <c:numCache>
                <c:formatCode>General</c:formatCode>
                <c:ptCount val="4"/>
                <c:pt idx="0">
                  <c:v>20.56</c:v>
                </c:pt>
                <c:pt idx="1">
                  <c:v>8.3520000000000003</c:v>
                </c:pt>
                <c:pt idx="2">
                  <c:v>2.2589999999999999</c:v>
                </c:pt>
                <c:pt idx="3">
                  <c:v>1.01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78-4985-A109-AFE74C913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289627167"/>
        <c:axId val="1289633407"/>
      </c:barChart>
      <c:catAx>
        <c:axId val="1289627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89633407"/>
        <c:crosses val="autoZero"/>
        <c:auto val="1"/>
        <c:lblAlgn val="ctr"/>
        <c:lblOffset val="100"/>
        <c:noMultiLvlLbl val="0"/>
      </c:catAx>
      <c:valAx>
        <c:axId val="1289633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8962716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013292793809278"/>
          <c:y val="0.92072588173406433"/>
          <c:w val="0.73973414412381444"/>
          <c:h val="7.92741182659356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1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Feuil2!$L$6</c:f>
              <c:strCache>
                <c:ptCount val="1"/>
                <c:pt idx="0">
                  <c:v>Maroc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Feuil2!$K$7:$K$15</c:f>
              <c:strCache>
                <c:ptCount val="9"/>
                <c:pt idx="0">
                  <c:v>Electricité</c:v>
                </c:pt>
                <c:pt idx="1">
                  <c:v>Eau et assainissement</c:v>
                </c:pt>
                <c:pt idx="2">
                  <c:v>Traitement/élimination </c:v>
                </c:pt>
                <c:pt idx="3">
                  <c:v>Gaz naturel</c:v>
                </c:pt>
                <c:pt idx="4">
                  <c:v>Ports</c:v>
                </c:pt>
                <c:pt idx="5">
                  <c:v>Collecte et transport </c:v>
                </c:pt>
                <c:pt idx="6">
                  <c:v>Chemins de fer</c:v>
                </c:pt>
                <c:pt idx="7">
                  <c:v>Aéroport</c:v>
                </c:pt>
                <c:pt idx="8">
                  <c:v>TIC</c:v>
                </c:pt>
              </c:strCache>
            </c:strRef>
          </c:cat>
          <c:val>
            <c:numRef>
              <c:f>Feuil2!$L$7:$L$15</c:f>
              <c:numCache>
                <c:formatCode>General</c:formatCode>
                <c:ptCount val="9"/>
                <c:pt idx="0">
                  <c:v>22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D9-417E-AB97-2863E05B6E02}"/>
            </c:ext>
          </c:extLst>
        </c:ser>
        <c:ser>
          <c:idx val="1"/>
          <c:order val="1"/>
          <c:tx>
            <c:strRef>
              <c:f>Feuil2!$M$6</c:f>
              <c:strCache>
                <c:ptCount val="1"/>
                <c:pt idx="0">
                  <c:v>Algérie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Feuil2!$K$7:$K$15</c:f>
              <c:strCache>
                <c:ptCount val="9"/>
                <c:pt idx="0">
                  <c:v>Electricité</c:v>
                </c:pt>
                <c:pt idx="1">
                  <c:v>Eau et assainissement</c:v>
                </c:pt>
                <c:pt idx="2">
                  <c:v>Traitement/élimination </c:v>
                </c:pt>
                <c:pt idx="3">
                  <c:v>Gaz naturel</c:v>
                </c:pt>
                <c:pt idx="4">
                  <c:v>Ports</c:v>
                </c:pt>
                <c:pt idx="5">
                  <c:v>Collecte et transport </c:v>
                </c:pt>
                <c:pt idx="6">
                  <c:v>Chemins de fer</c:v>
                </c:pt>
                <c:pt idx="7">
                  <c:v>Aéroport</c:v>
                </c:pt>
                <c:pt idx="8">
                  <c:v>TIC</c:v>
                </c:pt>
              </c:strCache>
            </c:strRef>
          </c:cat>
          <c:val>
            <c:numRef>
              <c:f>Feuil2!$M$7:$M$15</c:f>
              <c:numCache>
                <c:formatCode>General</c:formatCode>
                <c:ptCount val="9"/>
                <c:pt idx="0">
                  <c:v>5</c:v>
                </c:pt>
                <c:pt idx="1">
                  <c:v>14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D9-417E-AB97-2863E05B6E02}"/>
            </c:ext>
          </c:extLst>
        </c:ser>
        <c:ser>
          <c:idx val="2"/>
          <c:order val="2"/>
          <c:tx>
            <c:strRef>
              <c:f>Feuil2!$N$6</c:f>
              <c:strCache>
                <c:ptCount val="1"/>
                <c:pt idx="0">
                  <c:v>Tunisie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Feuil2!$K$7:$K$15</c:f>
              <c:strCache>
                <c:ptCount val="9"/>
                <c:pt idx="0">
                  <c:v>Electricité</c:v>
                </c:pt>
                <c:pt idx="1">
                  <c:v>Eau et assainissement</c:v>
                </c:pt>
                <c:pt idx="2">
                  <c:v>Traitement/élimination </c:v>
                </c:pt>
                <c:pt idx="3">
                  <c:v>Gaz naturel</c:v>
                </c:pt>
                <c:pt idx="4">
                  <c:v>Ports</c:v>
                </c:pt>
                <c:pt idx="5">
                  <c:v>Collecte et transport </c:v>
                </c:pt>
                <c:pt idx="6">
                  <c:v>Chemins de fer</c:v>
                </c:pt>
                <c:pt idx="7">
                  <c:v>Aéroport</c:v>
                </c:pt>
                <c:pt idx="8">
                  <c:v>TIC</c:v>
                </c:pt>
              </c:strCache>
            </c:strRef>
          </c:cat>
          <c:val>
            <c:numRef>
              <c:f>Feuil2!$N$7:$N$15</c:f>
              <c:numCache>
                <c:formatCode>General</c:formatCode>
                <c:ptCount val="9"/>
                <c:pt idx="0">
                  <c:v>6</c:v>
                </c:pt>
                <c:pt idx="1">
                  <c:v>2</c:v>
                </c:pt>
                <c:pt idx="3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D9-417E-AB97-2863E05B6E02}"/>
            </c:ext>
          </c:extLst>
        </c:ser>
        <c:ser>
          <c:idx val="3"/>
          <c:order val="3"/>
          <c:tx>
            <c:strRef>
              <c:f>Feuil2!$O$6</c:f>
              <c:strCache>
                <c:ptCount val="1"/>
                <c:pt idx="0">
                  <c:v>Mauritanie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Feuil2!$K$7:$K$15</c:f>
              <c:strCache>
                <c:ptCount val="9"/>
                <c:pt idx="0">
                  <c:v>Electricité</c:v>
                </c:pt>
                <c:pt idx="1">
                  <c:v>Eau et assainissement</c:v>
                </c:pt>
                <c:pt idx="2">
                  <c:v>Traitement/élimination </c:v>
                </c:pt>
                <c:pt idx="3">
                  <c:v>Gaz naturel</c:v>
                </c:pt>
                <c:pt idx="4">
                  <c:v>Ports</c:v>
                </c:pt>
                <c:pt idx="5">
                  <c:v>Collecte et transport </c:v>
                </c:pt>
                <c:pt idx="6">
                  <c:v>Chemins de fer</c:v>
                </c:pt>
                <c:pt idx="7">
                  <c:v>Aéroport</c:v>
                </c:pt>
                <c:pt idx="8">
                  <c:v>TIC</c:v>
                </c:pt>
              </c:strCache>
            </c:strRef>
          </c:cat>
          <c:val>
            <c:numRef>
              <c:f>Feuil2!$O$7:$O$15</c:f>
              <c:numCache>
                <c:formatCode>General</c:formatCode>
                <c:ptCount val="9"/>
                <c:pt idx="4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D9-417E-AB97-2863E05B6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339031327"/>
        <c:axId val="1339031743"/>
      </c:barChart>
      <c:catAx>
        <c:axId val="1339031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39031743"/>
        <c:crosses val="autoZero"/>
        <c:auto val="1"/>
        <c:lblAlgn val="ctr"/>
        <c:lblOffset val="100"/>
        <c:noMultiLvlLbl val="0"/>
      </c:catAx>
      <c:valAx>
        <c:axId val="1339031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3903132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722832512009851"/>
          <c:y val="0.89630809581434112"/>
          <c:w val="0.40931388547889325"/>
          <c:h val="6.70368209101375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Feuil2!$B$7</c:f>
              <c:strCache>
                <c:ptCount val="1"/>
                <c:pt idx="0">
                  <c:v>Maroc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Feuil2!$A$8:$A$16</c:f>
              <c:strCache>
                <c:ptCount val="9"/>
                <c:pt idx="0">
                  <c:v>électricité</c:v>
                </c:pt>
                <c:pt idx="1">
                  <c:v>Eau et assainissement</c:v>
                </c:pt>
                <c:pt idx="2">
                  <c:v>Traitement/élimination </c:v>
                </c:pt>
                <c:pt idx="3">
                  <c:v>Gaz naturel</c:v>
                </c:pt>
                <c:pt idx="4">
                  <c:v>Ports</c:v>
                </c:pt>
                <c:pt idx="5">
                  <c:v>Collecte et transport </c:v>
                </c:pt>
                <c:pt idx="6">
                  <c:v>Chemins de fer</c:v>
                </c:pt>
                <c:pt idx="7">
                  <c:v>Aéroport</c:v>
                </c:pt>
                <c:pt idx="8">
                  <c:v>TIC</c:v>
                </c:pt>
              </c:strCache>
            </c:strRef>
          </c:cat>
          <c:val>
            <c:numRef>
              <c:f>Feuil2!$B$8:$B$16</c:f>
              <c:numCache>
                <c:formatCode>0.000</c:formatCode>
                <c:ptCount val="9"/>
                <c:pt idx="0">
                  <c:v>16.923999999999999</c:v>
                </c:pt>
                <c:pt idx="1">
                  <c:v>0.35399999999999998</c:v>
                </c:pt>
                <c:pt idx="2">
                  <c:v>0.36899999999999999</c:v>
                </c:pt>
                <c:pt idx="3" formatCode="0.00">
                  <c:v>2.2999999999999998</c:v>
                </c:pt>
                <c:pt idx="4" formatCode="0.0000">
                  <c:v>0.61250000000000004</c:v>
                </c:pt>
                <c:pt idx="5">
                  <c:v>1.43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EB-4D04-A7E4-1D69ADE3BFFC}"/>
            </c:ext>
          </c:extLst>
        </c:ser>
        <c:ser>
          <c:idx val="1"/>
          <c:order val="1"/>
          <c:tx>
            <c:strRef>
              <c:f>Feuil2!$C$7</c:f>
              <c:strCache>
                <c:ptCount val="1"/>
                <c:pt idx="0">
                  <c:v>Algérie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0405373780839942E-3"/>
                  <c:y val="-1.16366408499696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4EB-4D04-A7E4-1D69ADE3BF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Feuil2!$A$8:$A$16</c:f>
              <c:strCache>
                <c:ptCount val="9"/>
                <c:pt idx="0">
                  <c:v>électricité</c:v>
                </c:pt>
                <c:pt idx="1">
                  <c:v>Eau et assainissement</c:v>
                </c:pt>
                <c:pt idx="2">
                  <c:v>Traitement/élimination </c:v>
                </c:pt>
                <c:pt idx="3">
                  <c:v>Gaz naturel</c:v>
                </c:pt>
                <c:pt idx="4">
                  <c:v>Ports</c:v>
                </c:pt>
                <c:pt idx="5">
                  <c:v>Collecte et transport </c:v>
                </c:pt>
                <c:pt idx="6">
                  <c:v>Chemins de fer</c:v>
                </c:pt>
                <c:pt idx="7">
                  <c:v>Aéroport</c:v>
                </c:pt>
                <c:pt idx="8">
                  <c:v>TIC</c:v>
                </c:pt>
              </c:strCache>
            </c:strRef>
          </c:cat>
          <c:val>
            <c:numRef>
              <c:f>Feuil2!$C$8:$C$16</c:f>
              <c:numCache>
                <c:formatCode>0.000</c:formatCode>
                <c:ptCount val="9"/>
                <c:pt idx="0">
                  <c:v>2.492</c:v>
                </c:pt>
                <c:pt idx="1">
                  <c:v>2.0819999999999999</c:v>
                </c:pt>
                <c:pt idx="2">
                  <c:v>2.1709999999999998</c:v>
                </c:pt>
                <c:pt idx="3">
                  <c:v>3.47</c:v>
                </c:pt>
                <c:pt idx="4">
                  <c:v>0.125</c:v>
                </c:pt>
                <c:pt idx="6">
                  <c:v>0.161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EB-4D04-A7E4-1D69ADE3BFFC}"/>
            </c:ext>
          </c:extLst>
        </c:ser>
        <c:ser>
          <c:idx val="2"/>
          <c:order val="2"/>
          <c:tx>
            <c:strRef>
              <c:f>Feuil2!$D$7</c:f>
              <c:strCache>
                <c:ptCount val="1"/>
                <c:pt idx="0">
                  <c:v>Tunisie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248047485160887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4EB-4D04-A7E4-1D69ADE3BF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Feuil2!$A$8:$A$16</c:f>
              <c:strCache>
                <c:ptCount val="9"/>
                <c:pt idx="0">
                  <c:v>électricité</c:v>
                </c:pt>
                <c:pt idx="1">
                  <c:v>Eau et assainissement</c:v>
                </c:pt>
                <c:pt idx="2">
                  <c:v>Traitement/élimination </c:v>
                </c:pt>
                <c:pt idx="3">
                  <c:v>Gaz naturel</c:v>
                </c:pt>
                <c:pt idx="4">
                  <c:v>Ports</c:v>
                </c:pt>
                <c:pt idx="5">
                  <c:v>Collecte et transport </c:v>
                </c:pt>
                <c:pt idx="6">
                  <c:v>Chemins de fer</c:v>
                </c:pt>
                <c:pt idx="7">
                  <c:v>Aéroport</c:v>
                </c:pt>
                <c:pt idx="8">
                  <c:v>TIC</c:v>
                </c:pt>
              </c:strCache>
            </c:strRef>
          </c:cat>
          <c:val>
            <c:numRef>
              <c:f>Feuil2!$D$8:$D$16</c:f>
              <c:numCache>
                <c:formatCode>0.000</c:formatCode>
                <c:ptCount val="9"/>
                <c:pt idx="0">
                  <c:v>0.44600000000000001</c:v>
                </c:pt>
                <c:pt idx="1">
                  <c:v>0.316</c:v>
                </c:pt>
                <c:pt idx="3">
                  <c:v>0.65700000000000003</c:v>
                </c:pt>
                <c:pt idx="7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EB-4D04-A7E4-1D69ADE3BFFC}"/>
            </c:ext>
          </c:extLst>
        </c:ser>
        <c:ser>
          <c:idx val="3"/>
          <c:order val="3"/>
          <c:tx>
            <c:strRef>
              <c:f>Feuil2!$E$7</c:f>
              <c:strCache>
                <c:ptCount val="1"/>
                <c:pt idx="0">
                  <c:v>Mauritanie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Feuil2!$A$8:$A$16</c:f>
              <c:strCache>
                <c:ptCount val="9"/>
                <c:pt idx="0">
                  <c:v>électricité</c:v>
                </c:pt>
                <c:pt idx="1">
                  <c:v>Eau et assainissement</c:v>
                </c:pt>
                <c:pt idx="2">
                  <c:v>Traitement/élimination </c:v>
                </c:pt>
                <c:pt idx="3">
                  <c:v>Gaz naturel</c:v>
                </c:pt>
                <c:pt idx="4">
                  <c:v>Ports</c:v>
                </c:pt>
                <c:pt idx="5">
                  <c:v>Collecte et transport </c:v>
                </c:pt>
                <c:pt idx="6">
                  <c:v>Chemins de fer</c:v>
                </c:pt>
                <c:pt idx="7">
                  <c:v>Aéroport</c:v>
                </c:pt>
                <c:pt idx="8">
                  <c:v>TIC</c:v>
                </c:pt>
              </c:strCache>
            </c:strRef>
          </c:cat>
          <c:val>
            <c:numRef>
              <c:f>Feuil2!$E$8:$E$16</c:f>
              <c:numCache>
                <c:formatCode>General</c:formatCode>
                <c:ptCount val="9"/>
                <c:pt idx="4" formatCode="0.000">
                  <c:v>0.31</c:v>
                </c:pt>
                <c:pt idx="8" formatCode="0.000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EB-4D04-A7E4-1D69ADE3B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188182271"/>
        <c:axId val="1188182687"/>
      </c:barChart>
      <c:catAx>
        <c:axId val="1188182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88182687"/>
        <c:crosses val="autoZero"/>
        <c:auto val="1"/>
        <c:lblAlgn val="ctr"/>
        <c:lblOffset val="100"/>
        <c:noMultiLvlLbl val="0"/>
      </c:catAx>
      <c:valAx>
        <c:axId val="1188182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8818227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5C325A-978F-437E-96A4-19BFCB480D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2562A21-AD35-4E4A-B23E-E4BFF985472A}" type="pres">
      <dgm:prSet presAssocID="{405C325A-978F-437E-96A4-19BFCB480D5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92F9B8C4-7CDD-472A-9C3E-FC5866107E03}" type="presOf" srcId="{405C325A-978F-437E-96A4-19BFCB480D53}" destId="{32562A21-AD35-4E4A-B23E-E4BFF98547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1712BD-227A-4992-803E-61EF39A3203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9FDF08F-2602-492D-B516-A1854B241541}">
      <dgm:prSet custT="1"/>
      <dgm:spPr/>
      <dgm:t>
        <a:bodyPr/>
        <a:lstStyle/>
        <a:p>
          <a:r>
            <a:rPr lang="fr-FR" sz="1400" b="1" dirty="0"/>
            <a:t>ÉTAT DES LIEUX DES PPP</a:t>
          </a:r>
        </a:p>
      </dgm:t>
    </dgm:pt>
    <dgm:pt modelId="{55D5E781-7C69-4F5E-87B0-1F25734B94D7}" type="parTrans" cxnId="{378F61C2-80FF-4C9E-9F9F-E21CD0B037FA}">
      <dgm:prSet/>
      <dgm:spPr/>
      <dgm:t>
        <a:bodyPr/>
        <a:lstStyle/>
        <a:p>
          <a:endParaRPr lang="fr-FR" sz="3200" b="1"/>
        </a:p>
      </dgm:t>
    </dgm:pt>
    <dgm:pt modelId="{7CA46842-68EE-4172-BA8F-3019A8A28D0D}" type="sibTrans" cxnId="{378F61C2-80FF-4C9E-9F9F-E21CD0B037FA}">
      <dgm:prSet/>
      <dgm:spPr/>
      <dgm:t>
        <a:bodyPr/>
        <a:lstStyle/>
        <a:p>
          <a:endParaRPr lang="fr-FR" sz="3200" b="1"/>
        </a:p>
      </dgm:t>
    </dgm:pt>
    <dgm:pt modelId="{E5E37CB9-1A6A-4033-AC4B-ABF0F4966D85}">
      <dgm:prSet custT="1"/>
      <dgm:spPr/>
      <dgm:t>
        <a:bodyPr/>
        <a:lstStyle/>
        <a:p>
          <a:r>
            <a:rPr lang="fr-FR" sz="1400" b="1" dirty="0"/>
            <a:t>CADRE JURIDIQUE, RÉGLEMENTAIRE ET INSTITUTIONNEL DES PPP</a:t>
          </a:r>
        </a:p>
      </dgm:t>
    </dgm:pt>
    <dgm:pt modelId="{399A30B0-89E0-411B-B3C3-06FC02CC0DD4}" type="parTrans" cxnId="{F393A8D2-2465-45F0-BD24-5CC4A73E27CB}">
      <dgm:prSet/>
      <dgm:spPr/>
      <dgm:t>
        <a:bodyPr/>
        <a:lstStyle/>
        <a:p>
          <a:endParaRPr lang="fr-FR" sz="3200" b="1"/>
        </a:p>
      </dgm:t>
    </dgm:pt>
    <dgm:pt modelId="{4A9FE541-B96E-4EE1-9E99-38847011CE58}" type="sibTrans" cxnId="{F393A8D2-2465-45F0-BD24-5CC4A73E27CB}">
      <dgm:prSet/>
      <dgm:spPr/>
      <dgm:t>
        <a:bodyPr/>
        <a:lstStyle/>
        <a:p>
          <a:endParaRPr lang="fr-FR" sz="3200" b="1"/>
        </a:p>
      </dgm:t>
    </dgm:pt>
    <dgm:pt modelId="{74720715-D456-46E4-B560-D3042957D191}">
      <dgm:prSet custT="1"/>
      <dgm:spPr/>
      <dgm:t>
        <a:bodyPr/>
        <a:lstStyle/>
        <a:p>
          <a:r>
            <a:rPr lang="fr-FR" sz="1400" b="1" dirty="0"/>
            <a:t>STRUCTURES D’ACCOMPAGNEMENT DES COLLECTIVITES LOCALES</a:t>
          </a:r>
        </a:p>
      </dgm:t>
    </dgm:pt>
    <dgm:pt modelId="{B373AE36-77E5-4B5F-8D44-C4AA06CC3E09}" type="parTrans" cxnId="{65B129FB-ADC8-4744-B646-3C469CD3BDD4}">
      <dgm:prSet/>
      <dgm:spPr/>
      <dgm:t>
        <a:bodyPr/>
        <a:lstStyle/>
        <a:p>
          <a:endParaRPr lang="fr-FR" sz="3200" b="1"/>
        </a:p>
      </dgm:t>
    </dgm:pt>
    <dgm:pt modelId="{999B2E15-10DC-47B4-B1A4-3B3F0200C653}" type="sibTrans" cxnId="{65B129FB-ADC8-4744-B646-3C469CD3BDD4}">
      <dgm:prSet/>
      <dgm:spPr/>
      <dgm:t>
        <a:bodyPr/>
        <a:lstStyle/>
        <a:p>
          <a:endParaRPr lang="fr-FR" sz="3200" b="1"/>
        </a:p>
      </dgm:t>
    </dgm:pt>
    <dgm:pt modelId="{FC6DDE46-E37B-4385-93BA-43A007E04E6D}" type="pres">
      <dgm:prSet presAssocID="{621712BD-227A-4992-803E-61EF39A3203E}" presName="diagram" presStyleCnt="0">
        <dgm:presLayoutVars>
          <dgm:dir/>
          <dgm:resizeHandles val="exact"/>
        </dgm:presLayoutVars>
      </dgm:prSet>
      <dgm:spPr/>
    </dgm:pt>
    <dgm:pt modelId="{007E7B05-EBFD-40AD-AEB1-73AF9B22ECBE}" type="pres">
      <dgm:prSet presAssocID="{39FDF08F-2602-492D-B516-A1854B241541}" presName="node" presStyleLbl="node1" presStyleIdx="0" presStyleCnt="3">
        <dgm:presLayoutVars>
          <dgm:bulletEnabled val="1"/>
        </dgm:presLayoutVars>
      </dgm:prSet>
      <dgm:spPr/>
    </dgm:pt>
    <dgm:pt modelId="{D2334EDB-7D3C-4F38-BBFA-EB1AD1F5E2CA}" type="pres">
      <dgm:prSet presAssocID="{7CA46842-68EE-4172-BA8F-3019A8A28D0D}" presName="sibTrans" presStyleCnt="0"/>
      <dgm:spPr/>
    </dgm:pt>
    <dgm:pt modelId="{3C24E7F3-4CA8-42C5-A3CB-92F209DCC582}" type="pres">
      <dgm:prSet presAssocID="{E5E37CB9-1A6A-4033-AC4B-ABF0F4966D85}" presName="node" presStyleLbl="node1" presStyleIdx="1" presStyleCnt="3">
        <dgm:presLayoutVars>
          <dgm:bulletEnabled val="1"/>
        </dgm:presLayoutVars>
      </dgm:prSet>
      <dgm:spPr/>
    </dgm:pt>
    <dgm:pt modelId="{E24DF8D3-E82D-42B6-8A2F-4166DC5EE959}" type="pres">
      <dgm:prSet presAssocID="{4A9FE541-B96E-4EE1-9E99-38847011CE58}" presName="sibTrans" presStyleCnt="0"/>
      <dgm:spPr/>
    </dgm:pt>
    <dgm:pt modelId="{CB11BC65-54E3-4211-A421-ECB729DDE9B9}" type="pres">
      <dgm:prSet presAssocID="{74720715-D456-46E4-B560-D3042957D191}" presName="node" presStyleLbl="node1" presStyleIdx="2" presStyleCnt="3">
        <dgm:presLayoutVars>
          <dgm:bulletEnabled val="1"/>
        </dgm:presLayoutVars>
      </dgm:prSet>
      <dgm:spPr/>
    </dgm:pt>
  </dgm:ptLst>
  <dgm:cxnLst>
    <dgm:cxn modelId="{9532A45D-E618-4BFB-AB34-EB57756C1862}" type="presOf" srcId="{39FDF08F-2602-492D-B516-A1854B241541}" destId="{007E7B05-EBFD-40AD-AEB1-73AF9B22ECBE}" srcOrd="0" destOrd="0" presId="urn:microsoft.com/office/officeart/2005/8/layout/default"/>
    <dgm:cxn modelId="{387A5F4A-014D-4419-B400-F26D63DB9176}" type="presOf" srcId="{E5E37CB9-1A6A-4033-AC4B-ABF0F4966D85}" destId="{3C24E7F3-4CA8-42C5-A3CB-92F209DCC582}" srcOrd="0" destOrd="0" presId="urn:microsoft.com/office/officeart/2005/8/layout/default"/>
    <dgm:cxn modelId="{E9F49B72-2492-41EB-902F-84886AC70AE2}" type="presOf" srcId="{621712BD-227A-4992-803E-61EF39A3203E}" destId="{FC6DDE46-E37B-4385-93BA-43A007E04E6D}" srcOrd="0" destOrd="0" presId="urn:microsoft.com/office/officeart/2005/8/layout/default"/>
    <dgm:cxn modelId="{378F61C2-80FF-4C9E-9F9F-E21CD0B037FA}" srcId="{621712BD-227A-4992-803E-61EF39A3203E}" destId="{39FDF08F-2602-492D-B516-A1854B241541}" srcOrd="0" destOrd="0" parTransId="{55D5E781-7C69-4F5E-87B0-1F25734B94D7}" sibTransId="{7CA46842-68EE-4172-BA8F-3019A8A28D0D}"/>
    <dgm:cxn modelId="{F393A8D2-2465-45F0-BD24-5CC4A73E27CB}" srcId="{621712BD-227A-4992-803E-61EF39A3203E}" destId="{E5E37CB9-1A6A-4033-AC4B-ABF0F4966D85}" srcOrd="1" destOrd="0" parTransId="{399A30B0-89E0-411B-B3C3-06FC02CC0DD4}" sibTransId="{4A9FE541-B96E-4EE1-9E99-38847011CE58}"/>
    <dgm:cxn modelId="{217D78E0-B4FA-4AC9-BBFC-6203CD8123AA}" type="presOf" srcId="{74720715-D456-46E4-B560-D3042957D191}" destId="{CB11BC65-54E3-4211-A421-ECB729DDE9B9}" srcOrd="0" destOrd="0" presId="urn:microsoft.com/office/officeart/2005/8/layout/default"/>
    <dgm:cxn modelId="{65B129FB-ADC8-4744-B646-3C469CD3BDD4}" srcId="{621712BD-227A-4992-803E-61EF39A3203E}" destId="{74720715-D456-46E4-B560-D3042957D191}" srcOrd="2" destOrd="0" parTransId="{B373AE36-77E5-4B5F-8D44-C4AA06CC3E09}" sibTransId="{999B2E15-10DC-47B4-B1A4-3B3F0200C653}"/>
    <dgm:cxn modelId="{DF55B0B7-21FF-472F-B83D-0C1A79FE89B1}" type="presParOf" srcId="{FC6DDE46-E37B-4385-93BA-43A007E04E6D}" destId="{007E7B05-EBFD-40AD-AEB1-73AF9B22ECBE}" srcOrd="0" destOrd="0" presId="urn:microsoft.com/office/officeart/2005/8/layout/default"/>
    <dgm:cxn modelId="{3612C7F0-9CEA-4DFA-994F-AF1207ED932C}" type="presParOf" srcId="{FC6DDE46-E37B-4385-93BA-43A007E04E6D}" destId="{D2334EDB-7D3C-4F38-BBFA-EB1AD1F5E2CA}" srcOrd="1" destOrd="0" presId="urn:microsoft.com/office/officeart/2005/8/layout/default"/>
    <dgm:cxn modelId="{55C6523A-521D-4C20-8DE6-06B14F4FA172}" type="presParOf" srcId="{FC6DDE46-E37B-4385-93BA-43A007E04E6D}" destId="{3C24E7F3-4CA8-42C5-A3CB-92F209DCC582}" srcOrd="2" destOrd="0" presId="urn:microsoft.com/office/officeart/2005/8/layout/default"/>
    <dgm:cxn modelId="{35CE13C1-261B-4E13-8FCF-8DA09A00F755}" type="presParOf" srcId="{FC6DDE46-E37B-4385-93BA-43A007E04E6D}" destId="{E24DF8D3-E82D-42B6-8A2F-4166DC5EE959}" srcOrd="3" destOrd="0" presId="urn:microsoft.com/office/officeart/2005/8/layout/default"/>
    <dgm:cxn modelId="{2A2ABCBC-A323-4358-AFD6-8D18B3CBB2A5}" type="presParOf" srcId="{FC6DDE46-E37B-4385-93BA-43A007E04E6D}" destId="{CB11BC65-54E3-4211-A421-ECB729DDE9B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5C325A-978F-437E-96A4-19BFCB480D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5D3DC46-8A15-4577-A70E-7AE8B65C2A85}">
      <dgm:prSet custT="1"/>
      <dgm:spPr/>
      <dgm:t>
        <a:bodyPr/>
        <a:lstStyle/>
        <a:p>
          <a:pPr algn="ctr"/>
          <a:r>
            <a:rPr lang="fr-FR" sz="32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É</a:t>
          </a:r>
          <a:r>
            <a:rPr lang="fr-FR" sz="3200" b="1" kern="1200" dirty="0"/>
            <a:t>TAT DES LIEUX DES PPP</a:t>
          </a:r>
        </a:p>
      </dgm:t>
    </dgm:pt>
    <dgm:pt modelId="{173FFF08-002A-4356-B5FD-97C195FD4A59}" type="parTrans" cxnId="{98759C4D-91AE-49D4-83C0-55F8B104697A}">
      <dgm:prSet/>
      <dgm:spPr/>
      <dgm:t>
        <a:bodyPr/>
        <a:lstStyle/>
        <a:p>
          <a:pPr algn="ctr"/>
          <a:endParaRPr lang="fr-FR"/>
        </a:p>
      </dgm:t>
    </dgm:pt>
    <dgm:pt modelId="{B852C383-8E97-48B9-9828-94A7A2185B38}" type="sibTrans" cxnId="{98759C4D-91AE-49D4-83C0-55F8B104697A}">
      <dgm:prSet/>
      <dgm:spPr/>
      <dgm:t>
        <a:bodyPr/>
        <a:lstStyle/>
        <a:p>
          <a:pPr algn="ctr"/>
          <a:endParaRPr lang="fr-FR"/>
        </a:p>
      </dgm:t>
    </dgm:pt>
    <dgm:pt modelId="{32562A21-AD35-4E4A-B23E-E4BFF985472A}" type="pres">
      <dgm:prSet presAssocID="{405C325A-978F-437E-96A4-19BFCB480D53}" presName="linear" presStyleCnt="0">
        <dgm:presLayoutVars>
          <dgm:animLvl val="lvl"/>
          <dgm:resizeHandles val="exact"/>
        </dgm:presLayoutVars>
      </dgm:prSet>
      <dgm:spPr/>
    </dgm:pt>
    <dgm:pt modelId="{1AD1ADB7-BE2A-42B6-92F6-9E834897702F}" type="pres">
      <dgm:prSet presAssocID="{B5D3DC46-8A15-4577-A70E-7AE8B65C2A85}" presName="parentText" presStyleLbl="node1" presStyleIdx="0" presStyleCnt="1" custScaleY="100122">
        <dgm:presLayoutVars>
          <dgm:chMax val="0"/>
          <dgm:bulletEnabled val="1"/>
        </dgm:presLayoutVars>
      </dgm:prSet>
      <dgm:spPr/>
    </dgm:pt>
  </dgm:ptLst>
  <dgm:cxnLst>
    <dgm:cxn modelId="{742D0864-B544-4216-967A-9578D6144FBE}" type="presOf" srcId="{B5D3DC46-8A15-4577-A70E-7AE8B65C2A85}" destId="{1AD1ADB7-BE2A-42B6-92F6-9E834897702F}" srcOrd="0" destOrd="0" presId="urn:microsoft.com/office/officeart/2005/8/layout/vList2"/>
    <dgm:cxn modelId="{98759C4D-91AE-49D4-83C0-55F8B104697A}" srcId="{405C325A-978F-437E-96A4-19BFCB480D53}" destId="{B5D3DC46-8A15-4577-A70E-7AE8B65C2A85}" srcOrd="0" destOrd="0" parTransId="{173FFF08-002A-4356-B5FD-97C195FD4A59}" sibTransId="{B852C383-8E97-48B9-9828-94A7A2185B38}"/>
    <dgm:cxn modelId="{92F9B8C4-7CDD-472A-9C3E-FC5866107E03}" type="presOf" srcId="{405C325A-978F-437E-96A4-19BFCB480D53}" destId="{32562A21-AD35-4E4A-B23E-E4BFF985472A}" srcOrd="0" destOrd="0" presId="urn:microsoft.com/office/officeart/2005/8/layout/vList2"/>
    <dgm:cxn modelId="{7C358FF5-1F53-4017-A637-2862ECF8632F}" type="presParOf" srcId="{32562A21-AD35-4E4A-B23E-E4BFF985472A}" destId="{1AD1ADB7-BE2A-42B6-92F6-9E834897702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5C325A-978F-437E-96A4-19BFCB480D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5D3DC46-8A15-4577-A70E-7AE8B65C2A85}">
      <dgm:prSet custT="1"/>
      <dgm:spPr/>
      <dgm:t>
        <a:bodyPr/>
        <a:lstStyle/>
        <a:p>
          <a:pPr algn="ctr"/>
          <a:r>
            <a:rPr lang="fr-FR" sz="3200" b="1" dirty="0"/>
            <a:t>CADRE JURIDIQUE, RÉGLEMENTAIRE ET INSTITUTIONNEL DES PPP </a:t>
          </a:r>
        </a:p>
      </dgm:t>
    </dgm:pt>
    <dgm:pt modelId="{173FFF08-002A-4356-B5FD-97C195FD4A59}" type="parTrans" cxnId="{98759C4D-91AE-49D4-83C0-55F8B104697A}">
      <dgm:prSet/>
      <dgm:spPr/>
      <dgm:t>
        <a:bodyPr/>
        <a:lstStyle/>
        <a:p>
          <a:pPr algn="ctr"/>
          <a:endParaRPr lang="fr-FR"/>
        </a:p>
      </dgm:t>
    </dgm:pt>
    <dgm:pt modelId="{B852C383-8E97-48B9-9828-94A7A2185B38}" type="sibTrans" cxnId="{98759C4D-91AE-49D4-83C0-55F8B104697A}">
      <dgm:prSet/>
      <dgm:spPr/>
      <dgm:t>
        <a:bodyPr/>
        <a:lstStyle/>
        <a:p>
          <a:pPr algn="ctr"/>
          <a:endParaRPr lang="fr-FR"/>
        </a:p>
      </dgm:t>
    </dgm:pt>
    <dgm:pt modelId="{32562A21-AD35-4E4A-B23E-E4BFF985472A}" type="pres">
      <dgm:prSet presAssocID="{405C325A-978F-437E-96A4-19BFCB480D53}" presName="linear" presStyleCnt="0">
        <dgm:presLayoutVars>
          <dgm:animLvl val="lvl"/>
          <dgm:resizeHandles val="exact"/>
        </dgm:presLayoutVars>
      </dgm:prSet>
      <dgm:spPr/>
    </dgm:pt>
    <dgm:pt modelId="{1AD1ADB7-BE2A-42B6-92F6-9E834897702F}" type="pres">
      <dgm:prSet presAssocID="{B5D3DC46-8A15-4577-A70E-7AE8B65C2A85}" presName="parentText" presStyleLbl="node1" presStyleIdx="0" presStyleCnt="1" custScaleY="100122">
        <dgm:presLayoutVars>
          <dgm:chMax val="0"/>
          <dgm:bulletEnabled val="1"/>
        </dgm:presLayoutVars>
      </dgm:prSet>
      <dgm:spPr/>
    </dgm:pt>
  </dgm:ptLst>
  <dgm:cxnLst>
    <dgm:cxn modelId="{742D0864-B544-4216-967A-9578D6144FBE}" type="presOf" srcId="{B5D3DC46-8A15-4577-A70E-7AE8B65C2A85}" destId="{1AD1ADB7-BE2A-42B6-92F6-9E834897702F}" srcOrd="0" destOrd="0" presId="urn:microsoft.com/office/officeart/2005/8/layout/vList2"/>
    <dgm:cxn modelId="{98759C4D-91AE-49D4-83C0-55F8B104697A}" srcId="{405C325A-978F-437E-96A4-19BFCB480D53}" destId="{B5D3DC46-8A15-4577-A70E-7AE8B65C2A85}" srcOrd="0" destOrd="0" parTransId="{173FFF08-002A-4356-B5FD-97C195FD4A59}" sibTransId="{B852C383-8E97-48B9-9828-94A7A2185B38}"/>
    <dgm:cxn modelId="{92F9B8C4-7CDD-472A-9C3E-FC5866107E03}" type="presOf" srcId="{405C325A-978F-437E-96A4-19BFCB480D53}" destId="{32562A21-AD35-4E4A-B23E-E4BFF985472A}" srcOrd="0" destOrd="0" presId="urn:microsoft.com/office/officeart/2005/8/layout/vList2"/>
    <dgm:cxn modelId="{7C358FF5-1F53-4017-A637-2862ECF8632F}" type="presParOf" srcId="{32562A21-AD35-4E4A-B23E-E4BFF985472A}" destId="{1AD1ADB7-BE2A-42B6-92F6-9E834897702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D9E4F2-1CC8-410C-A483-873B33DF620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81E71FF4-D017-45C8-8784-F546ECCB9B06}">
      <dgm:prSet/>
      <dgm:spPr/>
      <dgm:t>
        <a:bodyPr/>
        <a:lstStyle/>
        <a:p>
          <a:r>
            <a:rPr lang="fr-FR" b="1"/>
            <a:t>Approche sectorielle</a:t>
          </a:r>
        </a:p>
      </dgm:t>
    </dgm:pt>
    <dgm:pt modelId="{9C68E908-EBBF-4C9D-9031-A650EFBDE651}" type="parTrans" cxnId="{31C703E4-751F-41E3-AA88-BAB10EC75083}">
      <dgm:prSet/>
      <dgm:spPr/>
      <dgm:t>
        <a:bodyPr/>
        <a:lstStyle/>
        <a:p>
          <a:endParaRPr lang="fr-FR" b="1"/>
        </a:p>
      </dgm:t>
    </dgm:pt>
    <dgm:pt modelId="{0131D941-FE05-4673-AF1F-C00355690F14}" type="sibTrans" cxnId="{31C703E4-751F-41E3-AA88-BAB10EC75083}">
      <dgm:prSet/>
      <dgm:spPr/>
      <dgm:t>
        <a:bodyPr/>
        <a:lstStyle/>
        <a:p>
          <a:endParaRPr lang="fr-FR" b="1"/>
        </a:p>
      </dgm:t>
    </dgm:pt>
    <dgm:pt modelId="{219EF6A7-0B7F-4772-9906-A83F6A35B7F1}">
      <dgm:prSet/>
      <dgm:spPr/>
      <dgm:t>
        <a:bodyPr/>
        <a:lstStyle/>
        <a:p>
          <a:r>
            <a:rPr lang="fr-FR" b="1"/>
            <a:t>Approche Unifiée</a:t>
          </a:r>
        </a:p>
      </dgm:t>
    </dgm:pt>
    <dgm:pt modelId="{28118507-EA43-48D2-B2D1-D5A23ED2F91F}" type="parTrans" cxnId="{487109F8-4591-4D2C-A8CE-C5F13E0A86F4}">
      <dgm:prSet/>
      <dgm:spPr/>
      <dgm:t>
        <a:bodyPr/>
        <a:lstStyle/>
        <a:p>
          <a:endParaRPr lang="fr-FR" b="1"/>
        </a:p>
      </dgm:t>
    </dgm:pt>
    <dgm:pt modelId="{90E7FAAE-C374-40EE-B114-A416BDD2EF2E}" type="sibTrans" cxnId="{487109F8-4591-4D2C-A8CE-C5F13E0A86F4}">
      <dgm:prSet/>
      <dgm:spPr/>
      <dgm:t>
        <a:bodyPr/>
        <a:lstStyle/>
        <a:p>
          <a:endParaRPr lang="fr-FR" b="1"/>
        </a:p>
      </dgm:t>
    </dgm:pt>
    <dgm:pt modelId="{CAE6DD74-039C-4578-9A65-67AC3F11C16D}" type="pres">
      <dgm:prSet presAssocID="{31D9E4F2-1CC8-410C-A483-873B33DF620E}" presName="CompostProcess" presStyleCnt="0">
        <dgm:presLayoutVars>
          <dgm:dir/>
          <dgm:resizeHandles val="exact"/>
        </dgm:presLayoutVars>
      </dgm:prSet>
      <dgm:spPr/>
    </dgm:pt>
    <dgm:pt modelId="{B2B60891-7CF5-41E0-875A-D6F1B0841932}" type="pres">
      <dgm:prSet presAssocID="{31D9E4F2-1CC8-410C-A483-873B33DF620E}" presName="arrow" presStyleLbl="bgShp" presStyleIdx="0" presStyleCnt="1" custLinFactNeighborY="3983"/>
      <dgm:spPr/>
    </dgm:pt>
    <dgm:pt modelId="{B7104EF5-35FC-4491-87CF-3E1FFC8CF1B8}" type="pres">
      <dgm:prSet presAssocID="{31D9E4F2-1CC8-410C-A483-873B33DF620E}" presName="linearProcess" presStyleCnt="0"/>
      <dgm:spPr/>
    </dgm:pt>
    <dgm:pt modelId="{AB1F2A83-01A6-41E8-9055-1A01A44A82D1}" type="pres">
      <dgm:prSet presAssocID="{81E71FF4-D017-45C8-8784-F546ECCB9B06}" presName="textNode" presStyleLbl="node1" presStyleIdx="0" presStyleCnt="2" custLinFactX="-15613" custLinFactNeighborX="-100000">
        <dgm:presLayoutVars>
          <dgm:bulletEnabled val="1"/>
        </dgm:presLayoutVars>
      </dgm:prSet>
      <dgm:spPr/>
    </dgm:pt>
    <dgm:pt modelId="{2B40D33E-678D-490F-BF39-B625F0AEC852}" type="pres">
      <dgm:prSet presAssocID="{0131D941-FE05-4673-AF1F-C00355690F14}" presName="sibTrans" presStyleCnt="0"/>
      <dgm:spPr/>
    </dgm:pt>
    <dgm:pt modelId="{71280E3A-514B-45F6-BA17-3BAD37A09362}" type="pres">
      <dgm:prSet presAssocID="{219EF6A7-0B7F-4772-9906-A83F6A35B7F1}" presName="textNode" presStyleLbl="node1" presStyleIdx="1" presStyleCnt="2" custLinFactX="1614" custLinFactNeighborX="100000" custLinFactNeighborY="-4234">
        <dgm:presLayoutVars>
          <dgm:bulletEnabled val="1"/>
        </dgm:presLayoutVars>
      </dgm:prSet>
      <dgm:spPr/>
    </dgm:pt>
  </dgm:ptLst>
  <dgm:cxnLst>
    <dgm:cxn modelId="{3006BB5B-AE11-40AF-8699-D2AA52D83BF5}" type="presOf" srcId="{81E71FF4-D017-45C8-8784-F546ECCB9B06}" destId="{AB1F2A83-01A6-41E8-9055-1A01A44A82D1}" srcOrd="0" destOrd="0" presId="urn:microsoft.com/office/officeart/2005/8/layout/hProcess9"/>
    <dgm:cxn modelId="{08EE494A-8A6A-406A-B498-EB27396FF8D2}" type="presOf" srcId="{31D9E4F2-1CC8-410C-A483-873B33DF620E}" destId="{CAE6DD74-039C-4578-9A65-67AC3F11C16D}" srcOrd="0" destOrd="0" presId="urn:microsoft.com/office/officeart/2005/8/layout/hProcess9"/>
    <dgm:cxn modelId="{6648369E-E112-4096-B781-C11DAD032E75}" type="presOf" srcId="{219EF6A7-0B7F-4772-9906-A83F6A35B7F1}" destId="{71280E3A-514B-45F6-BA17-3BAD37A09362}" srcOrd="0" destOrd="0" presId="urn:microsoft.com/office/officeart/2005/8/layout/hProcess9"/>
    <dgm:cxn modelId="{31C703E4-751F-41E3-AA88-BAB10EC75083}" srcId="{31D9E4F2-1CC8-410C-A483-873B33DF620E}" destId="{81E71FF4-D017-45C8-8784-F546ECCB9B06}" srcOrd="0" destOrd="0" parTransId="{9C68E908-EBBF-4C9D-9031-A650EFBDE651}" sibTransId="{0131D941-FE05-4673-AF1F-C00355690F14}"/>
    <dgm:cxn modelId="{487109F8-4591-4D2C-A8CE-C5F13E0A86F4}" srcId="{31D9E4F2-1CC8-410C-A483-873B33DF620E}" destId="{219EF6A7-0B7F-4772-9906-A83F6A35B7F1}" srcOrd="1" destOrd="0" parTransId="{28118507-EA43-48D2-B2D1-D5A23ED2F91F}" sibTransId="{90E7FAAE-C374-40EE-B114-A416BDD2EF2E}"/>
    <dgm:cxn modelId="{2AD796E7-83D5-478B-BD1B-F52B7DC8054E}" type="presParOf" srcId="{CAE6DD74-039C-4578-9A65-67AC3F11C16D}" destId="{B2B60891-7CF5-41E0-875A-D6F1B0841932}" srcOrd="0" destOrd="0" presId="urn:microsoft.com/office/officeart/2005/8/layout/hProcess9"/>
    <dgm:cxn modelId="{B8F96350-F3DE-4426-82AC-70E152EA62EA}" type="presParOf" srcId="{CAE6DD74-039C-4578-9A65-67AC3F11C16D}" destId="{B7104EF5-35FC-4491-87CF-3E1FFC8CF1B8}" srcOrd="1" destOrd="0" presId="urn:microsoft.com/office/officeart/2005/8/layout/hProcess9"/>
    <dgm:cxn modelId="{98B020BA-1D92-4571-B167-9AEB87F1CDDB}" type="presParOf" srcId="{B7104EF5-35FC-4491-87CF-3E1FFC8CF1B8}" destId="{AB1F2A83-01A6-41E8-9055-1A01A44A82D1}" srcOrd="0" destOrd="0" presId="urn:microsoft.com/office/officeart/2005/8/layout/hProcess9"/>
    <dgm:cxn modelId="{A905256D-DBF3-4B32-8872-2E405469F64A}" type="presParOf" srcId="{B7104EF5-35FC-4491-87CF-3E1FFC8CF1B8}" destId="{2B40D33E-678D-490F-BF39-B625F0AEC852}" srcOrd="1" destOrd="0" presId="urn:microsoft.com/office/officeart/2005/8/layout/hProcess9"/>
    <dgm:cxn modelId="{ABF0681E-CEF3-4D43-9F60-A1F25A471B83}" type="presParOf" srcId="{B7104EF5-35FC-4491-87CF-3E1FFC8CF1B8}" destId="{71280E3A-514B-45F6-BA17-3BAD37A0936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5C325A-978F-437E-96A4-19BFCB480D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5D3DC46-8A15-4577-A70E-7AE8B65C2A85}">
      <dgm:prSet custT="1"/>
      <dgm:spPr/>
      <dgm:t>
        <a:bodyPr/>
        <a:lstStyle/>
        <a:p>
          <a:pPr algn="ctr"/>
          <a:r>
            <a:rPr lang="fr-FR" sz="3200" b="1" dirty="0"/>
            <a:t>STRUCTURES D’ACCOMPAGNEMENT DES COLLECTIVITES LOCALES</a:t>
          </a:r>
        </a:p>
      </dgm:t>
    </dgm:pt>
    <dgm:pt modelId="{173FFF08-002A-4356-B5FD-97C195FD4A59}" type="parTrans" cxnId="{98759C4D-91AE-49D4-83C0-55F8B104697A}">
      <dgm:prSet/>
      <dgm:spPr/>
      <dgm:t>
        <a:bodyPr/>
        <a:lstStyle/>
        <a:p>
          <a:pPr algn="ctr"/>
          <a:endParaRPr lang="fr-FR" b="1"/>
        </a:p>
      </dgm:t>
    </dgm:pt>
    <dgm:pt modelId="{B852C383-8E97-48B9-9828-94A7A2185B38}" type="sibTrans" cxnId="{98759C4D-91AE-49D4-83C0-55F8B104697A}">
      <dgm:prSet/>
      <dgm:spPr/>
      <dgm:t>
        <a:bodyPr/>
        <a:lstStyle/>
        <a:p>
          <a:pPr algn="ctr"/>
          <a:endParaRPr lang="fr-FR" b="1"/>
        </a:p>
      </dgm:t>
    </dgm:pt>
    <dgm:pt modelId="{32562A21-AD35-4E4A-B23E-E4BFF985472A}" type="pres">
      <dgm:prSet presAssocID="{405C325A-978F-437E-96A4-19BFCB480D53}" presName="linear" presStyleCnt="0">
        <dgm:presLayoutVars>
          <dgm:animLvl val="lvl"/>
          <dgm:resizeHandles val="exact"/>
        </dgm:presLayoutVars>
      </dgm:prSet>
      <dgm:spPr/>
    </dgm:pt>
    <dgm:pt modelId="{1AD1ADB7-BE2A-42B6-92F6-9E834897702F}" type="pres">
      <dgm:prSet presAssocID="{B5D3DC46-8A15-4577-A70E-7AE8B65C2A85}" presName="parentText" presStyleLbl="node1" presStyleIdx="0" presStyleCnt="1" custScaleY="100122">
        <dgm:presLayoutVars>
          <dgm:chMax val="0"/>
          <dgm:bulletEnabled val="1"/>
        </dgm:presLayoutVars>
      </dgm:prSet>
      <dgm:spPr/>
    </dgm:pt>
  </dgm:ptLst>
  <dgm:cxnLst>
    <dgm:cxn modelId="{742D0864-B544-4216-967A-9578D6144FBE}" type="presOf" srcId="{B5D3DC46-8A15-4577-A70E-7AE8B65C2A85}" destId="{1AD1ADB7-BE2A-42B6-92F6-9E834897702F}" srcOrd="0" destOrd="0" presId="urn:microsoft.com/office/officeart/2005/8/layout/vList2"/>
    <dgm:cxn modelId="{98759C4D-91AE-49D4-83C0-55F8B104697A}" srcId="{405C325A-978F-437E-96A4-19BFCB480D53}" destId="{B5D3DC46-8A15-4577-A70E-7AE8B65C2A85}" srcOrd="0" destOrd="0" parTransId="{173FFF08-002A-4356-B5FD-97C195FD4A59}" sibTransId="{B852C383-8E97-48B9-9828-94A7A2185B38}"/>
    <dgm:cxn modelId="{92F9B8C4-7CDD-472A-9C3E-FC5866107E03}" type="presOf" srcId="{405C325A-978F-437E-96A4-19BFCB480D53}" destId="{32562A21-AD35-4E4A-B23E-E4BFF985472A}" srcOrd="0" destOrd="0" presId="urn:microsoft.com/office/officeart/2005/8/layout/vList2"/>
    <dgm:cxn modelId="{7C358FF5-1F53-4017-A637-2862ECF8632F}" type="presParOf" srcId="{32562A21-AD35-4E4A-B23E-E4BFF985472A}" destId="{1AD1ADB7-BE2A-42B6-92F6-9E834897702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5C325A-978F-437E-96A4-19BFCB480D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5D3DC46-8A15-4577-A70E-7AE8B65C2A85}">
      <dgm:prSet custT="1"/>
      <dgm:spPr>
        <a:solidFill>
          <a:srgbClr val="B01513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ENJEUX, OPPORTUNITES ET DÉFIS POUR LES VILLES  </a:t>
          </a:r>
        </a:p>
      </dgm:t>
    </dgm:pt>
    <dgm:pt modelId="{173FFF08-002A-4356-B5FD-97C195FD4A59}" type="parTrans" cxnId="{98759C4D-91AE-49D4-83C0-55F8B104697A}">
      <dgm:prSet/>
      <dgm:spPr/>
      <dgm:t>
        <a:bodyPr/>
        <a:lstStyle/>
        <a:p>
          <a:pPr algn="ctr"/>
          <a:endParaRPr lang="fr-FR" b="1"/>
        </a:p>
      </dgm:t>
    </dgm:pt>
    <dgm:pt modelId="{B852C383-8E97-48B9-9828-94A7A2185B38}" type="sibTrans" cxnId="{98759C4D-91AE-49D4-83C0-55F8B104697A}">
      <dgm:prSet/>
      <dgm:spPr/>
      <dgm:t>
        <a:bodyPr/>
        <a:lstStyle/>
        <a:p>
          <a:pPr algn="ctr"/>
          <a:endParaRPr lang="fr-FR" b="1"/>
        </a:p>
      </dgm:t>
    </dgm:pt>
    <dgm:pt modelId="{32562A21-AD35-4E4A-B23E-E4BFF985472A}" type="pres">
      <dgm:prSet presAssocID="{405C325A-978F-437E-96A4-19BFCB480D53}" presName="linear" presStyleCnt="0">
        <dgm:presLayoutVars>
          <dgm:animLvl val="lvl"/>
          <dgm:resizeHandles val="exact"/>
        </dgm:presLayoutVars>
      </dgm:prSet>
      <dgm:spPr/>
    </dgm:pt>
    <dgm:pt modelId="{1AD1ADB7-BE2A-42B6-92F6-9E834897702F}" type="pres">
      <dgm:prSet presAssocID="{B5D3DC46-8A15-4577-A70E-7AE8B65C2A85}" presName="parentText" presStyleLbl="node1" presStyleIdx="0" presStyleCnt="1" custScaleY="100122" custLinFactNeighborX="11406" custLinFactNeighborY="9974">
        <dgm:presLayoutVars>
          <dgm:chMax val="0"/>
          <dgm:bulletEnabled val="1"/>
        </dgm:presLayoutVars>
      </dgm:prSet>
      <dgm:spPr>
        <a:xfrm>
          <a:off x="0" y="980764"/>
          <a:ext cx="9840685" cy="1218284"/>
        </a:xfrm>
        <a:prstGeom prst="roundRect">
          <a:avLst/>
        </a:prstGeom>
      </dgm:spPr>
    </dgm:pt>
  </dgm:ptLst>
  <dgm:cxnLst>
    <dgm:cxn modelId="{742D0864-B544-4216-967A-9578D6144FBE}" type="presOf" srcId="{B5D3DC46-8A15-4577-A70E-7AE8B65C2A85}" destId="{1AD1ADB7-BE2A-42B6-92F6-9E834897702F}" srcOrd="0" destOrd="0" presId="urn:microsoft.com/office/officeart/2005/8/layout/vList2"/>
    <dgm:cxn modelId="{98759C4D-91AE-49D4-83C0-55F8B104697A}" srcId="{405C325A-978F-437E-96A4-19BFCB480D53}" destId="{B5D3DC46-8A15-4577-A70E-7AE8B65C2A85}" srcOrd="0" destOrd="0" parTransId="{173FFF08-002A-4356-B5FD-97C195FD4A59}" sibTransId="{B852C383-8E97-48B9-9828-94A7A2185B38}"/>
    <dgm:cxn modelId="{92F9B8C4-7CDD-472A-9C3E-FC5866107E03}" type="presOf" srcId="{405C325A-978F-437E-96A4-19BFCB480D53}" destId="{32562A21-AD35-4E4A-B23E-E4BFF985472A}" srcOrd="0" destOrd="0" presId="urn:microsoft.com/office/officeart/2005/8/layout/vList2"/>
    <dgm:cxn modelId="{7C358FF5-1F53-4017-A637-2862ECF8632F}" type="presParOf" srcId="{32562A21-AD35-4E4A-B23E-E4BFF985472A}" destId="{1AD1ADB7-BE2A-42B6-92F6-9E834897702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540935-DE3B-4174-9961-35DA3F51ADE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6BA3B517-6006-453F-8869-A5881945A72B}">
      <dgm:prSet custT="1"/>
      <dgm:spPr/>
      <dgm:t>
        <a:bodyPr/>
        <a:lstStyle/>
        <a:p>
          <a:r>
            <a:rPr lang="fr-FR" sz="1800" b="1"/>
            <a:t>Enjeux</a:t>
          </a:r>
        </a:p>
      </dgm:t>
    </dgm:pt>
    <dgm:pt modelId="{3FD32930-E6F0-4540-9C72-E8F04596D4DA}" type="parTrans" cxnId="{395500F1-F529-4B28-8A7F-A69361F0A1FE}">
      <dgm:prSet/>
      <dgm:spPr/>
      <dgm:t>
        <a:bodyPr/>
        <a:lstStyle/>
        <a:p>
          <a:endParaRPr lang="fr-FR" sz="2400" b="1"/>
        </a:p>
      </dgm:t>
    </dgm:pt>
    <dgm:pt modelId="{A1119A85-589A-41FE-8343-425C17A5EB59}" type="sibTrans" cxnId="{395500F1-F529-4B28-8A7F-A69361F0A1FE}">
      <dgm:prSet/>
      <dgm:spPr/>
      <dgm:t>
        <a:bodyPr/>
        <a:lstStyle/>
        <a:p>
          <a:endParaRPr lang="fr-FR" sz="2400" b="1"/>
        </a:p>
      </dgm:t>
    </dgm:pt>
    <dgm:pt modelId="{61882961-0A95-4B4B-9096-9857F9097EF7}">
      <dgm:prSet custT="1"/>
      <dgm:spPr/>
      <dgm:t>
        <a:bodyPr/>
        <a:lstStyle/>
        <a:p>
          <a:r>
            <a:rPr lang="fr-FR" sz="1800" b="1"/>
            <a:t>Opportunités</a:t>
          </a:r>
        </a:p>
      </dgm:t>
    </dgm:pt>
    <dgm:pt modelId="{CA918D70-E068-476E-9C04-903D30500875}" type="parTrans" cxnId="{AE915C3C-45FC-4C69-9887-536200F94CD8}">
      <dgm:prSet/>
      <dgm:spPr/>
      <dgm:t>
        <a:bodyPr/>
        <a:lstStyle/>
        <a:p>
          <a:endParaRPr lang="fr-FR" sz="2400" b="1"/>
        </a:p>
      </dgm:t>
    </dgm:pt>
    <dgm:pt modelId="{8C946522-1062-496A-9718-74DCFAC408C3}" type="sibTrans" cxnId="{AE915C3C-45FC-4C69-9887-536200F94CD8}">
      <dgm:prSet/>
      <dgm:spPr/>
      <dgm:t>
        <a:bodyPr/>
        <a:lstStyle/>
        <a:p>
          <a:endParaRPr lang="fr-FR" sz="2400" b="1"/>
        </a:p>
      </dgm:t>
    </dgm:pt>
    <dgm:pt modelId="{B3A03808-41DF-479C-9D64-FF78F3FA176C}">
      <dgm:prSet custT="1"/>
      <dgm:spPr/>
      <dgm:t>
        <a:bodyPr/>
        <a:lstStyle/>
        <a:p>
          <a:r>
            <a:rPr lang="fr-FR" sz="1800" b="1"/>
            <a:t>Défis et contraintes</a:t>
          </a:r>
        </a:p>
      </dgm:t>
    </dgm:pt>
    <dgm:pt modelId="{C1939F35-D4AF-49B4-B6BD-40280619A3E0}" type="parTrans" cxnId="{5DFE337F-599F-4312-AA68-4D81326CE416}">
      <dgm:prSet/>
      <dgm:spPr/>
      <dgm:t>
        <a:bodyPr/>
        <a:lstStyle/>
        <a:p>
          <a:endParaRPr lang="fr-FR" sz="2400" b="1"/>
        </a:p>
      </dgm:t>
    </dgm:pt>
    <dgm:pt modelId="{4E8B9A29-A4D3-42D4-B5D4-ED745DF7873A}" type="sibTrans" cxnId="{5DFE337F-599F-4312-AA68-4D81326CE416}">
      <dgm:prSet/>
      <dgm:spPr/>
      <dgm:t>
        <a:bodyPr/>
        <a:lstStyle/>
        <a:p>
          <a:endParaRPr lang="fr-FR" sz="2400" b="1"/>
        </a:p>
      </dgm:t>
    </dgm:pt>
    <dgm:pt modelId="{4B62771F-45E2-47A5-8F3C-378449A4C169}" type="pres">
      <dgm:prSet presAssocID="{4B540935-DE3B-4174-9961-35DA3F51ADE7}" presName="CompostProcess" presStyleCnt="0">
        <dgm:presLayoutVars>
          <dgm:dir/>
          <dgm:resizeHandles val="exact"/>
        </dgm:presLayoutVars>
      </dgm:prSet>
      <dgm:spPr/>
    </dgm:pt>
    <dgm:pt modelId="{8B66963C-04E7-49DD-9C39-32BFE0DE99EB}" type="pres">
      <dgm:prSet presAssocID="{4B540935-DE3B-4174-9961-35DA3F51ADE7}" presName="arrow" presStyleLbl="bgShp" presStyleIdx="0" presStyleCnt="1"/>
      <dgm:spPr/>
    </dgm:pt>
    <dgm:pt modelId="{9A96885E-1A71-4D2D-94FA-D79F906A299D}" type="pres">
      <dgm:prSet presAssocID="{4B540935-DE3B-4174-9961-35DA3F51ADE7}" presName="linearProcess" presStyleCnt="0"/>
      <dgm:spPr/>
    </dgm:pt>
    <dgm:pt modelId="{F0A18B4F-7C8F-4AFA-BE21-A2848552ED85}" type="pres">
      <dgm:prSet presAssocID="{6BA3B517-6006-453F-8869-A5881945A72B}" presName="textNode" presStyleLbl="node1" presStyleIdx="0" presStyleCnt="3">
        <dgm:presLayoutVars>
          <dgm:bulletEnabled val="1"/>
        </dgm:presLayoutVars>
      </dgm:prSet>
      <dgm:spPr/>
    </dgm:pt>
    <dgm:pt modelId="{27192C76-AA4D-4026-BD95-6BAA1CADDA7F}" type="pres">
      <dgm:prSet presAssocID="{A1119A85-589A-41FE-8343-425C17A5EB59}" presName="sibTrans" presStyleCnt="0"/>
      <dgm:spPr/>
    </dgm:pt>
    <dgm:pt modelId="{176A7E3E-7AA7-4EEA-A5E1-720BFCD3564A}" type="pres">
      <dgm:prSet presAssocID="{61882961-0A95-4B4B-9096-9857F9097EF7}" presName="textNode" presStyleLbl="node1" presStyleIdx="1" presStyleCnt="3">
        <dgm:presLayoutVars>
          <dgm:bulletEnabled val="1"/>
        </dgm:presLayoutVars>
      </dgm:prSet>
      <dgm:spPr/>
    </dgm:pt>
    <dgm:pt modelId="{E2CBE7D6-4286-42FA-AF2E-B402B77FD22D}" type="pres">
      <dgm:prSet presAssocID="{8C946522-1062-496A-9718-74DCFAC408C3}" presName="sibTrans" presStyleCnt="0"/>
      <dgm:spPr/>
    </dgm:pt>
    <dgm:pt modelId="{5E7BA0B2-1373-44A4-A54A-42346156AC2C}" type="pres">
      <dgm:prSet presAssocID="{B3A03808-41DF-479C-9D64-FF78F3FA176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E915C3C-45FC-4C69-9887-536200F94CD8}" srcId="{4B540935-DE3B-4174-9961-35DA3F51ADE7}" destId="{61882961-0A95-4B4B-9096-9857F9097EF7}" srcOrd="1" destOrd="0" parTransId="{CA918D70-E068-476E-9C04-903D30500875}" sibTransId="{8C946522-1062-496A-9718-74DCFAC408C3}"/>
    <dgm:cxn modelId="{5DFE337F-599F-4312-AA68-4D81326CE416}" srcId="{4B540935-DE3B-4174-9961-35DA3F51ADE7}" destId="{B3A03808-41DF-479C-9D64-FF78F3FA176C}" srcOrd="2" destOrd="0" parTransId="{C1939F35-D4AF-49B4-B6BD-40280619A3E0}" sibTransId="{4E8B9A29-A4D3-42D4-B5D4-ED745DF7873A}"/>
    <dgm:cxn modelId="{677653A6-71CB-4A59-9568-05DE7DF0059B}" type="presOf" srcId="{B3A03808-41DF-479C-9D64-FF78F3FA176C}" destId="{5E7BA0B2-1373-44A4-A54A-42346156AC2C}" srcOrd="0" destOrd="0" presId="urn:microsoft.com/office/officeart/2005/8/layout/hProcess9"/>
    <dgm:cxn modelId="{ED8CCBB2-67AA-44EA-8EAC-7A1BC50C375A}" type="presOf" srcId="{4B540935-DE3B-4174-9961-35DA3F51ADE7}" destId="{4B62771F-45E2-47A5-8F3C-378449A4C169}" srcOrd="0" destOrd="0" presId="urn:microsoft.com/office/officeart/2005/8/layout/hProcess9"/>
    <dgm:cxn modelId="{325D7AD5-DEB2-4D18-BD68-EE6C72C39D25}" type="presOf" srcId="{61882961-0A95-4B4B-9096-9857F9097EF7}" destId="{176A7E3E-7AA7-4EEA-A5E1-720BFCD3564A}" srcOrd="0" destOrd="0" presId="urn:microsoft.com/office/officeart/2005/8/layout/hProcess9"/>
    <dgm:cxn modelId="{3B8726D7-FD1F-45C5-9AAD-36047EE85B23}" type="presOf" srcId="{6BA3B517-6006-453F-8869-A5881945A72B}" destId="{F0A18B4F-7C8F-4AFA-BE21-A2848552ED85}" srcOrd="0" destOrd="0" presId="urn:microsoft.com/office/officeart/2005/8/layout/hProcess9"/>
    <dgm:cxn modelId="{395500F1-F529-4B28-8A7F-A69361F0A1FE}" srcId="{4B540935-DE3B-4174-9961-35DA3F51ADE7}" destId="{6BA3B517-6006-453F-8869-A5881945A72B}" srcOrd="0" destOrd="0" parTransId="{3FD32930-E6F0-4540-9C72-E8F04596D4DA}" sibTransId="{A1119A85-589A-41FE-8343-425C17A5EB59}"/>
    <dgm:cxn modelId="{FC31CC5B-E8C9-4309-8EE4-3ECC345E0C24}" type="presParOf" srcId="{4B62771F-45E2-47A5-8F3C-378449A4C169}" destId="{8B66963C-04E7-49DD-9C39-32BFE0DE99EB}" srcOrd="0" destOrd="0" presId="urn:microsoft.com/office/officeart/2005/8/layout/hProcess9"/>
    <dgm:cxn modelId="{93838579-9B04-402F-8C62-452AD404DAE6}" type="presParOf" srcId="{4B62771F-45E2-47A5-8F3C-378449A4C169}" destId="{9A96885E-1A71-4D2D-94FA-D79F906A299D}" srcOrd="1" destOrd="0" presId="urn:microsoft.com/office/officeart/2005/8/layout/hProcess9"/>
    <dgm:cxn modelId="{4E37B1CC-0E4F-4B8B-A68A-E82D6460DFEC}" type="presParOf" srcId="{9A96885E-1A71-4D2D-94FA-D79F906A299D}" destId="{F0A18B4F-7C8F-4AFA-BE21-A2848552ED85}" srcOrd="0" destOrd="0" presId="urn:microsoft.com/office/officeart/2005/8/layout/hProcess9"/>
    <dgm:cxn modelId="{F847C658-EECB-4D74-9B01-097C2A4039AF}" type="presParOf" srcId="{9A96885E-1A71-4D2D-94FA-D79F906A299D}" destId="{27192C76-AA4D-4026-BD95-6BAA1CADDA7F}" srcOrd="1" destOrd="0" presId="urn:microsoft.com/office/officeart/2005/8/layout/hProcess9"/>
    <dgm:cxn modelId="{D64812C8-8776-4922-9454-3B9D788F3FBD}" type="presParOf" srcId="{9A96885E-1A71-4D2D-94FA-D79F906A299D}" destId="{176A7E3E-7AA7-4EEA-A5E1-720BFCD3564A}" srcOrd="2" destOrd="0" presId="urn:microsoft.com/office/officeart/2005/8/layout/hProcess9"/>
    <dgm:cxn modelId="{C5F4007E-F654-4F23-BE2F-C829F0AFB8F0}" type="presParOf" srcId="{9A96885E-1A71-4D2D-94FA-D79F906A299D}" destId="{E2CBE7D6-4286-42FA-AF2E-B402B77FD22D}" srcOrd="3" destOrd="0" presId="urn:microsoft.com/office/officeart/2005/8/layout/hProcess9"/>
    <dgm:cxn modelId="{DFB9D783-FE1C-47B8-8419-D7A29FED13C9}" type="presParOf" srcId="{9A96885E-1A71-4D2D-94FA-D79F906A299D}" destId="{5E7BA0B2-1373-44A4-A54A-42346156AC2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05C325A-978F-437E-96A4-19BFCB480D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5D3DC46-8A15-4577-A70E-7AE8B65C2A85}">
      <dgm:prSet custT="1"/>
      <dgm:spPr>
        <a:solidFill>
          <a:srgbClr val="B01513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MERCI POUR VOTRE ATTENTION</a:t>
          </a:r>
        </a:p>
      </dgm:t>
    </dgm:pt>
    <dgm:pt modelId="{173FFF08-002A-4356-B5FD-97C195FD4A59}" type="parTrans" cxnId="{98759C4D-91AE-49D4-83C0-55F8B104697A}">
      <dgm:prSet/>
      <dgm:spPr/>
      <dgm:t>
        <a:bodyPr/>
        <a:lstStyle/>
        <a:p>
          <a:pPr algn="ctr"/>
          <a:endParaRPr lang="fr-FR" b="1"/>
        </a:p>
      </dgm:t>
    </dgm:pt>
    <dgm:pt modelId="{B852C383-8E97-48B9-9828-94A7A2185B38}" type="sibTrans" cxnId="{98759C4D-91AE-49D4-83C0-55F8B104697A}">
      <dgm:prSet/>
      <dgm:spPr/>
      <dgm:t>
        <a:bodyPr/>
        <a:lstStyle/>
        <a:p>
          <a:pPr algn="ctr"/>
          <a:endParaRPr lang="fr-FR" b="1"/>
        </a:p>
      </dgm:t>
    </dgm:pt>
    <dgm:pt modelId="{32562A21-AD35-4E4A-B23E-E4BFF985472A}" type="pres">
      <dgm:prSet presAssocID="{405C325A-978F-437E-96A4-19BFCB480D53}" presName="linear" presStyleCnt="0">
        <dgm:presLayoutVars>
          <dgm:animLvl val="lvl"/>
          <dgm:resizeHandles val="exact"/>
        </dgm:presLayoutVars>
      </dgm:prSet>
      <dgm:spPr/>
    </dgm:pt>
    <dgm:pt modelId="{1AD1ADB7-BE2A-42B6-92F6-9E834897702F}" type="pres">
      <dgm:prSet presAssocID="{B5D3DC46-8A15-4577-A70E-7AE8B65C2A85}" presName="parentText" presStyleLbl="node1" presStyleIdx="0" presStyleCnt="1" custScaleY="100122" custLinFactNeighborX="11406" custLinFactNeighborY="9974">
        <dgm:presLayoutVars>
          <dgm:chMax val="0"/>
          <dgm:bulletEnabled val="1"/>
        </dgm:presLayoutVars>
      </dgm:prSet>
      <dgm:spPr>
        <a:xfrm>
          <a:off x="0" y="980764"/>
          <a:ext cx="9840685" cy="1218284"/>
        </a:xfrm>
        <a:prstGeom prst="roundRect">
          <a:avLst/>
        </a:prstGeom>
      </dgm:spPr>
    </dgm:pt>
  </dgm:ptLst>
  <dgm:cxnLst>
    <dgm:cxn modelId="{742D0864-B544-4216-967A-9578D6144FBE}" type="presOf" srcId="{B5D3DC46-8A15-4577-A70E-7AE8B65C2A85}" destId="{1AD1ADB7-BE2A-42B6-92F6-9E834897702F}" srcOrd="0" destOrd="0" presId="urn:microsoft.com/office/officeart/2005/8/layout/vList2"/>
    <dgm:cxn modelId="{98759C4D-91AE-49D4-83C0-55F8B104697A}" srcId="{405C325A-978F-437E-96A4-19BFCB480D53}" destId="{B5D3DC46-8A15-4577-A70E-7AE8B65C2A85}" srcOrd="0" destOrd="0" parTransId="{173FFF08-002A-4356-B5FD-97C195FD4A59}" sibTransId="{B852C383-8E97-48B9-9828-94A7A2185B38}"/>
    <dgm:cxn modelId="{92F9B8C4-7CDD-472A-9C3E-FC5866107E03}" type="presOf" srcId="{405C325A-978F-437E-96A4-19BFCB480D53}" destId="{32562A21-AD35-4E4A-B23E-E4BFF985472A}" srcOrd="0" destOrd="0" presId="urn:microsoft.com/office/officeart/2005/8/layout/vList2"/>
    <dgm:cxn modelId="{7C358FF5-1F53-4017-A637-2862ECF8632F}" type="presParOf" srcId="{32562A21-AD35-4E4A-B23E-E4BFF985472A}" destId="{1AD1ADB7-BE2A-42B6-92F6-9E834897702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E7B05-EBFD-40AD-AEB1-73AF9B22ECBE}">
      <dsp:nvSpPr>
        <dsp:cNvPr id="0" name=""/>
        <dsp:cNvSpPr/>
      </dsp:nvSpPr>
      <dsp:spPr>
        <a:xfrm>
          <a:off x="1594963" y="345"/>
          <a:ext cx="2461063" cy="14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ÉTAT DES LIEUX DES PPP</a:t>
          </a:r>
        </a:p>
      </dsp:txBody>
      <dsp:txXfrm>
        <a:off x="1594963" y="345"/>
        <a:ext cx="2461063" cy="1476637"/>
      </dsp:txXfrm>
    </dsp:sp>
    <dsp:sp modelId="{3C24E7F3-4CA8-42C5-A3CB-92F209DCC582}">
      <dsp:nvSpPr>
        <dsp:cNvPr id="0" name=""/>
        <dsp:cNvSpPr/>
      </dsp:nvSpPr>
      <dsp:spPr>
        <a:xfrm>
          <a:off x="4302132" y="345"/>
          <a:ext cx="2461063" cy="14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CADRE JURIDIQUE, RÉGLEMENTAIRE ET INSTITUTIONNEL DES PPP</a:t>
          </a:r>
        </a:p>
      </dsp:txBody>
      <dsp:txXfrm>
        <a:off x="4302132" y="345"/>
        <a:ext cx="2461063" cy="1476637"/>
      </dsp:txXfrm>
    </dsp:sp>
    <dsp:sp modelId="{CB11BC65-54E3-4211-A421-ECB729DDE9B9}">
      <dsp:nvSpPr>
        <dsp:cNvPr id="0" name=""/>
        <dsp:cNvSpPr/>
      </dsp:nvSpPr>
      <dsp:spPr>
        <a:xfrm>
          <a:off x="7009302" y="345"/>
          <a:ext cx="2461063" cy="14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STRUCTURES D’ACCOMPAGNEMENT DES COLLECTIVITES LOCALES</a:t>
          </a:r>
        </a:p>
      </dsp:txBody>
      <dsp:txXfrm>
        <a:off x="7009302" y="345"/>
        <a:ext cx="2461063" cy="1476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1ADB7-BE2A-42B6-92F6-9E834897702F}">
      <dsp:nvSpPr>
        <dsp:cNvPr id="0" name=""/>
        <dsp:cNvSpPr/>
      </dsp:nvSpPr>
      <dsp:spPr>
        <a:xfrm>
          <a:off x="0" y="804345"/>
          <a:ext cx="9915531" cy="12182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É</a:t>
          </a:r>
          <a:r>
            <a:rPr lang="fr-FR" sz="3200" b="1" kern="1200" dirty="0"/>
            <a:t>TAT DES LIEUX DES PPP</a:t>
          </a:r>
        </a:p>
      </dsp:txBody>
      <dsp:txXfrm>
        <a:off x="59472" y="863817"/>
        <a:ext cx="9796587" cy="10993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1ADB7-BE2A-42B6-92F6-9E834897702F}">
      <dsp:nvSpPr>
        <dsp:cNvPr id="0" name=""/>
        <dsp:cNvSpPr/>
      </dsp:nvSpPr>
      <dsp:spPr>
        <a:xfrm>
          <a:off x="0" y="766273"/>
          <a:ext cx="9915531" cy="1294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/>
            <a:t>CADRE JURIDIQUE, RÉGLEMENTAIRE ET INSTITUTIONNEL DES PPP </a:t>
          </a:r>
        </a:p>
      </dsp:txBody>
      <dsp:txXfrm>
        <a:off x="63189" y="829462"/>
        <a:ext cx="9789153" cy="11680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60891-7CF5-41E0-875A-D6F1B0841932}">
      <dsp:nvSpPr>
        <dsp:cNvPr id="0" name=""/>
        <dsp:cNvSpPr/>
      </dsp:nvSpPr>
      <dsp:spPr>
        <a:xfrm>
          <a:off x="817594" y="0"/>
          <a:ext cx="9266073" cy="98743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F2A83-01A6-41E8-9055-1A01A44A82D1}">
      <dsp:nvSpPr>
        <dsp:cNvPr id="0" name=""/>
        <dsp:cNvSpPr/>
      </dsp:nvSpPr>
      <dsp:spPr>
        <a:xfrm>
          <a:off x="1188992" y="296231"/>
          <a:ext cx="3270378" cy="394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/>
            <a:t>Approche sectorielle</a:t>
          </a:r>
        </a:p>
      </dsp:txBody>
      <dsp:txXfrm>
        <a:off x="1208273" y="315512"/>
        <a:ext cx="3231816" cy="356412"/>
      </dsp:txXfrm>
    </dsp:sp>
    <dsp:sp modelId="{71280E3A-514B-45F6-BA17-3BAD37A09362}">
      <dsp:nvSpPr>
        <dsp:cNvPr id="0" name=""/>
        <dsp:cNvSpPr/>
      </dsp:nvSpPr>
      <dsp:spPr>
        <a:xfrm>
          <a:off x="5984071" y="279507"/>
          <a:ext cx="3270378" cy="394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/>
            <a:t>Approche Unifiée</a:t>
          </a:r>
        </a:p>
      </dsp:txBody>
      <dsp:txXfrm>
        <a:off x="6003352" y="298788"/>
        <a:ext cx="3231816" cy="3564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1ADB7-BE2A-42B6-92F6-9E834897702F}">
      <dsp:nvSpPr>
        <dsp:cNvPr id="0" name=""/>
        <dsp:cNvSpPr/>
      </dsp:nvSpPr>
      <dsp:spPr>
        <a:xfrm>
          <a:off x="0" y="1501160"/>
          <a:ext cx="9895115" cy="12944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/>
            <a:t>STRUCTURES D’ACCOMPAGNEMENT DES COLLECTIVITES LOCALES</a:t>
          </a:r>
        </a:p>
      </dsp:txBody>
      <dsp:txXfrm>
        <a:off x="63189" y="1564349"/>
        <a:ext cx="9768737" cy="11680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1ADB7-BE2A-42B6-92F6-9E834897702F}">
      <dsp:nvSpPr>
        <dsp:cNvPr id="0" name=""/>
        <dsp:cNvSpPr/>
      </dsp:nvSpPr>
      <dsp:spPr>
        <a:xfrm>
          <a:off x="0" y="980764"/>
          <a:ext cx="10914017" cy="1218284"/>
        </a:xfrm>
        <a:prstGeom prst="roundRect">
          <a:avLst/>
        </a:prstGeom>
        <a:solidFill>
          <a:srgbClr val="B01513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ENJEUX, OPPORTUNITES ET DÉFIS POUR LES VILLES  </a:t>
          </a:r>
        </a:p>
      </dsp:txBody>
      <dsp:txXfrm>
        <a:off x="59472" y="1040236"/>
        <a:ext cx="10795073" cy="10993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6963C-04E7-49DD-9C39-32BFE0DE99EB}">
      <dsp:nvSpPr>
        <dsp:cNvPr id="0" name=""/>
        <dsp:cNvSpPr/>
      </dsp:nvSpPr>
      <dsp:spPr>
        <a:xfrm>
          <a:off x="871980" y="0"/>
          <a:ext cx="9882447" cy="92333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18B4F-7C8F-4AFA-BE21-A2848552ED85}">
      <dsp:nvSpPr>
        <dsp:cNvPr id="0" name=""/>
        <dsp:cNvSpPr/>
      </dsp:nvSpPr>
      <dsp:spPr>
        <a:xfrm>
          <a:off x="0" y="276999"/>
          <a:ext cx="3487922" cy="369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Enjeux</a:t>
          </a:r>
        </a:p>
      </dsp:txBody>
      <dsp:txXfrm>
        <a:off x="18029" y="295028"/>
        <a:ext cx="3451864" cy="333274"/>
      </dsp:txXfrm>
    </dsp:sp>
    <dsp:sp modelId="{176A7E3E-7AA7-4EEA-A5E1-720BFCD3564A}">
      <dsp:nvSpPr>
        <dsp:cNvPr id="0" name=""/>
        <dsp:cNvSpPr/>
      </dsp:nvSpPr>
      <dsp:spPr>
        <a:xfrm>
          <a:off x="4069243" y="276999"/>
          <a:ext cx="3487922" cy="369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Opportunités</a:t>
          </a:r>
        </a:p>
      </dsp:txBody>
      <dsp:txXfrm>
        <a:off x="4087272" y="295028"/>
        <a:ext cx="3451864" cy="333274"/>
      </dsp:txXfrm>
    </dsp:sp>
    <dsp:sp modelId="{5E7BA0B2-1373-44A4-A54A-42346156AC2C}">
      <dsp:nvSpPr>
        <dsp:cNvPr id="0" name=""/>
        <dsp:cNvSpPr/>
      </dsp:nvSpPr>
      <dsp:spPr>
        <a:xfrm>
          <a:off x="8138486" y="276999"/>
          <a:ext cx="3487922" cy="3693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Défis et contraintes</a:t>
          </a:r>
        </a:p>
      </dsp:txBody>
      <dsp:txXfrm>
        <a:off x="8156515" y="295028"/>
        <a:ext cx="3451864" cy="3332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1ADB7-BE2A-42B6-92F6-9E834897702F}">
      <dsp:nvSpPr>
        <dsp:cNvPr id="0" name=""/>
        <dsp:cNvSpPr/>
      </dsp:nvSpPr>
      <dsp:spPr>
        <a:xfrm>
          <a:off x="0" y="980764"/>
          <a:ext cx="9840685" cy="1218284"/>
        </a:xfrm>
        <a:prstGeom prst="roundRect">
          <a:avLst/>
        </a:prstGeom>
        <a:solidFill>
          <a:srgbClr val="B01513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MERCI POUR VOTRE ATTENTION</a:t>
          </a:r>
        </a:p>
      </dsp:txBody>
      <dsp:txXfrm>
        <a:off x="59472" y="1040236"/>
        <a:ext cx="9721741" cy="1099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1131D-9E02-4A26-8161-13AEFF8A870C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401A0-A408-4CEF-AFEB-8C7043BCB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401A0-A408-4CEF-AFEB-8C7043BCB3E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88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401A0-A408-4CEF-AFEB-8C7043BCB3E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49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401A0-A408-4CEF-AFEB-8C7043BCB3E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35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1384-98E7-4321-99E9-CED1AFF07402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BF-1F67-4FE6-AB08-3A4E7627E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02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1384-98E7-4321-99E9-CED1AFF07402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BF-1F67-4FE6-AB08-3A4E7627E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68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1384-98E7-4321-99E9-CED1AFF07402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BF-1F67-4FE6-AB08-3A4E7627E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7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1384-98E7-4321-99E9-CED1AFF07402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BF-1F67-4FE6-AB08-3A4E7627E274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674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1384-98E7-4321-99E9-CED1AFF07402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BF-1F67-4FE6-AB08-3A4E7627E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288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1384-98E7-4321-99E9-CED1AFF07402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BF-1F67-4FE6-AB08-3A4E7627E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332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1384-98E7-4321-99E9-CED1AFF07402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BF-1F67-4FE6-AB08-3A4E7627E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150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1384-98E7-4321-99E9-CED1AFF07402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BF-1F67-4FE6-AB08-3A4E7627E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298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1384-98E7-4321-99E9-CED1AFF07402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BF-1F67-4FE6-AB08-3A4E7627E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51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1384-98E7-4321-99E9-CED1AFF07402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BF-1F67-4FE6-AB08-3A4E7627E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20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1384-98E7-4321-99E9-CED1AFF07402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BF-1F67-4FE6-AB08-3A4E7627E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1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1384-98E7-4321-99E9-CED1AFF07402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BF-1F67-4FE6-AB08-3A4E7627E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8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1384-98E7-4321-99E9-CED1AFF07402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BF-1F67-4FE6-AB08-3A4E7627E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68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1384-98E7-4321-99E9-CED1AFF07402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BF-1F67-4FE6-AB08-3A4E7627E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25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1384-98E7-4321-99E9-CED1AFF07402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BF-1F67-4FE6-AB08-3A4E7627E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89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1384-98E7-4321-99E9-CED1AFF07402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BF-1F67-4FE6-AB08-3A4E7627E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46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1384-98E7-4321-99E9-CED1AFF07402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ABF-1F67-4FE6-AB08-3A4E7627E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11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601384-98E7-4321-99E9-CED1AFF07402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5ABF-1F67-4FE6-AB08-3A4E7627E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568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22650" y="4660686"/>
            <a:ext cx="14815161" cy="5148269"/>
          </a:xfrm>
          <a:custGeom>
            <a:avLst/>
            <a:gdLst/>
            <a:ahLst/>
            <a:cxnLst/>
            <a:rect l="l" t="t" r="r" b="b"/>
            <a:pathLst>
              <a:path w="22222742" h="7722403">
                <a:moveTo>
                  <a:pt x="0" y="0"/>
                </a:moveTo>
                <a:lnTo>
                  <a:pt x="22222742" y="0"/>
                </a:lnTo>
                <a:lnTo>
                  <a:pt x="22222742" y="7722403"/>
                </a:lnTo>
                <a:lnTo>
                  <a:pt x="0" y="77224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72492" y="1520417"/>
            <a:ext cx="7925904" cy="2684900"/>
          </a:xfrm>
          <a:custGeom>
            <a:avLst/>
            <a:gdLst/>
            <a:ahLst/>
            <a:cxnLst/>
            <a:rect l="l" t="t" r="r" b="b"/>
            <a:pathLst>
              <a:path w="11888856" h="4027350">
                <a:moveTo>
                  <a:pt x="0" y="0"/>
                </a:moveTo>
                <a:lnTo>
                  <a:pt x="11888857" y="0"/>
                </a:lnTo>
                <a:lnTo>
                  <a:pt x="11888857" y="4027350"/>
                </a:lnTo>
                <a:lnTo>
                  <a:pt x="0" y="4027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830603" y="2437486"/>
            <a:ext cx="6508885" cy="7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1"/>
              </a:lnSpc>
            </a:pPr>
            <a:r>
              <a:rPr lang="en-US" sz="2400" dirty="0">
                <a:solidFill>
                  <a:srgbClr val="FFFFFF"/>
                </a:solidFill>
                <a:latin typeface="Montserrat Bold"/>
              </a:rPr>
              <a:t>PARTENARIATS PUBLIC PRIVÉ : CAS DU MAROC, TUNISIE ET MAURITANIE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143497" y="5841050"/>
            <a:ext cx="3452574" cy="755555"/>
            <a:chOff x="0" y="-66675"/>
            <a:chExt cx="6905148" cy="1511109"/>
          </a:xfrm>
        </p:grpSpPr>
        <p:sp>
          <p:nvSpPr>
            <p:cNvPr id="6" name="TextBox 6"/>
            <p:cNvSpPr txBox="1"/>
            <p:nvPr/>
          </p:nvSpPr>
          <p:spPr>
            <a:xfrm>
              <a:off x="0" y="850168"/>
              <a:ext cx="6905148" cy="594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505"/>
                </a:lnSpc>
                <a:spcBef>
                  <a:spcPct val="0"/>
                </a:spcBef>
              </a:pPr>
              <a:r>
                <a:rPr lang="en-US" sz="1789">
                  <a:solidFill>
                    <a:srgbClr val="FFFFFF"/>
                  </a:solidFill>
                  <a:latin typeface="Montserrat"/>
                </a:rPr>
                <a:t>28 janvier - 1er février 2024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5303640" cy="8802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724"/>
                </a:lnSpc>
                <a:spcBef>
                  <a:spcPct val="0"/>
                </a:spcBef>
              </a:pPr>
              <a:r>
                <a:rPr lang="en-US" sz="2659">
                  <a:solidFill>
                    <a:srgbClr val="FFFFFF"/>
                  </a:solidFill>
                  <a:latin typeface="Montserrat Bold"/>
                </a:rPr>
                <a:t>NOUAKCHOTT 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799880" y="5616800"/>
            <a:ext cx="4924441" cy="986826"/>
            <a:chOff x="0" y="0"/>
            <a:chExt cx="9848882" cy="1973652"/>
          </a:xfrm>
        </p:grpSpPr>
        <p:sp>
          <p:nvSpPr>
            <p:cNvPr id="9" name="Freeform 9"/>
            <p:cNvSpPr/>
            <p:nvPr/>
          </p:nvSpPr>
          <p:spPr>
            <a:xfrm>
              <a:off x="8031757" y="210497"/>
              <a:ext cx="1719731" cy="1146972"/>
            </a:xfrm>
            <a:custGeom>
              <a:avLst/>
              <a:gdLst/>
              <a:ahLst/>
              <a:cxnLst/>
              <a:rect l="l" t="t" r="r" b="b"/>
              <a:pathLst>
                <a:path w="1719731" h="1146972">
                  <a:moveTo>
                    <a:pt x="0" y="0"/>
                  </a:moveTo>
                  <a:lnTo>
                    <a:pt x="1719731" y="0"/>
                  </a:lnTo>
                  <a:lnTo>
                    <a:pt x="1719731" y="1146972"/>
                  </a:lnTo>
                  <a:lnTo>
                    <a:pt x="0" y="11469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210497"/>
              <a:ext cx="3092760" cy="1279659"/>
            </a:xfrm>
            <a:custGeom>
              <a:avLst/>
              <a:gdLst/>
              <a:ahLst/>
              <a:cxnLst/>
              <a:rect l="l" t="t" r="r" b="b"/>
              <a:pathLst>
                <a:path w="3092760" h="1279659">
                  <a:moveTo>
                    <a:pt x="0" y="0"/>
                  </a:moveTo>
                  <a:lnTo>
                    <a:pt x="3092760" y="0"/>
                  </a:lnTo>
                  <a:lnTo>
                    <a:pt x="3092760" y="1279659"/>
                  </a:lnTo>
                  <a:lnTo>
                    <a:pt x="0" y="12796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3484283" y="0"/>
              <a:ext cx="1744003" cy="1744003"/>
            </a:xfrm>
            <a:custGeom>
              <a:avLst/>
              <a:gdLst/>
              <a:ahLst/>
              <a:cxnLst/>
              <a:rect l="l" t="t" r="r" b="b"/>
              <a:pathLst>
                <a:path w="1744003" h="1744003">
                  <a:moveTo>
                    <a:pt x="0" y="0"/>
                  </a:moveTo>
                  <a:lnTo>
                    <a:pt x="1744003" y="0"/>
                  </a:lnTo>
                  <a:lnTo>
                    <a:pt x="1744003" y="1744003"/>
                  </a:lnTo>
                  <a:lnTo>
                    <a:pt x="0" y="1744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5661474" y="0"/>
              <a:ext cx="1744003" cy="1744003"/>
            </a:xfrm>
            <a:custGeom>
              <a:avLst/>
              <a:gdLst/>
              <a:ahLst/>
              <a:cxnLst/>
              <a:rect l="l" t="t" r="r" b="b"/>
              <a:pathLst>
                <a:path w="1744003" h="1744003">
                  <a:moveTo>
                    <a:pt x="0" y="0"/>
                  </a:moveTo>
                  <a:lnTo>
                    <a:pt x="1744003" y="0"/>
                  </a:lnTo>
                  <a:lnTo>
                    <a:pt x="1744003" y="1744003"/>
                  </a:lnTo>
                  <a:lnTo>
                    <a:pt x="0" y="1744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8092890" y="1481722"/>
              <a:ext cx="1755992" cy="4919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51"/>
                </a:lnSpc>
                <a:spcBef>
                  <a:spcPct val="0"/>
                </a:spcBef>
              </a:pPr>
              <a:r>
                <a:rPr lang="en-US" sz="679">
                  <a:solidFill>
                    <a:srgbClr val="FFFFFF"/>
                  </a:solidFill>
                  <a:latin typeface="Montserrat"/>
                </a:rPr>
                <a:t>Cofinancé par l’Union européenne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11546" y="4338667"/>
            <a:ext cx="4573385" cy="812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07"/>
              </a:lnSpc>
            </a:pPr>
            <a:r>
              <a:rPr lang="en-US" sz="2241" dirty="0">
                <a:latin typeface="Roboto"/>
              </a:rPr>
              <a:t>ZEHMED KARIM</a:t>
            </a:r>
          </a:p>
          <a:p>
            <a:pPr>
              <a:lnSpc>
                <a:spcPts val="2107"/>
              </a:lnSpc>
            </a:pPr>
            <a:r>
              <a:rPr lang="en-US" sz="2241" dirty="0" err="1">
                <a:latin typeface="Roboto"/>
              </a:rPr>
              <a:t>Enseignant-chercheur</a:t>
            </a:r>
            <a:r>
              <a:rPr lang="en-US" sz="2241" dirty="0">
                <a:latin typeface="Roboto"/>
              </a:rPr>
              <a:t> à UMI</a:t>
            </a:r>
          </a:p>
          <a:p>
            <a:pPr>
              <a:lnSpc>
                <a:spcPts val="2107"/>
              </a:lnSpc>
            </a:pPr>
            <a:r>
              <a:rPr lang="en-US" sz="2241" dirty="0" err="1">
                <a:latin typeface="Roboto"/>
              </a:rPr>
              <a:t>Meknès</a:t>
            </a:r>
            <a:r>
              <a:rPr lang="en-US" sz="2241" dirty="0">
                <a:latin typeface="Roboto"/>
              </a:rPr>
              <a:t>, Maroc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85800" y="597950"/>
            <a:ext cx="4573385" cy="1549234"/>
            <a:chOff x="0" y="0"/>
            <a:chExt cx="9146769" cy="3098468"/>
          </a:xfrm>
        </p:grpSpPr>
        <p:sp>
          <p:nvSpPr>
            <p:cNvPr id="16" name="Freeform 16"/>
            <p:cNvSpPr/>
            <p:nvPr/>
          </p:nvSpPr>
          <p:spPr>
            <a:xfrm rot="-10800000">
              <a:off x="0" y="0"/>
              <a:ext cx="9146769" cy="3098468"/>
            </a:xfrm>
            <a:custGeom>
              <a:avLst/>
              <a:gdLst/>
              <a:ahLst/>
              <a:cxnLst/>
              <a:rect l="l" t="t" r="r" b="b"/>
              <a:pathLst>
                <a:path w="9146769" h="3098468">
                  <a:moveTo>
                    <a:pt x="0" y="0"/>
                  </a:moveTo>
                  <a:lnTo>
                    <a:pt x="9146769" y="0"/>
                  </a:lnTo>
                  <a:lnTo>
                    <a:pt x="9146769" y="3098468"/>
                  </a:lnTo>
                  <a:lnTo>
                    <a:pt x="0" y="3098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508032" y="789832"/>
              <a:ext cx="8321781" cy="1627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43"/>
                </a:lnSpc>
              </a:pPr>
              <a:r>
                <a:rPr lang="en-US" sz="2280">
                  <a:solidFill>
                    <a:srgbClr val="243569"/>
                  </a:solidFill>
                  <a:latin typeface="Roboto Bold"/>
                </a:rPr>
                <a:t>Les </a:t>
              </a:r>
              <a:r>
                <a:rPr lang="en-US" sz="2280">
                  <a:solidFill>
                    <a:srgbClr val="1E9F6C"/>
                  </a:solidFill>
                  <a:latin typeface="Roboto Bold"/>
                </a:rPr>
                <a:t>autorités locales</a:t>
              </a:r>
              <a:r>
                <a:rPr lang="en-US" sz="2280">
                  <a:solidFill>
                    <a:srgbClr val="243569"/>
                  </a:solidFill>
                  <a:latin typeface="Roboto Bold"/>
                </a:rPr>
                <a:t> au </a:t>
              </a:r>
            </a:p>
            <a:p>
              <a:pPr algn="ctr">
                <a:lnSpc>
                  <a:spcPts val="2143"/>
                </a:lnSpc>
              </a:pPr>
              <a:r>
                <a:rPr lang="en-US" sz="2280">
                  <a:solidFill>
                    <a:srgbClr val="243569"/>
                  </a:solidFill>
                  <a:latin typeface="Roboto Bold"/>
                </a:rPr>
                <a:t>coeur des nouvelles </a:t>
              </a:r>
              <a:r>
                <a:rPr lang="en-US" sz="2280">
                  <a:solidFill>
                    <a:srgbClr val="1E9F6C"/>
                  </a:solidFill>
                  <a:latin typeface="Roboto Bold"/>
                </a:rPr>
                <a:t>dynamiques régionales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D4CAC7-654D-5AB1-D76F-666A0F3DDF8F}"/>
              </a:ext>
            </a:extLst>
          </p:cNvPr>
          <p:cNvSpPr txBox="1"/>
          <p:nvPr/>
        </p:nvSpPr>
        <p:spPr>
          <a:xfrm>
            <a:off x="0" y="0"/>
            <a:ext cx="1043202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/>
              <a:t>Portée des cadres juridiques spécifiques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6F593D4-E78A-8409-252E-5D1EADF1B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14053"/>
              </p:ext>
            </p:extLst>
          </p:nvPr>
        </p:nvGraphicFramePr>
        <p:xfrm>
          <a:off x="-19664" y="920936"/>
          <a:ext cx="12191999" cy="557152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43032">
                  <a:extLst>
                    <a:ext uri="{9D8B030D-6E8A-4147-A177-3AD203B41FA5}">
                      <a16:colId xmlns:a16="http://schemas.microsoft.com/office/drawing/2014/main" val="3555840309"/>
                    </a:ext>
                  </a:extLst>
                </a:gridCol>
                <a:gridCol w="3691451">
                  <a:extLst>
                    <a:ext uri="{9D8B030D-6E8A-4147-A177-3AD203B41FA5}">
                      <a16:colId xmlns:a16="http://schemas.microsoft.com/office/drawing/2014/main" val="1237292897"/>
                    </a:ext>
                  </a:extLst>
                </a:gridCol>
                <a:gridCol w="3143214">
                  <a:extLst>
                    <a:ext uri="{9D8B030D-6E8A-4147-A177-3AD203B41FA5}">
                      <a16:colId xmlns:a16="http://schemas.microsoft.com/office/drawing/2014/main" val="762888596"/>
                    </a:ext>
                  </a:extLst>
                </a:gridCol>
                <a:gridCol w="3614302">
                  <a:extLst>
                    <a:ext uri="{9D8B030D-6E8A-4147-A177-3AD203B41FA5}">
                      <a16:colId xmlns:a16="http://schemas.microsoft.com/office/drawing/2014/main" val="608571507"/>
                    </a:ext>
                  </a:extLst>
                </a:gridCol>
              </a:tblGrid>
              <a:tr h="71041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effectLst/>
                        </a:rPr>
                        <a:t>MAROC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dirty="0">
                          <a:effectLst/>
                        </a:rPr>
                        <a:t>PPP: Loi n° 86-12</a:t>
                      </a:r>
                    </a:p>
                  </a:txBody>
                  <a:tcPr marL="68580" marR="68580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effectLst/>
                        </a:rPr>
                        <a:t>TUNISIE 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dirty="0">
                          <a:effectLst/>
                        </a:rPr>
                        <a:t>Concession : Loi n° 2008-23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dirty="0">
                          <a:effectLst/>
                        </a:rPr>
                        <a:t>PPP: Loi n°  2015-49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effectLst/>
                        </a:rPr>
                        <a:t>MAURITANIE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dirty="0">
                          <a:effectLst/>
                        </a:rPr>
                        <a:t>PPP: Loi n° 2017-006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136679"/>
                  </a:ext>
                </a:extLst>
              </a:tr>
              <a:tr h="18156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975360" algn="l"/>
                        </a:tabLs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Définitions et champs d’application</a:t>
                      </a: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277" marR="62277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Contrats incluant conception, financement, construction, maintenance, et/ou exploitation. </a:t>
                      </a:r>
                    </a:p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>
                          <a:solidFill>
                            <a:srgbClr val="FF0000"/>
                          </a:solidFill>
                          <a:effectLst/>
                        </a:rPr>
                        <a:t>Pas de secteurs exclus explicitement.</a:t>
                      </a:r>
                      <a:endParaRPr lang="fr-FR" sz="16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fr-FR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indent="450215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975360" algn="l"/>
                        </a:tabLst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fr-FR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277" marR="6227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i="1" dirty="0">
                          <a:solidFill>
                            <a:schemeClr val="bg1"/>
                          </a:solidFill>
                          <a:effectLst/>
                        </a:rPr>
                        <a:t>Concession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 : contrat de gestion de services publics et l'exploitation de domaines/ outillages publics </a:t>
                      </a:r>
                      <a:endParaRPr lang="fr-FR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975360" algn="l"/>
                        </a:tabLst>
                      </a:pPr>
                      <a:r>
                        <a:rPr lang="fr-FR" sz="1400" b="1" i="1" dirty="0">
                          <a:solidFill>
                            <a:schemeClr val="bg1"/>
                          </a:solidFill>
                          <a:effectLst/>
                        </a:rPr>
                        <a:t>PPP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 : Similaire au Maroc, </a:t>
                      </a:r>
                      <a:r>
                        <a:rPr lang="fr-FR" sz="1400" b="1" i="1" dirty="0">
                          <a:solidFill>
                            <a:srgbClr val="FF0000"/>
                          </a:solidFill>
                          <a:effectLst/>
                        </a:rPr>
                        <a:t>mais exclut sécurité, défense, et prisons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fr-FR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277" marR="6227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975360" algn="l"/>
                        </a:tabLst>
                      </a:pPr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Classifie les PPP en </a:t>
                      </a:r>
                      <a:r>
                        <a:rPr lang="fr-FR" sz="1400" b="1" i="1" dirty="0">
                          <a:solidFill>
                            <a:schemeClr val="bg1"/>
                          </a:solidFill>
                          <a:effectLst/>
                        </a:rPr>
                        <a:t>PPP concessifs et PPP à paiement public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, couvrant à la fois la réalisation de travaux d'utilité publique et la gestion de service public (Contrat avec mission globale)</a:t>
                      </a:r>
                    </a:p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975360" algn="l"/>
                        </a:tabLst>
                      </a:pPr>
                      <a:r>
                        <a:rPr lang="fr-FR" sz="1400" b="1" dirty="0">
                          <a:solidFill>
                            <a:srgbClr val="FF0000"/>
                          </a:solidFill>
                          <a:effectLst/>
                        </a:rPr>
                        <a:t>Exclut mines, hydrocarbures bruts, et télécommunications.</a:t>
                      </a:r>
                      <a:endParaRPr lang="fr-FR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277" marR="6227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232551"/>
                  </a:ext>
                </a:extLst>
              </a:tr>
              <a:tr h="140141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975360" algn="l"/>
                        </a:tabLs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Entités contractantes</a:t>
                      </a: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277" marR="62277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  <a:effectLst/>
                        </a:rPr>
                        <a:t>Public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 : Etat, </a:t>
                      </a:r>
                      <a:r>
                        <a:rPr lang="fr-FR" sz="1400" b="1" i="1" dirty="0">
                          <a:solidFill>
                            <a:srgbClr val="FF0000"/>
                          </a:solidFill>
                          <a:effectLst/>
                        </a:rPr>
                        <a:t>collectivités territoriales,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 établissements et entreprises publics</a:t>
                      </a:r>
                      <a:endParaRPr lang="fr-FR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975360" algn="l"/>
                        </a:tabLst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  <a:effectLst/>
                        </a:rPr>
                        <a:t>Prive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 : Personne morale privé ou Entités publiques ou semi-publiques </a:t>
                      </a:r>
                      <a:endParaRPr lang="fr-FR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277" marR="6227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i="1" dirty="0">
                          <a:solidFill>
                            <a:schemeClr val="bg1"/>
                          </a:solidFill>
                          <a:effectLst/>
                        </a:rPr>
                        <a:t>Public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 : Similaire au Maroc pour PPP</a:t>
                      </a:r>
                      <a:endParaRPr lang="fr-FR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975360" algn="l"/>
                        </a:tabLst>
                      </a:pPr>
                      <a:r>
                        <a:rPr lang="fr-FR" sz="1400" b="1" i="1" dirty="0">
                          <a:solidFill>
                            <a:schemeClr val="bg1"/>
                          </a:solidFill>
                          <a:effectLst/>
                        </a:rPr>
                        <a:t>Privé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fr-FR" sz="1400" b="1" i="1" dirty="0">
                          <a:solidFill>
                            <a:schemeClr val="bg1"/>
                          </a:solidFill>
                          <a:effectLst/>
                        </a:rPr>
                        <a:t>Concessionnaire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 privé ou public mais exclusivement un </a:t>
                      </a:r>
                      <a:r>
                        <a:rPr lang="fr-FR" sz="1400" b="1" i="1" dirty="0">
                          <a:solidFill>
                            <a:schemeClr val="bg1"/>
                          </a:solidFill>
                          <a:effectLst/>
                        </a:rPr>
                        <a:t>partenaire privé 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en cas de partenariat </a:t>
                      </a:r>
                      <a:endParaRPr lang="fr-FR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277" marR="6227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i="1" dirty="0">
                          <a:solidFill>
                            <a:schemeClr val="bg1"/>
                          </a:solidFill>
                          <a:effectLst/>
                        </a:rPr>
                        <a:t>Public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 : Comme Maroc +  personne morale de droit public ou de droit privé agissant pour le compte d’une personne morale de droit public</a:t>
                      </a:r>
                      <a:endParaRPr lang="fr-FR" sz="1600" b="0" i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i="1" dirty="0">
                          <a:solidFill>
                            <a:schemeClr val="bg1"/>
                          </a:solidFill>
                          <a:effectLst/>
                        </a:rPr>
                        <a:t>Privé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 : Partenaires Privé ou public</a:t>
                      </a:r>
                      <a:endParaRPr lang="fr-FR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277" marR="6227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336065"/>
                  </a:ext>
                </a:extLst>
              </a:tr>
              <a:tr h="140141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975360" algn="l"/>
                        </a:tabLst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Mode de paiement</a:t>
                      </a:r>
                    </a:p>
                  </a:txBody>
                  <a:tcPr marL="62277" marR="62277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0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975360" algn="l"/>
                        </a:tabLst>
                      </a:pPr>
                      <a:r>
                        <a:rPr lang="fr-FR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Cadre flexible, rémunération mixte (publique et recettes d’exploitation). </a:t>
                      </a:r>
                    </a:p>
                  </a:txBody>
                  <a:tcPr marL="62277" marR="62277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975360" algn="l"/>
                        </a:tabLst>
                      </a:pPr>
                      <a:r>
                        <a:rPr lang="fr-FR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Concessionnaire entièrement payé par usagers - Paiements par la personne publique pour PPP. </a:t>
                      </a:r>
                    </a:p>
                  </a:txBody>
                  <a:tcPr marL="62277" marR="6227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PPP concessif avec paiement des usagers </a:t>
                      </a:r>
                      <a:r>
                        <a:rPr lang="fr-FR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complété par des subventions pour le maintien d’équilibre. - </a:t>
                      </a:r>
                      <a:r>
                        <a:rPr lang="fr-FR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PPP à paiement public sous forme de loyers</a:t>
                      </a:r>
                    </a:p>
                  </a:txBody>
                  <a:tcPr marL="62277" marR="62277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1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62030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D4CAC7-654D-5AB1-D76F-666A0F3DDF8F}"/>
              </a:ext>
            </a:extLst>
          </p:cNvPr>
          <p:cNvSpPr txBox="1"/>
          <p:nvPr/>
        </p:nvSpPr>
        <p:spPr>
          <a:xfrm>
            <a:off x="0" y="0"/>
            <a:ext cx="104394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/>
              <a:t>Cadre réglementaire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B0A3864E-1F0F-825B-28BE-CDF5F979B61B}"/>
              </a:ext>
            </a:extLst>
          </p:cNvPr>
          <p:cNvGrpSpPr/>
          <p:nvPr/>
        </p:nvGrpSpPr>
        <p:grpSpPr>
          <a:xfrm>
            <a:off x="2523279" y="1681317"/>
            <a:ext cx="4444680" cy="4461859"/>
            <a:chOff x="3391382" y="2948403"/>
            <a:chExt cx="3561145" cy="2879977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B0C8212C-7480-0AA0-74D8-18477268EB11}"/>
                </a:ext>
              </a:extLst>
            </p:cNvPr>
            <p:cNvSpPr/>
            <p:nvPr/>
          </p:nvSpPr>
          <p:spPr>
            <a:xfrm>
              <a:off x="3391382" y="2948403"/>
              <a:ext cx="3561145" cy="1059097"/>
            </a:xfrm>
            <a:custGeom>
              <a:avLst/>
              <a:gdLst>
                <a:gd name="connsiteX0" fmla="*/ 0 w 3561145"/>
                <a:gd name="connsiteY0" fmla="*/ 147423 h 884520"/>
                <a:gd name="connsiteX1" fmla="*/ 147423 w 3561145"/>
                <a:gd name="connsiteY1" fmla="*/ 0 h 884520"/>
                <a:gd name="connsiteX2" fmla="*/ 3413722 w 3561145"/>
                <a:gd name="connsiteY2" fmla="*/ 0 h 884520"/>
                <a:gd name="connsiteX3" fmla="*/ 3561145 w 3561145"/>
                <a:gd name="connsiteY3" fmla="*/ 147423 h 884520"/>
                <a:gd name="connsiteX4" fmla="*/ 3561145 w 3561145"/>
                <a:gd name="connsiteY4" fmla="*/ 737097 h 884520"/>
                <a:gd name="connsiteX5" fmla="*/ 3413722 w 3561145"/>
                <a:gd name="connsiteY5" fmla="*/ 884520 h 884520"/>
                <a:gd name="connsiteX6" fmla="*/ 147423 w 3561145"/>
                <a:gd name="connsiteY6" fmla="*/ 884520 h 884520"/>
                <a:gd name="connsiteX7" fmla="*/ 0 w 3561145"/>
                <a:gd name="connsiteY7" fmla="*/ 737097 h 884520"/>
                <a:gd name="connsiteX8" fmla="*/ 0 w 3561145"/>
                <a:gd name="connsiteY8" fmla="*/ 147423 h 88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61145" h="884520">
                  <a:moveTo>
                    <a:pt x="0" y="147423"/>
                  </a:moveTo>
                  <a:cubicBezTo>
                    <a:pt x="0" y="66004"/>
                    <a:pt x="66004" y="0"/>
                    <a:pt x="147423" y="0"/>
                  </a:cubicBezTo>
                  <a:lnTo>
                    <a:pt x="3413722" y="0"/>
                  </a:lnTo>
                  <a:cubicBezTo>
                    <a:pt x="3495141" y="0"/>
                    <a:pt x="3561145" y="66004"/>
                    <a:pt x="3561145" y="147423"/>
                  </a:cubicBezTo>
                  <a:lnTo>
                    <a:pt x="3561145" y="737097"/>
                  </a:lnTo>
                  <a:cubicBezTo>
                    <a:pt x="3561145" y="818516"/>
                    <a:pt x="3495141" y="884520"/>
                    <a:pt x="3413722" y="884520"/>
                  </a:cubicBezTo>
                  <a:lnTo>
                    <a:pt x="147423" y="884520"/>
                  </a:lnTo>
                  <a:cubicBezTo>
                    <a:pt x="66004" y="884520"/>
                    <a:pt x="0" y="818516"/>
                    <a:pt x="0" y="737097"/>
                  </a:cubicBezTo>
                  <a:lnTo>
                    <a:pt x="0" y="147423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7469" tIns="77469" rIns="77469" bIns="77469" numCol="1" spcCol="1270" anchor="ctr" anchorCtr="0">
              <a:noAutofit/>
            </a:bodyPr>
            <a:lstStyle/>
            <a:p>
              <a:pPr marL="171450" lvl="0" indent="-171450" algn="just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1400" i="0" kern="1200" dirty="0"/>
                <a:t>Décret n° 2-15-45 du 13 mai 2015 (Etat, établissements et entreprises publics)</a:t>
              </a:r>
            </a:p>
            <a:p>
              <a:pPr marL="171450" lvl="0" indent="-171450" algn="just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1400" i="0" kern="1200" dirty="0"/>
                <a:t>Décret n° 2-21-349 du 3 août 2022 (Collectivités territoriales)</a:t>
              </a:r>
            </a:p>
            <a:p>
              <a:pPr marL="171450" lvl="0" indent="-171450" algn="just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1400" i="0" kern="1200" dirty="0">
                  <a:solidFill>
                    <a:srgbClr val="FF0000"/>
                  </a:solidFill>
                </a:rPr>
                <a:t>Les arrêtés de préqualification des candidats, modalités de planification  et le seuil d'investissement  (pas encore publiés)</a:t>
              </a:r>
              <a:endParaRPr lang="fr-FR" sz="1400" kern="1200" dirty="0">
                <a:solidFill>
                  <a:srgbClr val="FF0000"/>
                </a:solidFill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88539A01-3308-ACA2-D6A3-5301578CAE60}"/>
                </a:ext>
              </a:extLst>
            </p:cNvPr>
            <p:cNvSpPr/>
            <p:nvPr/>
          </p:nvSpPr>
          <p:spPr>
            <a:xfrm>
              <a:off x="3391382" y="4033420"/>
              <a:ext cx="3561145" cy="884520"/>
            </a:xfrm>
            <a:custGeom>
              <a:avLst/>
              <a:gdLst>
                <a:gd name="connsiteX0" fmla="*/ 0 w 3561145"/>
                <a:gd name="connsiteY0" fmla="*/ 147423 h 884520"/>
                <a:gd name="connsiteX1" fmla="*/ 147423 w 3561145"/>
                <a:gd name="connsiteY1" fmla="*/ 0 h 884520"/>
                <a:gd name="connsiteX2" fmla="*/ 3413722 w 3561145"/>
                <a:gd name="connsiteY2" fmla="*/ 0 h 884520"/>
                <a:gd name="connsiteX3" fmla="*/ 3561145 w 3561145"/>
                <a:gd name="connsiteY3" fmla="*/ 147423 h 884520"/>
                <a:gd name="connsiteX4" fmla="*/ 3561145 w 3561145"/>
                <a:gd name="connsiteY4" fmla="*/ 737097 h 884520"/>
                <a:gd name="connsiteX5" fmla="*/ 3413722 w 3561145"/>
                <a:gd name="connsiteY5" fmla="*/ 884520 h 884520"/>
                <a:gd name="connsiteX6" fmla="*/ 147423 w 3561145"/>
                <a:gd name="connsiteY6" fmla="*/ 884520 h 884520"/>
                <a:gd name="connsiteX7" fmla="*/ 0 w 3561145"/>
                <a:gd name="connsiteY7" fmla="*/ 737097 h 884520"/>
                <a:gd name="connsiteX8" fmla="*/ 0 w 3561145"/>
                <a:gd name="connsiteY8" fmla="*/ 147423 h 88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61145" h="884520">
                  <a:moveTo>
                    <a:pt x="0" y="147423"/>
                  </a:moveTo>
                  <a:cubicBezTo>
                    <a:pt x="0" y="66004"/>
                    <a:pt x="66004" y="0"/>
                    <a:pt x="147423" y="0"/>
                  </a:cubicBezTo>
                  <a:lnTo>
                    <a:pt x="3413722" y="0"/>
                  </a:lnTo>
                  <a:cubicBezTo>
                    <a:pt x="3495141" y="0"/>
                    <a:pt x="3561145" y="66004"/>
                    <a:pt x="3561145" y="147423"/>
                  </a:cubicBezTo>
                  <a:lnTo>
                    <a:pt x="3561145" y="737097"/>
                  </a:lnTo>
                  <a:cubicBezTo>
                    <a:pt x="3561145" y="818516"/>
                    <a:pt x="3495141" y="884520"/>
                    <a:pt x="3413722" y="884520"/>
                  </a:cubicBezTo>
                  <a:lnTo>
                    <a:pt x="147423" y="884520"/>
                  </a:lnTo>
                  <a:cubicBezTo>
                    <a:pt x="66004" y="884520"/>
                    <a:pt x="0" y="818516"/>
                    <a:pt x="0" y="737097"/>
                  </a:cubicBezTo>
                  <a:lnTo>
                    <a:pt x="0" y="147423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7469" tIns="77469" rIns="77469" bIns="77469" numCol="1" spcCol="1270" anchor="ctr" anchorCtr="0">
              <a:noAutofit/>
            </a:bodyPr>
            <a:lstStyle/>
            <a:p>
              <a:pPr marL="171450" lvl="0" indent="-171450" algn="just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1400" i="0" kern="1200" dirty="0"/>
                <a:t>Décret gouvernemental n° 2020-316 du 20 mai 2020 (concession)</a:t>
              </a:r>
            </a:p>
            <a:p>
              <a:pPr marL="171450" lvl="0" indent="-171450" algn="just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1400" i="0" kern="1200" dirty="0"/>
                <a:t>Décret gouvernemental n° 2016-1104 du 4 juillet 2016 (PPP)</a:t>
              </a:r>
            </a:p>
            <a:p>
              <a:pPr marL="171450" lvl="0" indent="-171450" algn="just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1400" i="0" kern="1200" dirty="0"/>
                <a:t>Décret-loi du Chef du Gouvernement n° 2020-24 du 28 mai 2020 (prorogation)</a:t>
              </a:r>
              <a:endParaRPr lang="fr-FR" sz="1400" kern="1200" dirty="0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05751BBF-46DE-C652-1D9B-6BFFCFC02354}"/>
                </a:ext>
              </a:extLst>
            </p:cNvPr>
            <p:cNvSpPr/>
            <p:nvPr/>
          </p:nvSpPr>
          <p:spPr>
            <a:xfrm>
              <a:off x="3391382" y="4943860"/>
              <a:ext cx="3561145" cy="884520"/>
            </a:xfrm>
            <a:custGeom>
              <a:avLst/>
              <a:gdLst>
                <a:gd name="connsiteX0" fmla="*/ 0 w 3561145"/>
                <a:gd name="connsiteY0" fmla="*/ 147423 h 884520"/>
                <a:gd name="connsiteX1" fmla="*/ 147423 w 3561145"/>
                <a:gd name="connsiteY1" fmla="*/ 0 h 884520"/>
                <a:gd name="connsiteX2" fmla="*/ 3413722 w 3561145"/>
                <a:gd name="connsiteY2" fmla="*/ 0 h 884520"/>
                <a:gd name="connsiteX3" fmla="*/ 3561145 w 3561145"/>
                <a:gd name="connsiteY3" fmla="*/ 147423 h 884520"/>
                <a:gd name="connsiteX4" fmla="*/ 3561145 w 3561145"/>
                <a:gd name="connsiteY4" fmla="*/ 737097 h 884520"/>
                <a:gd name="connsiteX5" fmla="*/ 3413722 w 3561145"/>
                <a:gd name="connsiteY5" fmla="*/ 884520 h 884520"/>
                <a:gd name="connsiteX6" fmla="*/ 147423 w 3561145"/>
                <a:gd name="connsiteY6" fmla="*/ 884520 h 884520"/>
                <a:gd name="connsiteX7" fmla="*/ 0 w 3561145"/>
                <a:gd name="connsiteY7" fmla="*/ 737097 h 884520"/>
                <a:gd name="connsiteX8" fmla="*/ 0 w 3561145"/>
                <a:gd name="connsiteY8" fmla="*/ 147423 h 88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61145" h="884520">
                  <a:moveTo>
                    <a:pt x="0" y="147423"/>
                  </a:moveTo>
                  <a:cubicBezTo>
                    <a:pt x="0" y="66004"/>
                    <a:pt x="66004" y="0"/>
                    <a:pt x="147423" y="0"/>
                  </a:cubicBezTo>
                  <a:lnTo>
                    <a:pt x="3413722" y="0"/>
                  </a:lnTo>
                  <a:cubicBezTo>
                    <a:pt x="3495141" y="0"/>
                    <a:pt x="3561145" y="66004"/>
                    <a:pt x="3561145" y="147423"/>
                  </a:cubicBezTo>
                  <a:lnTo>
                    <a:pt x="3561145" y="737097"/>
                  </a:lnTo>
                  <a:cubicBezTo>
                    <a:pt x="3561145" y="818516"/>
                    <a:pt x="3495141" y="884520"/>
                    <a:pt x="3413722" y="884520"/>
                  </a:cubicBezTo>
                  <a:lnTo>
                    <a:pt x="147423" y="884520"/>
                  </a:lnTo>
                  <a:cubicBezTo>
                    <a:pt x="66004" y="884520"/>
                    <a:pt x="0" y="818516"/>
                    <a:pt x="0" y="737097"/>
                  </a:cubicBezTo>
                  <a:lnTo>
                    <a:pt x="0" y="147423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7469" tIns="77469" rIns="77469" bIns="77469" numCol="1" spcCol="1270" anchor="ctr" anchorCtr="0">
              <a:noAutofit/>
            </a:bodyPr>
            <a:lstStyle/>
            <a:p>
              <a:pPr marL="171450" lvl="0" indent="-171450" algn="just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1400" i="0" kern="1200" dirty="0"/>
                <a:t>Le décret n°2021‐115 du 30 juin 2021</a:t>
              </a:r>
            </a:p>
            <a:p>
              <a:pPr marL="171450" lvl="0" indent="-171450" algn="just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1400" i="0" kern="1200" dirty="0"/>
                <a:t>Arrêté n° 1307/ MAEPS du 22 décembre 2022 fixant les seuils d’investissement</a:t>
              </a:r>
              <a:endParaRPr lang="fr-FR" sz="1400" kern="1200" dirty="0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440C9F7-713F-5E48-64A6-B98B0289ECA8}"/>
              </a:ext>
            </a:extLst>
          </p:cNvPr>
          <p:cNvGrpSpPr/>
          <p:nvPr/>
        </p:nvGrpSpPr>
        <p:grpSpPr>
          <a:xfrm>
            <a:off x="7118431" y="1681317"/>
            <a:ext cx="4687745" cy="4418604"/>
            <a:chOff x="7187881" y="2864293"/>
            <a:chExt cx="4305782" cy="2302740"/>
          </a:xfrm>
        </p:grpSpPr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7CE09F0C-39FC-3DBB-5335-D4A061040FD8}"/>
                </a:ext>
              </a:extLst>
            </p:cNvPr>
            <p:cNvSpPr/>
            <p:nvPr/>
          </p:nvSpPr>
          <p:spPr>
            <a:xfrm>
              <a:off x="7187881" y="2864293"/>
              <a:ext cx="4305782" cy="746460"/>
            </a:xfrm>
            <a:custGeom>
              <a:avLst/>
              <a:gdLst>
                <a:gd name="connsiteX0" fmla="*/ 0 w 4305782"/>
                <a:gd name="connsiteY0" fmla="*/ 124412 h 746460"/>
                <a:gd name="connsiteX1" fmla="*/ 124412 w 4305782"/>
                <a:gd name="connsiteY1" fmla="*/ 0 h 746460"/>
                <a:gd name="connsiteX2" fmla="*/ 4181370 w 4305782"/>
                <a:gd name="connsiteY2" fmla="*/ 0 h 746460"/>
                <a:gd name="connsiteX3" fmla="*/ 4305782 w 4305782"/>
                <a:gd name="connsiteY3" fmla="*/ 124412 h 746460"/>
                <a:gd name="connsiteX4" fmla="*/ 4305782 w 4305782"/>
                <a:gd name="connsiteY4" fmla="*/ 622048 h 746460"/>
                <a:gd name="connsiteX5" fmla="*/ 4181370 w 4305782"/>
                <a:gd name="connsiteY5" fmla="*/ 746460 h 746460"/>
                <a:gd name="connsiteX6" fmla="*/ 124412 w 4305782"/>
                <a:gd name="connsiteY6" fmla="*/ 746460 h 746460"/>
                <a:gd name="connsiteX7" fmla="*/ 0 w 4305782"/>
                <a:gd name="connsiteY7" fmla="*/ 622048 h 746460"/>
                <a:gd name="connsiteX8" fmla="*/ 0 w 4305782"/>
                <a:gd name="connsiteY8" fmla="*/ 124412 h 74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5782" h="746460">
                  <a:moveTo>
                    <a:pt x="0" y="124412"/>
                  </a:moveTo>
                  <a:cubicBezTo>
                    <a:pt x="0" y="55701"/>
                    <a:pt x="55701" y="0"/>
                    <a:pt x="124412" y="0"/>
                  </a:cubicBezTo>
                  <a:lnTo>
                    <a:pt x="4181370" y="0"/>
                  </a:lnTo>
                  <a:cubicBezTo>
                    <a:pt x="4250081" y="0"/>
                    <a:pt x="4305782" y="55701"/>
                    <a:pt x="4305782" y="124412"/>
                  </a:cubicBezTo>
                  <a:lnTo>
                    <a:pt x="4305782" y="622048"/>
                  </a:lnTo>
                  <a:cubicBezTo>
                    <a:pt x="4305782" y="690759"/>
                    <a:pt x="4250081" y="746460"/>
                    <a:pt x="4181370" y="746460"/>
                  </a:cubicBezTo>
                  <a:lnTo>
                    <a:pt x="124412" y="746460"/>
                  </a:lnTo>
                  <a:cubicBezTo>
                    <a:pt x="55701" y="746460"/>
                    <a:pt x="0" y="690759"/>
                    <a:pt x="0" y="622048"/>
                  </a:cubicBezTo>
                  <a:lnTo>
                    <a:pt x="0" y="12441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349" tIns="78349" rIns="78349" bIns="78349" numCol="1" spcCol="1270" anchor="ctr" anchorCtr="0">
              <a:noAutofit/>
            </a:bodyPr>
            <a:lstStyle/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1400" i="0" kern="1200" dirty="0"/>
                <a:t>Décret n° 2-20-703 du 9 août 2021 (CNPPP)</a:t>
              </a:r>
            </a:p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1400" i="0" kern="1200" dirty="0"/>
                <a:t>Décret n° 2-21-350 du 3 août 2022 (CPPPP)</a:t>
              </a:r>
            </a:p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1400" i="0" kern="1200" dirty="0"/>
                <a:t>L’arrêté n° 377-23 nommant les membres du CIPPP</a:t>
              </a:r>
              <a:endParaRPr lang="fr-FR" sz="1400" kern="1200" dirty="0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B0C5D00D-229F-68B3-FC04-9D43C3230B07}"/>
                </a:ext>
              </a:extLst>
            </p:cNvPr>
            <p:cNvSpPr/>
            <p:nvPr/>
          </p:nvSpPr>
          <p:spPr>
            <a:xfrm>
              <a:off x="7187881" y="3642433"/>
              <a:ext cx="4305782" cy="746460"/>
            </a:xfrm>
            <a:custGeom>
              <a:avLst/>
              <a:gdLst>
                <a:gd name="connsiteX0" fmla="*/ 0 w 4305782"/>
                <a:gd name="connsiteY0" fmla="*/ 124412 h 746460"/>
                <a:gd name="connsiteX1" fmla="*/ 124412 w 4305782"/>
                <a:gd name="connsiteY1" fmla="*/ 0 h 746460"/>
                <a:gd name="connsiteX2" fmla="*/ 4181370 w 4305782"/>
                <a:gd name="connsiteY2" fmla="*/ 0 h 746460"/>
                <a:gd name="connsiteX3" fmla="*/ 4305782 w 4305782"/>
                <a:gd name="connsiteY3" fmla="*/ 124412 h 746460"/>
                <a:gd name="connsiteX4" fmla="*/ 4305782 w 4305782"/>
                <a:gd name="connsiteY4" fmla="*/ 622048 h 746460"/>
                <a:gd name="connsiteX5" fmla="*/ 4181370 w 4305782"/>
                <a:gd name="connsiteY5" fmla="*/ 746460 h 746460"/>
                <a:gd name="connsiteX6" fmla="*/ 124412 w 4305782"/>
                <a:gd name="connsiteY6" fmla="*/ 746460 h 746460"/>
                <a:gd name="connsiteX7" fmla="*/ 0 w 4305782"/>
                <a:gd name="connsiteY7" fmla="*/ 622048 h 746460"/>
                <a:gd name="connsiteX8" fmla="*/ 0 w 4305782"/>
                <a:gd name="connsiteY8" fmla="*/ 124412 h 74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5782" h="746460">
                  <a:moveTo>
                    <a:pt x="0" y="124412"/>
                  </a:moveTo>
                  <a:cubicBezTo>
                    <a:pt x="0" y="55701"/>
                    <a:pt x="55701" y="0"/>
                    <a:pt x="124412" y="0"/>
                  </a:cubicBezTo>
                  <a:lnTo>
                    <a:pt x="4181370" y="0"/>
                  </a:lnTo>
                  <a:cubicBezTo>
                    <a:pt x="4250081" y="0"/>
                    <a:pt x="4305782" y="55701"/>
                    <a:pt x="4305782" y="124412"/>
                  </a:cubicBezTo>
                  <a:lnTo>
                    <a:pt x="4305782" y="622048"/>
                  </a:lnTo>
                  <a:cubicBezTo>
                    <a:pt x="4305782" y="690759"/>
                    <a:pt x="4250081" y="746460"/>
                    <a:pt x="4181370" y="746460"/>
                  </a:cubicBezTo>
                  <a:lnTo>
                    <a:pt x="124412" y="746460"/>
                  </a:lnTo>
                  <a:cubicBezTo>
                    <a:pt x="55701" y="746460"/>
                    <a:pt x="0" y="690759"/>
                    <a:pt x="0" y="622048"/>
                  </a:cubicBezTo>
                  <a:lnTo>
                    <a:pt x="0" y="12441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349" tIns="78349" rIns="78349" bIns="78349" numCol="1" spcCol="1270" anchor="ctr" anchorCtr="0">
              <a:noAutofit/>
            </a:bodyPr>
            <a:lstStyle/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1400" i="0" kern="1200" dirty="0"/>
                <a:t>Décret gouvernemental n° 2016-771 du 20 juin 2016 (CSPPP)</a:t>
              </a:r>
            </a:p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1400" i="0" kern="1200" dirty="0"/>
                <a:t>Décret présidentiel n° 2022-451 du 6 mai 2022 (IGPPP)</a:t>
              </a:r>
              <a:endParaRPr lang="fr-FR" sz="1400" kern="1200" dirty="0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0775BCD3-6296-F5FD-22CF-7128580871CF}"/>
                </a:ext>
              </a:extLst>
            </p:cNvPr>
            <p:cNvSpPr/>
            <p:nvPr/>
          </p:nvSpPr>
          <p:spPr>
            <a:xfrm>
              <a:off x="7187881" y="4420573"/>
              <a:ext cx="4305782" cy="746460"/>
            </a:xfrm>
            <a:custGeom>
              <a:avLst/>
              <a:gdLst>
                <a:gd name="connsiteX0" fmla="*/ 0 w 4305782"/>
                <a:gd name="connsiteY0" fmla="*/ 124412 h 746460"/>
                <a:gd name="connsiteX1" fmla="*/ 124412 w 4305782"/>
                <a:gd name="connsiteY1" fmla="*/ 0 h 746460"/>
                <a:gd name="connsiteX2" fmla="*/ 4181370 w 4305782"/>
                <a:gd name="connsiteY2" fmla="*/ 0 h 746460"/>
                <a:gd name="connsiteX3" fmla="*/ 4305782 w 4305782"/>
                <a:gd name="connsiteY3" fmla="*/ 124412 h 746460"/>
                <a:gd name="connsiteX4" fmla="*/ 4305782 w 4305782"/>
                <a:gd name="connsiteY4" fmla="*/ 622048 h 746460"/>
                <a:gd name="connsiteX5" fmla="*/ 4181370 w 4305782"/>
                <a:gd name="connsiteY5" fmla="*/ 746460 h 746460"/>
                <a:gd name="connsiteX6" fmla="*/ 124412 w 4305782"/>
                <a:gd name="connsiteY6" fmla="*/ 746460 h 746460"/>
                <a:gd name="connsiteX7" fmla="*/ 0 w 4305782"/>
                <a:gd name="connsiteY7" fmla="*/ 622048 h 746460"/>
                <a:gd name="connsiteX8" fmla="*/ 0 w 4305782"/>
                <a:gd name="connsiteY8" fmla="*/ 124412 h 74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5782" h="746460">
                  <a:moveTo>
                    <a:pt x="0" y="124412"/>
                  </a:moveTo>
                  <a:cubicBezTo>
                    <a:pt x="0" y="55701"/>
                    <a:pt x="55701" y="0"/>
                    <a:pt x="124412" y="0"/>
                  </a:cubicBezTo>
                  <a:lnTo>
                    <a:pt x="4181370" y="0"/>
                  </a:lnTo>
                  <a:cubicBezTo>
                    <a:pt x="4250081" y="0"/>
                    <a:pt x="4305782" y="55701"/>
                    <a:pt x="4305782" y="124412"/>
                  </a:cubicBezTo>
                  <a:lnTo>
                    <a:pt x="4305782" y="622048"/>
                  </a:lnTo>
                  <a:cubicBezTo>
                    <a:pt x="4305782" y="690759"/>
                    <a:pt x="4250081" y="746460"/>
                    <a:pt x="4181370" y="746460"/>
                  </a:cubicBezTo>
                  <a:lnTo>
                    <a:pt x="124412" y="746460"/>
                  </a:lnTo>
                  <a:cubicBezTo>
                    <a:pt x="55701" y="746460"/>
                    <a:pt x="0" y="690759"/>
                    <a:pt x="0" y="622048"/>
                  </a:cubicBezTo>
                  <a:lnTo>
                    <a:pt x="0" y="12441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349" tIns="78349" rIns="78349" bIns="78349" numCol="1" spcCol="1270" anchor="ctr" anchorCtr="0">
              <a:noAutofit/>
            </a:bodyPr>
            <a:lstStyle/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1400" i="0" kern="1200" dirty="0"/>
                <a:t>Arrêté n° 1090 /M.A.E.P.S.P/ du 22 septembre 2022 ( CTAPPP)</a:t>
              </a:r>
            </a:p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1400" i="0" kern="1200" dirty="0"/>
                <a:t>Arrêté n° 1104/P.M/ du 23 Septembre 2021 (CIDPPP).</a:t>
              </a:r>
            </a:p>
            <a:p>
              <a:pPr marL="171450" lvl="0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fr-FR" sz="1400" i="0" kern="1200" dirty="0"/>
                <a:t>Arrêté n° 0449/MAEPSP/ du 12 mai 2022 (SAPPP) </a:t>
              </a:r>
              <a:endParaRPr lang="fr-FR" sz="1400" kern="1200" dirty="0"/>
            </a:p>
          </p:txBody>
        </p:sp>
      </p:grp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C3F12208-DEDE-D0C1-53FA-889B7E793A4C}"/>
              </a:ext>
            </a:extLst>
          </p:cNvPr>
          <p:cNvSpPr/>
          <p:nvPr/>
        </p:nvSpPr>
        <p:spPr>
          <a:xfrm>
            <a:off x="2581152" y="998436"/>
            <a:ext cx="4328934" cy="523220"/>
          </a:xfrm>
          <a:custGeom>
            <a:avLst/>
            <a:gdLst>
              <a:gd name="connsiteX0" fmla="*/ 0 w 5764193"/>
              <a:gd name="connsiteY0" fmla="*/ 119927 h 719549"/>
              <a:gd name="connsiteX1" fmla="*/ 119927 w 5764193"/>
              <a:gd name="connsiteY1" fmla="*/ 0 h 719549"/>
              <a:gd name="connsiteX2" fmla="*/ 5644266 w 5764193"/>
              <a:gd name="connsiteY2" fmla="*/ 0 h 719549"/>
              <a:gd name="connsiteX3" fmla="*/ 5764193 w 5764193"/>
              <a:gd name="connsiteY3" fmla="*/ 119927 h 719549"/>
              <a:gd name="connsiteX4" fmla="*/ 5764193 w 5764193"/>
              <a:gd name="connsiteY4" fmla="*/ 599622 h 719549"/>
              <a:gd name="connsiteX5" fmla="*/ 5644266 w 5764193"/>
              <a:gd name="connsiteY5" fmla="*/ 719549 h 719549"/>
              <a:gd name="connsiteX6" fmla="*/ 119927 w 5764193"/>
              <a:gd name="connsiteY6" fmla="*/ 719549 h 719549"/>
              <a:gd name="connsiteX7" fmla="*/ 0 w 5764193"/>
              <a:gd name="connsiteY7" fmla="*/ 599622 h 719549"/>
              <a:gd name="connsiteX8" fmla="*/ 0 w 5764193"/>
              <a:gd name="connsiteY8" fmla="*/ 119927 h 71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4193" h="719549">
                <a:moveTo>
                  <a:pt x="0" y="119927"/>
                </a:moveTo>
                <a:cubicBezTo>
                  <a:pt x="0" y="53693"/>
                  <a:pt x="53693" y="0"/>
                  <a:pt x="119927" y="0"/>
                </a:cubicBezTo>
                <a:lnTo>
                  <a:pt x="5644266" y="0"/>
                </a:lnTo>
                <a:cubicBezTo>
                  <a:pt x="5710500" y="0"/>
                  <a:pt x="5764193" y="53693"/>
                  <a:pt x="5764193" y="119927"/>
                </a:cubicBezTo>
                <a:lnTo>
                  <a:pt x="5764193" y="599622"/>
                </a:lnTo>
                <a:cubicBezTo>
                  <a:pt x="5764193" y="665856"/>
                  <a:pt x="5710500" y="719549"/>
                  <a:pt x="5644266" y="719549"/>
                </a:cubicBezTo>
                <a:lnTo>
                  <a:pt x="119927" y="719549"/>
                </a:lnTo>
                <a:cubicBezTo>
                  <a:pt x="53693" y="719549"/>
                  <a:pt x="0" y="665856"/>
                  <a:pt x="0" y="599622"/>
                </a:cubicBezTo>
                <a:lnTo>
                  <a:pt x="0" y="1199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425" tIns="149425" rIns="149425" bIns="149425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kern="1200" dirty="0"/>
              <a:t>Procédures de Passation</a:t>
            </a:r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0CACB6C1-16FD-0803-4E24-FCEF0680A68C}"/>
              </a:ext>
            </a:extLst>
          </p:cNvPr>
          <p:cNvSpPr/>
          <p:nvPr/>
        </p:nvSpPr>
        <p:spPr>
          <a:xfrm>
            <a:off x="7297836" y="998436"/>
            <a:ext cx="4328933" cy="477762"/>
          </a:xfrm>
          <a:custGeom>
            <a:avLst/>
            <a:gdLst>
              <a:gd name="connsiteX0" fmla="*/ 0 w 5764193"/>
              <a:gd name="connsiteY0" fmla="*/ 119927 h 719549"/>
              <a:gd name="connsiteX1" fmla="*/ 119927 w 5764193"/>
              <a:gd name="connsiteY1" fmla="*/ 0 h 719549"/>
              <a:gd name="connsiteX2" fmla="*/ 5644266 w 5764193"/>
              <a:gd name="connsiteY2" fmla="*/ 0 h 719549"/>
              <a:gd name="connsiteX3" fmla="*/ 5764193 w 5764193"/>
              <a:gd name="connsiteY3" fmla="*/ 119927 h 719549"/>
              <a:gd name="connsiteX4" fmla="*/ 5764193 w 5764193"/>
              <a:gd name="connsiteY4" fmla="*/ 599622 h 719549"/>
              <a:gd name="connsiteX5" fmla="*/ 5644266 w 5764193"/>
              <a:gd name="connsiteY5" fmla="*/ 719549 h 719549"/>
              <a:gd name="connsiteX6" fmla="*/ 119927 w 5764193"/>
              <a:gd name="connsiteY6" fmla="*/ 719549 h 719549"/>
              <a:gd name="connsiteX7" fmla="*/ 0 w 5764193"/>
              <a:gd name="connsiteY7" fmla="*/ 599622 h 719549"/>
              <a:gd name="connsiteX8" fmla="*/ 0 w 5764193"/>
              <a:gd name="connsiteY8" fmla="*/ 119927 h 71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4193" h="719549">
                <a:moveTo>
                  <a:pt x="0" y="119927"/>
                </a:moveTo>
                <a:cubicBezTo>
                  <a:pt x="0" y="53693"/>
                  <a:pt x="53693" y="0"/>
                  <a:pt x="119927" y="0"/>
                </a:cubicBezTo>
                <a:lnTo>
                  <a:pt x="5644266" y="0"/>
                </a:lnTo>
                <a:cubicBezTo>
                  <a:pt x="5710500" y="0"/>
                  <a:pt x="5764193" y="53693"/>
                  <a:pt x="5764193" y="119927"/>
                </a:cubicBezTo>
                <a:lnTo>
                  <a:pt x="5764193" y="599622"/>
                </a:lnTo>
                <a:cubicBezTo>
                  <a:pt x="5764193" y="665856"/>
                  <a:pt x="5710500" y="719549"/>
                  <a:pt x="5644266" y="719549"/>
                </a:cubicBezTo>
                <a:lnTo>
                  <a:pt x="119927" y="719549"/>
                </a:lnTo>
                <a:cubicBezTo>
                  <a:pt x="53693" y="719549"/>
                  <a:pt x="0" y="665856"/>
                  <a:pt x="0" y="599622"/>
                </a:cubicBezTo>
                <a:lnTo>
                  <a:pt x="0" y="1199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9425" tIns="149425" rIns="149425" bIns="149425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i="0" kern="1200" dirty="0"/>
              <a:t>Les unités PPP</a:t>
            </a:r>
            <a:endParaRPr lang="fr-FR" sz="2000" kern="1200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016A065-3097-E005-7396-155EEAC6D8B7}"/>
              </a:ext>
            </a:extLst>
          </p:cNvPr>
          <p:cNvGrpSpPr/>
          <p:nvPr/>
        </p:nvGrpSpPr>
        <p:grpSpPr>
          <a:xfrm>
            <a:off x="785146" y="1649835"/>
            <a:ext cx="1662897" cy="4418602"/>
            <a:chOff x="304799" y="1464373"/>
            <a:chExt cx="1412111" cy="920198"/>
          </a:xfrm>
        </p:grpSpPr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9CC530EE-6C84-EE62-08BE-0731F949E588}"/>
                </a:ext>
              </a:extLst>
            </p:cNvPr>
            <p:cNvSpPr/>
            <p:nvPr/>
          </p:nvSpPr>
          <p:spPr>
            <a:xfrm>
              <a:off x="304799" y="1464373"/>
              <a:ext cx="1412111" cy="329168"/>
            </a:xfrm>
            <a:custGeom>
              <a:avLst/>
              <a:gdLst>
                <a:gd name="connsiteX0" fmla="*/ 0 w 1412111"/>
                <a:gd name="connsiteY0" fmla="*/ 43973 h 263835"/>
                <a:gd name="connsiteX1" fmla="*/ 43973 w 1412111"/>
                <a:gd name="connsiteY1" fmla="*/ 0 h 263835"/>
                <a:gd name="connsiteX2" fmla="*/ 1368138 w 1412111"/>
                <a:gd name="connsiteY2" fmla="*/ 0 h 263835"/>
                <a:gd name="connsiteX3" fmla="*/ 1412111 w 1412111"/>
                <a:gd name="connsiteY3" fmla="*/ 43973 h 263835"/>
                <a:gd name="connsiteX4" fmla="*/ 1412111 w 1412111"/>
                <a:gd name="connsiteY4" fmla="*/ 219862 h 263835"/>
                <a:gd name="connsiteX5" fmla="*/ 1368138 w 1412111"/>
                <a:gd name="connsiteY5" fmla="*/ 263835 h 263835"/>
                <a:gd name="connsiteX6" fmla="*/ 43973 w 1412111"/>
                <a:gd name="connsiteY6" fmla="*/ 263835 h 263835"/>
                <a:gd name="connsiteX7" fmla="*/ 0 w 1412111"/>
                <a:gd name="connsiteY7" fmla="*/ 219862 h 263835"/>
                <a:gd name="connsiteX8" fmla="*/ 0 w 1412111"/>
                <a:gd name="connsiteY8" fmla="*/ 43973 h 26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2111" h="263835">
                  <a:moveTo>
                    <a:pt x="0" y="43973"/>
                  </a:moveTo>
                  <a:cubicBezTo>
                    <a:pt x="0" y="19687"/>
                    <a:pt x="19687" y="0"/>
                    <a:pt x="43973" y="0"/>
                  </a:cubicBezTo>
                  <a:lnTo>
                    <a:pt x="1368138" y="0"/>
                  </a:lnTo>
                  <a:cubicBezTo>
                    <a:pt x="1392424" y="0"/>
                    <a:pt x="1412111" y="19687"/>
                    <a:pt x="1412111" y="43973"/>
                  </a:cubicBezTo>
                  <a:lnTo>
                    <a:pt x="1412111" y="219862"/>
                  </a:lnTo>
                  <a:cubicBezTo>
                    <a:pt x="1412111" y="244148"/>
                    <a:pt x="1392424" y="263835"/>
                    <a:pt x="1368138" y="263835"/>
                  </a:cubicBezTo>
                  <a:lnTo>
                    <a:pt x="43973" y="263835"/>
                  </a:lnTo>
                  <a:cubicBezTo>
                    <a:pt x="19687" y="263835"/>
                    <a:pt x="0" y="244148"/>
                    <a:pt x="0" y="219862"/>
                  </a:cubicBezTo>
                  <a:lnTo>
                    <a:pt x="0" y="4397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789" tIns="54789" rIns="54789" bIns="5478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b="1" kern="1200" dirty="0"/>
                <a:t>MAROC</a:t>
              </a: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B1EA0322-3101-1C88-3E12-8C4DA37835CF}"/>
                </a:ext>
              </a:extLst>
            </p:cNvPr>
            <p:cNvSpPr/>
            <p:nvPr/>
          </p:nvSpPr>
          <p:spPr>
            <a:xfrm>
              <a:off x="304799" y="1825221"/>
              <a:ext cx="1412111" cy="263835"/>
            </a:xfrm>
            <a:custGeom>
              <a:avLst/>
              <a:gdLst>
                <a:gd name="connsiteX0" fmla="*/ 0 w 1412111"/>
                <a:gd name="connsiteY0" fmla="*/ 43973 h 263835"/>
                <a:gd name="connsiteX1" fmla="*/ 43973 w 1412111"/>
                <a:gd name="connsiteY1" fmla="*/ 0 h 263835"/>
                <a:gd name="connsiteX2" fmla="*/ 1368138 w 1412111"/>
                <a:gd name="connsiteY2" fmla="*/ 0 h 263835"/>
                <a:gd name="connsiteX3" fmla="*/ 1412111 w 1412111"/>
                <a:gd name="connsiteY3" fmla="*/ 43973 h 263835"/>
                <a:gd name="connsiteX4" fmla="*/ 1412111 w 1412111"/>
                <a:gd name="connsiteY4" fmla="*/ 219862 h 263835"/>
                <a:gd name="connsiteX5" fmla="*/ 1368138 w 1412111"/>
                <a:gd name="connsiteY5" fmla="*/ 263835 h 263835"/>
                <a:gd name="connsiteX6" fmla="*/ 43973 w 1412111"/>
                <a:gd name="connsiteY6" fmla="*/ 263835 h 263835"/>
                <a:gd name="connsiteX7" fmla="*/ 0 w 1412111"/>
                <a:gd name="connsiteY7" fmla="*/ 219862 h 263835"/>
                <a:gd name="connsiteX8" fmla="*/ 0 w 1412111"/>
                <a:gd name="connsiteY8" fmla="*/ 43973 h 26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2111" h="263835">
                  <a:moveTo>
                    <a:pt x="0" y="43973"/>
                  </a:moveTo>
                  <a:cubicBezTo>
                    <a:pt x="0" y="19687"/>
                    <a:pt x="19687" y="0"/>
                    <a:pt x="43973" y="0"/>
                  </a:cubicBezTo>
                  <a:lnTo>
                    <a:pt x="1368138" y="0"/>
                  </a:lnTo>
                  <a:cubicBezTo>
                    <a:pt x="1392424" y="0"/>
                    <a:pt x="1412111" y="19687"/>
                    <a:pt x="1412111" y="43973"/>
                  </a:cubicBezTo>
                  <a:lnTo>
                    <a:pt x="1412111" y="219862"/>
                  </a:lnTo>
                  <a:cubicBezTo>
                    <a:pt x="1412111" y="244148"/>
                    <a:pt x="1392424" y="263835"/>
                    <a:pt x="1368138" y="263835"/>
                  </a:cubicBezTo>
                  <a:lnTo>
                    <a:pt x="43973" y="263835"/>
                  </a:lnTo>
                  <a:cubicBezTo>
                    <a:pt x="19687" y="263835"/>
                    <a:pt x="0" y="244148"/>
                    <a:pt x="0" y="219862"/>
                  </a:cubicBezTo>
                  <a:lnTo>
                    <a:pt x="0" y="4397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789" tIns="54789" rIns="54789" bIns="5478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b="1" kern="1200"/>
                <a:t>TUNISIE</a:t>
              </a:r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D085EC92-1D37-6359-6A4C-D50FE5700A6F}"/>
                </a:ext>
              </a:extLst>
            </p:cNvPr>
            <p:cNvSpPr/>
            <p:nvPr/>
          </p:nvSpPr>
          <p:spPr>
            <a:xfrm>
              <a:off x="304799" y="2120736"/>
              <a:ext cx="1412111" cy="263835"/>
            </a:xfrm>
            <a:custGeom>
              <a:avLst/>
              <a:gdLst>
                <a:gd name="connsiteX0" fmla="*/ 0 w 1412111"/>
                <a:gd name="connsiteY0" fmla="*/ 43973 h 263835"/>
                <a:gd name="connsiteX1" fmla="*/ 43973 w 1412111"/>
                <a:gd name="connsiteY1" fmla="*/ 0 h 263835"/>
                <a:gd name="connsiteX2" fmla="*/ 1368138 w 1412111"/>
                <a:gd name="connsiteY2" fmla="*/ 0 h 263835"/>
                <a:gd name="connsiteX3" fmla="*/ 1412111 w 1412111"/>
                <a:gd name="connsiteY3" fmla="*/ 43973 h 263835"/>
                <a:gd name="connsiteX4" fmla="*/ 1412111 w 1412111"/>
                <a:gd name="connsiteY4" fmla="*/ 219862 h 263835"/>
                <a:gd name="connsiteX5" fmla="*/ 1368138 w 1412111"/>
                <a:gd name="connsiteY5" fmla="*/ 263835 h 263835"/>
                <a:gd name="connsiteX6" fmla="*/ 43973 w 1412111"/>
                <a:gd name="connsiteY6" fmla="*/ 263835 h 263835"/>
                <a:gd name="connsiteX7" fmla="*/ 0 w 1412111"/>
                <a:gd name="connsiteY7" fmla="*/ 219862 h 263835"/>
                <a:gd name="connsiteX8" fmla="*/ 0 w 1412111"/>
                <a:gd name="connsiteY8" fmla="*/ 43973 h 26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2111" h="263835">
                  <a:moveTo>
                    <a:pt x="0" y="43973"/>
                  </a:moveTo>
                  <a:cubicBezTo>
                    <a:pt x="0" y="19687"/>
                    <a:pt x="19687" y="0"/>
                    <a:pt x="43973" y="0"/>
                  </a:cubicBezTo>
                  <a:lnTo>
                    <a:pt x="1368138" y="0"/>
                  </a:lnTo>
                  <a:cubicBezTo>
                    <a:pt x="1392424" y="0"/>
                    <a:pt x="1412111" y="19687"/>
                    <a:pt x="1412111" y="43973"/>
                  </a:cubicBezTo>
                  <a:lnTo>
                    <a:pt x="1412111" y="219862"/>
                  </a:lnTo>
                  <a:cubicBezTo>
                    <a:pt x="1412111" y="244148"/>
                    <a:pt x="1392424" y="263835"/>
                    <a:pt x="1368138" y="263835"/>
                  </a:cubicBezTo>
                  <a:lnTo>
                    <a:pt x="43973" y="263835"/>
                  </a:lnTo>
                  <a:cubicBezTo>
                    <a:pt x="19687" y="263835"/>
                    <a:pt x="0" y="244148"/>
                    <a:pt x="0" y="219862"/>
                  </a:cubicBezTo>
                  <a:lnTo>
                    <a:pt x="0" y="4397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789" tIns="54789" rIns="54789" bIns="5478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b="1" kern="1200"/>
                <a:t>MAURITANIE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30873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D4CAC7-654D-5AB1-D76F-666A0F3DDF8F}"/>
              </a:ext>
            </a:extLst>
          </p:cNvPr>
          <p:cNvSpPr txBox="1"/>
          <p:nvPr/>
        </p:nvSpPr>
        <p:spPr>
          <a:xfrm>
            <a:off x="0" y="0"/>
            <a:ext cx="1042416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/>
              <a:t>Le cadre institutionnel 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2492A12-C075-4E28-DBC4-7FD5347E2628}"/>
              </a:ext>
            </a:extLst>
          </p:cNvPr>
          <p:cNvGrpSpPr/>
          <p:nvPr/>
        </p:nvGrpSpPr>
        <p:grpSpPr>
          <a:xfrm>
            <a:off x="274367" y="2095200"/>
            <a:ext cx="3456989" cy="4166718"/>
            <a:chOff x="274367" y="2095200"/>
            <a:chExt cx="3456989" cy="4166718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326BDBF6-2A82-8023-6BF4-D0D228F7A9CC}"/>
                </a:ext>
              </a:extLst>
            </p:cNvPr>
            <p:cNvSpPr/>
            <p:nvPr/>
          </p:nvSpPr>
          <p:spPr>
            <a:xfrm>
              <a:off x="274367" y="2095200"/>
              <a:ext cx="3456989" cy="617760"/>
            </a:xfrm>
            <a:custGeom>
              <a:avLst/>
              <a:gdLst>
                <a:gd name="connsiteX0" fmla="*/ 0 w 3456989"/>
                <a:gd name="connsiteY0" fmla="*/ 102962 h 617760"/>
                <a:gd name="connsiteX1" fmla="*/ 102962 w 3456989"/>
                <a:gd name="connsiteY1" fmla="*/ 0 h 617760"/>
                <a:gd name="connsiteX2" fmla="*/ 3354027 w 3456989"/>
                <a:gd name="connsiteY2" fmla="*/ 0 h 617760"/>
                <a:gd name="connsiteX3" fmla="*/ 3456989 w 3456989"/>
                <a:gd name="connsiteY3" fmla="*/ 102962 h 617760"/>
                <a:gd name="connsiteX4" fmla="*/ 3456989 w 3456989"/>
                <a:gd name="connsiteY4" fmla="*/ 514798 h 617760"/>
                <a:gd name="connsiteX5" fmla="*/ 3354027 w 3456989"/>
                <a:gd name="connsiteY5" fmla="*/ 617760 h 617760"/>
                <a:gd name="connsiteX6" fmla="*/ 102962 w 3456989"/>
                <a:gd name="connsiteY6" fmla="*/ 617760 h 617760"/>
                <a:gd name="connsiteX7" fmla="*/ 0 w 3456989"/>
                <a:gd name="connsiteY7" fmla="*/ 514798 h 617760"/>
                <a:gd name="connsiteX8" fmla="*/ 0 w 3456989"/>
                <a:gd name="connsiteY8" fmla="*/ 102962 h 61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56989" h="617760">
                  <a:moveTo>
                    <a:pt x="0" y="102962"/>
                  </a:moveTo>
                  <a:cubicBezTo>
                    <a:pt x="0" y="46098"/>
                    <a:pt x="46098" y="0"/>
                    <a:pt x="102962" y="0"/>
                  </a:cubicBezTo>
                  <a:lnTo>
                    <a:pt x="3354027" y="0"/>
                  </a:lnTo>
                  <a:cubicBezTo>
                    <a:pt x="3410891" y="0"/>
                    <a:pt x="3456989" y="46098"/>
                    <a:pt x="3456989" y="102962"/>
                  </a:cubicBezTo>
                  <a:lnTo>
                    <a:pt x="3456989" y="514798"/>
                  </a:lnTo>
                  <a:cubicBezTo>
                    <a:pt x="3456989" y="571662"/>
                    <a:pt x="3410891" y="617760"/>
                    <a:pt x="3354027" y="617760"/>
                  </a:cubicBezTo>
                  <a:lnTo>
                    <a:pt x="102962" y="617760"/>
                  </a:lnTo>
                  <a:cubicBezTo>
                    <a:pt x="46098" y="617760"/>
                    <a:pt x="0" y="571662"/>
                    <a:pt x="0" y="514798"/>
                  </a:cubicBezTo>
                  <a:lnTo>
                    <a:pt x="0" y="10296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67" tIns="72067" rIns="72067" bIns="7206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/>
                <a:t>Commission nationale des PPP (CNPPP)</a:t>
              </a: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F2CBFB89-B3BA-E8A9-E6EA-335BD84B6827}"/>
                </a:ext>
              </a:extLst>
            </p:cNvPr>
            <p:cNvSpPr/>
            <p:nvPr/>
          </p:nvSpPr>
          <p:spPr>
            <a:xfrm>
              <a:off x="274367" y="2808000"/>
              <a:ext cx="3456989" cy="617760"/>
            </a:xfrm>
            <a:custGeom>
              <a:avLst/>
              <a:gdLst>
                <a:gd name="connsiteX0" fmla="*/ 0 w 3456989"/>
                <a:gd name="connsiteY0" fmla="*/ 102962 h 617760"/>
                <a:gd name="connsiteX1" fmla="*/ 102962 w 3456989"/>
                <a:gd name="connsiteY1" fmla="*/ 0 h 617760"/>
                <a:gd name="connsiteX2" fmla="*/ 3354027 w 3456989"/>
                <a:gd name="connsiteY2" fmla="*/ 0 h 617760"/>
                <a:gd name="connsiteX3" fmla="*/ 3456989 w 3456989"/>
                <a:gd name="connsiteY3" fmla="*/ 102962 h 617760"/>
                <a:gd name="connsiteX4" fmla="*/ 3456989 w 3456989"/>
                <a:gd name="connsiteY4" fmla="*/ 514798 h 617760"/>
                <a:gd name="connsiteX5" fmla="*/ 3354027 w 3456989"/>
                <a:gd name="connsiteY5" fmla="*/ 617760 h 617760"/>
                <a:gd name="connsiteX6" fmla="*/ 102962 w 3456989"/>
                <a:gd name="connsiteY6" fmla="*/ 617760 h 617760"/>
                <a:gd name="connsiteX7" fmla="*/ 0 w 3456989"/>
                <a:gd name="connsiteY7" fmla="*/ 514798 h 617760"/>
                <a:gd name="connsiteX8" fmla="*/ 0 w 3456989"/>
                <a:gd name="connsiteY8" fmla="*/ 102962 h 61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56989" h="617760">
                  <a:moveTo>
                    <a:pt x="0" y="102962"/>
                  </a:moveTo>
                  <a:cubicBezTo>
                    <a:pt x="0" y="46098"/>
                    <a:pt x="46098" y="0"/>
                    <a:pt x="102962" y="0"/>
                  </a:cubicBezTo>
                  <a:lnTo>
                    <a:pt x="3354027" y="0"/>
                  </a:lnTo>
                  <a:cubicBezTo>
                    <a:pt x="3410891" y="0"/>
                    <a:pt x="3456989" y="46098"/>
                    <a:pt x="3456989" y="102962"/>
                  </a:cubicBezTo>
                  <a:lnTo>
                    <a:pt x="3456989" y="514798"/>
                  </a:lnTo>
                  <a:cubicBezTo>
                    <a:pt x="3456989" y="571662"/>
                    <a:pt x="3410891" y="617760"/>
                    <a:pt x="3354027" y="617760"/>
                  </a:cubicBezTo>
                  <a:lnTo>
                    <a:pt x="102962" y="617760"/>
                  </a:lnTo>
                  <a:cubicBezTo>
                    <a:pt x="46098" y="617760"/>
                    <a:pt x="0" y="571662"/>
                    <a:pt x="0" y="514798"/>
                  </a:cubicBezTo>
                  <a:lnTo>
                    <a:pt x="0" y="10296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67" tIns="72067" rIns="72067" bIns="7206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/>
                <a:t>Comité Permanant des PPP (CPPPP)</a:t>
              </a:r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F7DFF322-9436-607E-84DF-A02F60F1FF94}"/>
                </a:ext>
              </a:extLst>
            </p:cNvPr>
            <p:cNvSpPr/>
            <p:nvPr/>
          </p:nvSpPr>
          <p:spPr>
            <a:xfrm>
              <a:off x="274367" y="3520800"/>
              <a:ext cx="3456989" cy="617760"/>
            </a:xfrm>
            <a:custGeom>
              <a:avLst/>
              <a:gdLst>
                <a:gd name="connsiteX0" fmla="*/ 0 w 3456989"/>
                <a:gd name="connsiteY0" fmla="*/ 102962 h 617760"/>
                <a:gd name="connsiteX1" fmla="*/ 102962 w 3456989"/>
                <a:gd name="connsiteY1" fmla="*/ 0 h 617760"/>
                <a:gd name="connsiteX2" fmla="*/ 3354027 w 3456989"/>
                <a:gd name="connsiteY2" fmla="*/ 0 h 617760"/>
                <a:gd name="connsiteX3" fmla="*/ 3456989 w 3456989"/>
                <a:gd name="connsiteY3" fmla="*/ 102962 h 617760"/>
                <a:gd name="connsiteX4" fmla="*/ 3456989 w 3456989"/>
                <a:gd name="connsiteY4" fmla="*/ 514798 h 617760"/>
                <a:gd name="connsiteX5" fmla="*/ 3354027 w 3456989"/>
                <a:gd name="connsiteY5" fmla="*/ 617760 h 617760"/>
                <a:gd name="connsiteX6" fmla="*/ 102962 w 3456989"/>
                <a:gd name="connsiteY6" fmla="*/ 617760 h 617760"/>
                <a:gd name="connsiteX7" fmla="*/ 0 w 3456989"/>
                <a:gd name="connsiteY7" fmla="*/ 514798 h 617760"/>
                <a:gd name="connsiteX8" fmla="*/ 0 w 3456989"/>
                <a:gd name="connsiteY8" fmla="*/ 102962 h 61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56989" h="617760">
                  <a:moveTo>
                    <a:pt x="0" y="102962"/>
                  </a:moveTo>
                  <a:cubicBezTo>
                    <a:pt x="0" y="46098"/>
                    <a:pt x="46098" y="0"/>
                    <a:pt x="102962" y="0"/>
                  </a:cubicBezTo>
                  <a:lnTo>
                    <a:pt x="3354027" y="0"/>
                  </a:lnTo>
                  <a:cubicBezTo>
                    <a:pt x="3410891" y="0"/>
                    <a:pt x="3456989" y="46098"/>
                    <a:pt x="3456989" y="102962"/>
                  </a:cubicBezTo>
                  <a:lnTo>
                    <a:pt x="3456989" y="514798"/>
                  </a:lnTo>
                  <a:cubicBezTo>
                    <a:pt x="3456989" y="571662"/>
                    <a:pt x="3410891" y="617760"/>
                    <a:pt x="3354027" y="617760"/>
                  </a:cubicBezTo>
                  <a:lnTo>
                    <a:pt x="102962" y="617760"/>
                  </a:lnTo>
                  <a:cubicBezTo>
                    <a:pt x="46098" y="617760"/>
                    <a:pt x="0" y="571662"/>
                    <a:pt x="0" y="514798"/>
                  </a:cubicBezTo>
                  <a:lnTo>
                    <a:pt x="0" y="10296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67" tIns="72067" rIns="72067" bIns="7206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/>
                <a:t>Le comité ministériel chargé du partenariat public-privé (CIPPP) </a:t>
              </a: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44BF5FB-5975-1E04-5F92-DAA6CE9BAC06}"/>
                </a:ext>
              </a:extLst>
            </p:cNvPr>
            <p:cNvSpPr/>
            <p:nvPr/>
          </p:nvSpPr>
          <p:spPr>
            <a:xfrm>
              <a:off x="274367" y="4233600"/>
              <a:ext cx="3456989" cy="617760"/>
            </a:xfrm>
            <a:custGeom>
              <a:avLst/>
              <a:gdLst>
                <a:gd name="connsiteX0" fmla="*/ 0 w 3456989"/>
                <a:gd name="connsiteY0" fmla="*/ 102962 h 617760"/>
                <a:gd name="connsiteX1" fmla="*/ 102962 w 3456989"/>
                <a:gd name="connsiteY1" fmla="*/ 0 h 617760"/>
                <a:gd name="connsiteX2" fmla="*/ 3354027 w 3456989"/>
                <a:gd name="connsiteY2" fmla="*/ 0 h 617760"/>
                <a:gd name="connsiteX3" fmla="*/ 3456989 w 3456989"/>
                <a:gd name="connsiteY3" fmla="*/ 102962 h 617760"/>
                <a:gd name="connsiteX4" fmla="*/ 3456989 w 3456989"/>
                <a:gd name="connsiteY4" fmla="*/ 514798 h 617760"/>
                <a:gd name="connsiteX5" fmla="*/ 3354027 w 3456989"/>
                <a:gd name="connsiteY5" fmla="*/ 617760 h 617760"/>
                <a:gd name="connsiteX6" fmla="*/ 102962 w 3456989"/>
                <a:gd name="connsiteY6" fmla="*/ 617760 h 617760"/>
                <a:gd name="connsiteX7" fmla="*/ 0 w 3456989"/>
                <a:gd name="connsiteY7" fmla="*/ 514798 h 617760"/>
                <a:gd name="connsiteX8" fmla="*/ 0 w 3456989"/>
                <a:gd name="connsiteY8" fmla="*/ 102962 h 61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56989" h="617760">
                  <a:moveTo>
                    <a:pt x="0" y="102962"/>
                  </a:moveTo>
                  <a:cubicBezTo>
                    <a:pt x="0" y="46098"/>
                    <a:pt x="46098" y="0"/>
                    <a:pt x="102962" y="0"/>
                  </a:cubicBezTo>
                  <a:lnTo>
                    <a:pt x="3354027" y="0"/>
                  </a:lnTo>
                  <a:cubicBezTo>
                    <a:pt x="3410891" y="0"/>
                    <a:pt x="3456989" y="46098"/>
                    <a:pt x="3456989" y="102962"/>
                  </a:cubicBezTo>
                  <a:lnTo>
                    <a:pt x="3456989" y="514798"/>
                  </a:lnTo>
                  <a:cubicBezTo>
                    <a:pt x="3456989" y="571662"/>
                    <a:pt x="3410891" y="617760"/>
                    <a:pt x="3354027" y="617760"/>
                  </a:cubicBezTo>
                  <a:lnTo>
                    <a:pt x="102962" y="617760"/>
                  </a:lnTo>
                  <a:cubicBezTo>
                    <a:pt x="46098" y="617760"/>
                    <a:pt x="0" y="571662"/>
                    <a:pt x="0" y="514798"/>
                  </a:cubicBezTo>
                  <a:lnTo>
                    <a:pt x="0" y="10296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67" tIns="72067" rIns="72067" bIns="7206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/>
                <a:t>Comité de pilotage du projet PPP 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49E3229D-197C-0FCA-9A75-19FD6F7DC0A2}"/>
                </a:ext>
              </a:extLst>
            </p:cNvPr>
            <p:cNvSpPr/>
            <p:nvPr/>
          </p:nvSpPr>
          <p:spPr>
            <a:xfrm>
              <a:off x="274367" y="4946400"/>
              <a:ext cx="3456989" cy="617760"/>
            </a:xfrm>
            <a:custGeom>
              <a:avLst/>
              <a:gdLst>
                <a:gd name="connsiteX0" fmla="*/ 0 w 3456989"/>
                <a:gd name="connsiteY0" fmla="*/ 102962 h 617760"/>
                <a:gd name="connsiteX1" fmla="*/ 102962 w 3456989"/>
                <a:gd name="connsiteY1" fmla="*/ 0 h 617760"/>
                <a:gd name="connsiteX2" fmla="*/ 3354027 w 3456989"/>
                <a:gd name="connsiteY2" fmla="*/ 0 h 617760"/>
                <a:gd name="connsiteX3" fmla="*/ 3456989 w 3456989"/>
                <a:gd name="connsiteY3" fmla="*/ 102962 h 617760"/>
                <a:gd name="connsiteX4" fmla="*/ 3456989 w 3456989"/>
                <a:gd name="connsiteY4" fmla="*/ 514798 h 617760"/>
                <a:gd name="connsiteX5" fmla="*/ 3354027 w 3456989"/>
                <a:gd name="connsiteY5" fmla="*/ 617760 h 617760"/>
                <a:gd name="connsiteX6" fmla="*/ 102962 w 3456989"/>
                <a:gd name="connsiteY6" fmla="*/ 617760 h 617760"/>
                <a:gd name="connsiteX7" fmla="*/ 0 w 3456989"/>
                <a:gd name="connsiteY7" fmla="*/ 514798 h 617760"/>
                <a:gd name="connsiteX8" fmla="*/ 0 w 3456989"/>
                <a:gd name="connsiteY8" fmla="*/ 102962 h 61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56989" h="617760">
                  <a:moveTo>
                    <a:pt x="0" y="102962"/>
                  </a:moveTo>
                  <a:cubicBezTo>
                    <a:pt x="0" y="46098"/>
                    <a:pt x="46098" y="0"/>
                    <a:pt x="102962" y="0"/>
                  </a:cubicBezTo>
                  <a:lnTo>
                    <a:pt x="3354027" y="0"/>
                  </a:lnTo>
                  <a:cubicBezTo>
                    <a:pt x="3410891" y="0"/>
                    <a:pt x="3456989" y="46098"/>
                    <a:pt x="3456989" y="102962"/>
                  </a:cubicBezTo>
                  <a:lnTo>
                    <a:pt x="3456989" y="514798"/>
                  </a:lnTo>
                  <a:cubicBezTo>
                    <a:pt x="3456989" y="571662"/>
                    <a:pt x="3410891" y="617760"/>
                    <a:pt x="3354027" y="617760"/>
                  </a:cubicBezTo>
                  <a:lnTo>
                    <a:pt x="102962" y="617760"/>
                  </a:lnTo>
                  <a:cubicBezTo>
                    <a:pt x="46098" y="617760"/>
                    <a:pt x="0" y="571662"/>
                    <a:pt x="0" y="514798"/>
                  </a:cubicBezTo>
                  <a:lnTo>
                    <a:pt x="0" y="10296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67" tIns="72067" rIns="72067" bIns="7206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/>
                <a:t>Le Ministère de l’Economie et des Finances (MEF) </a:t>
              </a: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D6E3636B-036D-311A-BD0D-90B423F935E4}"/>
                </a:ext>
              </a:extLst>
            </p:cNvPr>
            <p:cNvSpPr/>
            <p:nvPr/>
          </p:nvSpPr>
          <p:spPr>
            <a:xfrm>
              <a:off x="274367" y="5644158"/>
              <a:ext cx="3456989" cy="617760"/>
            </a:xfrm>
            <a:custGeom>
              <a:avLst/>
              <a:gdLst>
                <a:gd name="connsiteX0" fmla="*/ 0 w 3456989"/>
                <a:gd name="connsiteY0" fmla="*/ 102962 h 617760"/>
                <a:gd name="connsiteX1" fmla="*/ 102962 w 3456989"/>
                <a:gd name="connsiteY1" fmla="*/ 0 h 617760"/>
                <a:gd name="connsiteX2" fmla="*/ 3354027 w 3456989"/>
                <a:gd name="connsiteY2" fmla="*/ 0 h 617760"/>
                <a:gd name="connsiteX3" fmla="*/ 3456989 w 3456989"/>
                <a:gd name="connsiteY3" fmla="*/ 102962 h 617760"/>
                <a:gd name="connsiteX4" fmla="*/ 3456989 w 3456989"/>
                <a:gd name="connsiteY4" fmla="*/ 514798 h 617760"/>
                <a:gd name="connsiteX5" fmla="*/ 3354027 w 3456989"/>
                <a:gd name="connsiteY5" fmla="*/ 617760 h 617760"/>
                <a:gd name="connsiteX6" fmla="*/ 102962 w 3456989"/>
                <a:gd name="connsiteY6" fmla="*/ 617760 h 617760"/>
                <a:gd name="connsiteX7" fmla="*/ 0 w 3456989"/>
                <a:gd name="connsiteY7" fmla="*/ 514798 h 617760"/>
                <a:gd name="connsiteX8" fmla="*/ 0 w 3456989"/>
                <a:gd name="connsiteY8" fmla="*/ 102962 h 61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56989" h="617760">
                  <a:moveTo>
                    <a:pt x="0" y="102962"/>
                  </a:moveTo>
                  <a:cubicBezTo>
                    <a:pt x="0" y="46098"/>
                    <a:pt x="46098" y="0"/>
                    <a:pt x="102962" y="0"/>
                  </a:cubicBezTo>
                  <a:lnTo>
                    <a:pt x="3354027" y="0"/>
                  </a:lnTo>
                  <a:cubicBezTo>
                    <a:pt x="3410891" y="0"/>
                    <a:pt x="3456989" y="46098"/>
                    <a:pt x="3456989" y="102962"/>
                  </a:cubicBezTo>
                  <a:lnTo>
                    <a:pt x="3456989" y="514798"/>
                  </a:lnTo>
                  <a:cubicBezTo>
                    <a:pt x="3456989" y="571662"/>
                    <a:pt x="3410891" y="617760"/>
                    <a:pt x="3354027" y="617760"/>
                  </a:cubicBezTo>
                  <a:lnTo>
                    <a:pt x="102962" y="617760"/>
                  </a:lnTo>
                  <a:cubicBezTo>
                    <a:pt x="46098" y="617760"/>
                    <a:pt x="0" y="571662"/>
                    <a:pt x="0" y="514798"/>
                  </a:cubicBezTo>
                  <a:lnTo>
                    <a:pt x="0" y="10296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67" tIns="72067" rIns="72067" bIns="72067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/>
                <a:t>Le Ministère de l’Intérieur (MI) 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6DF5719-C7C4-214C-E414-5877A9490E2E}"/>
              </a:ext>
            </a:extLst>
          </p:cNvPr>
          <p:cNvGrpSpPr/>
          <p:nvPr/>
        </p:nvGrpSpPr>
        <p:grpSpPr>
          <a:xfrm>
            <a:off x="4257476" y="2278362"/>
            <a:ext cx="3677047" cy="3482340"/>
            <a:chOff x="4089516" y="2259850"/>
            <a:chExt cx="3677047" cy="3482340"/>
          </a:xfrm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485DE0FE-9815-6A98-DA01-D2E1FE6EB749}"/>
                </a:ext>
              </a:extLst>
            </p:cNvPr>
            <p:cNvSpPr/>
            <p:nvPr/>
          </p:nvSpPr>
          <p:spPr>
            <a:xfrm>
              <a:off x="4089516" y="2259850"/>
              <a:ext cx="3677047" cy="617760"/>
            </a:xfrm>
            <a:custGeom>
              <a:avLst/>
              <a:gdLst>
                <a:gd name="connsiteX0" fmla="*/ 0 w 3677047"/>
                <a:gd name="connsiteY0" fmla="*/ 102962 h 617760"/>
                <a:gd name="connsiteX1" fmla="*/ 102962 w 3677047"/>
                <a:gd name="connsiteY1" fmla="*/ 0 h 617760"/>
                <a:gd name="connsiteX2" fmla="*/ 3574085 w 3677047"/>
                <a:gd name="connsiteY2" fmla="*/ 0 h 617760"/>
                <a:gd name="connsiteX3" fmla="*/ 3677047 w 3677047"/>
                <a:gd name="connsiteY3" fmla="*/ 102962 h 617760"/>
                <a:gd name="connsiteX4" fmla="*/ 3677047 w 3677047"/>
                <a:gd name="connsiteY4" fmla="*/ 514798 h 617760"/>
                <a:gd name="connsiteX5" fmla="*/ 3574085 w 3677047"/>
                <a:gd name="connsiteY5" fmla="*/ 617760 h 617760"/>
                <a:gd name="connsiteX6" fmla="*/ 102962 w 3677047"/>
                <a:gd name="connsiteY6" fmla="*/ 617760 h 617760"/>
                <a:gd name="connsiteX7" fmla="*/ 0 w 3677047"/>
                <a:gd name="connsiteY7" fmla="*/ 514798 h 617760"/>
                <a:gd name="connsiteX8" fmla="*/ 0 w 3677047"/>
                <a:gd name="connsiteY8" fmla="*/ 102962 h 61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7047" h="617760">
                  <a:moveTo>
                    <a:pt x="0" y="102962"/>
                  </a:moveTo>
                  <a:cubicBezTo>
                    <a:pt x="0" y="46098"/>
                    <a:pt x="46098" y="0"/>
                    <a:pt x="102962" y="0"/>
                  </a:cubicBezTo>
                  <a:lnTo>
                    <a:pt x="3574085" y="0"/>
                  </a:lnTo>
                  <a:cubicBezTo>
                    <a:pt x="3630949" y="0"/>
                    <a:pt x="3677047" y="46098"/>
                    <a:pt x="3677047" y="102962"/>
                  </a:cubicBezTo>
                  <a:lnTo>
                    <a:pt x="3677047" y="514798"/>
                  </a:lnTo>
                  <a:cubicBezTo>
                    <a:pt x="3677047" y="571662"/>
                    <a:pt x="3630949" y="617760"/>
                    <a:pt x="3574085" y="617760"/>
                  </a:cubicBezTo>
                  <a:lnTo>
                    <a:pt x="102962" y="617760"/>
                  </a:lnTo>
                  <a:cubicBezTo>
                    <a:pt x="46098" y="617760"/>
                    <a:pt x="0" y="571662"/>
                    <a:pt x="0" y="514798"/>
                  </a:cubicBezTo>
                  <a:lnTo>
                    <a:pt x="0" y="10296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97" tIns="83497" rIns="83497" bIns="8349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/>
                <a:t>Le conseil stratégique de partenariat public privé (CSPPP) </a:t>
              </a: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E9135B9A-758E-CA52-F232-52B065DA8633}"/>
                </a:ext>
              </a:extLst>
            </p:cNvPr>
            <p:cNvSpPr/>
            <p:nvPr/>
          </p:nvSpPr>
          <p:spPr>
            <a:xfrm>
              <a:off x="4089516" y="2972650"/>
              <a:ext cx="3677047" cy="617760"/>
            </a:xfrm>
            <a:custGeom>
              <a:avLst/>
              <a:gdLst>
                <a:gd name="connsiteX0" fmla="*/ 0 w 3677047"/>
                <a:gd name="connsiteY0" fmla="*/ 102962 h 617760"/>
                <a:gd name="connsiteX1" fmla="*/ 102962 w 3677047"/>
                <a:gd name="connsiteY1" fmla="*/ 0 h 617760"/>
                <a:gd name="connsiteX2" fmla="*/ 3574085 w 3677047"/>
                <a:gd name="connsiteY2" fmla="*/ 0 h 617760"/>
                <a:gd name="connsiteX3" fmla="*/ 3677047 w 3677047"/>
                <a:gd name="connsiteY3" fmla="*/ 102962 h 617760"/>
                <a:gd name="connsiteX4" fmla="*/ 3677047 w 3677047"/>
                <a:gd name="connsiteY4" fmla="*/ 514798 h 617760"/>
                <a:gd name="connsiteX5" fmla="*/ 3574085 w 3677047"/>
                <a:gd name="connsiteY5" fmla="*/ 617760 h 617760"/>
                <a:gd name="connsiteX6" fmla="*/ 102962 w 3677047"/>
                <a:gd name="connsiteY6" fmla="*/ 617760 h 617760"/>
                <a:gd name="connsiteX7" fmla="*/ 0 w 3677047"/>
                <a:gd name="connsiteY7" fmla="*/ 514798 h 617760"/>
                <a:gd name="connsiteX8" fmla="*/ 0 w 3677047"/>
                <a:gd name="connsiteY8" fmla="*/ 102962 h 61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7047" h="617760">
                  <a:moveTo>
                    <a:pt x="0" y="102962"/>
                  </a:moveTo>
                  <a:cubicBezTo>
                    <a:pt x="0" y="46098"/>
                    <a:pt x="46098" y="0"/>
                    <a:pt x="102962" y="0"/>
                  </a:cubicBezTo>
                  <a:lnTo>
                    <a:pt x="3574085" y="0"/>
                  </a:lnTo>
                  <a:cubicBezTo>
                    <a:pt x="3630949" y="0"/>
                    <a:pt x="3677047" y="46098"/>
                    <a:pt x="3677047" y="102962"/>
                  </a:cubicBezTo>
                  <a:lnTo>
                    <a:pt x="3677047" y="514798"/>
                  </a:lnTo>
                  <a:cubicBezTo>
                    <a:pt x="3677047" y="571662"/>
                    <a:pt x="3630949" y="617760"/>
                    <a:pt x="3574085" y="617760"/>
                  </a:cubicBezTo>
                  <a:lnTo>
                    <a:pt x="102962" y="617760"/>
                  </a:lnTo>
                  <a:cubicBezTo>
                    <a:pt x="46098" y="617760"/>
                    <a:pt x="0" y="571662"/>
                    <a:pt x="0" y="514798"/>
                  </a:cubicBezTo>
                  <a:lnTo>
                    <a:pt x="0" y="102962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83497" tIns="83497" rIns="83497" bIns="8349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/>
                <a:t>L’Instance générale de partenariat public privé (IGPPP)</a:t>
              </a: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CC948568-C464-0EF2-B246-EE4A905CC285}"/>
                </a:ext>
              </a:extLst>
            </p:cNvPr>
            <p:cNvSpPr/>
            <p:nvPr/>
          </p:nvSpPr>
          <p:spPr>
            <a:xfrm>
              <a:off x="4089516" y="3685447"/>
              <a:ext cx="3677047" cy="617760"/>
            </a:xfrm>
            <a:custGeom>
              <a:avLst/>
              <a:gdLst>
                <a:gd name="connsiteX0" fmla="*/ 0 w 3677047"/>
                <a:gd name="connsiteY0" fmla="*/ 102962 h 617760"/>
                <a:gd name="connsiteX1" fmla="*/ 102962 w 3677047"/>
                <a:gd name="connsiteY1" fmla="*/ 0 h 617760"/>
                <a:gd name="connsiteX2" fmla="*/ 3574085 w 3677047"/>
                <a:gd name="connsiteY2" fmla="*/ 0 h 617760"/>
                <a:gd name="connsiteX3" fmla="*/ 3677047 w 3677047"/>
                <a:gd name="connsiteY3" fmla="*/ 102962 h 617760"/>
                <a:gd name="connsiteX4" fmla="*/ 3677047 w 3677047"/>
                <a:gd name="connsiteY4" fmla="*/ 514798 h 617760"/>
                <a:gd name="connsiteX5" fmla="*/ 3574085 w 3677047"/>
                <a:gd name="connsiteY5" fmla="*/ 617760 h 617760"/>
                <a:gd name="connsiteX6" fmla="*/ 102962 w 3677047"/>
                <a:gd name="connsiteY6" fmla="*/ 617760 h 617760"/>
                <a:gd name="connsiteX7" fmla="*/ 0 w 3677047"/>
                <a:gd name="connsiteY7" fmla="*/ 514798 h 617760"/>
                <a:gd name="connsiteX8" fmla="*/ 0 w 3677047"/>
                <a:gd name="connsiteY8" fmla="*/ 102962 h 61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7047" h="617760">
                  <a:moveTo>
                    <a:pt x="0" y="102962"/>
                  </a:moveTo>
                  <a:cubicBezTo>
                    <a:pt x="0" y="46098"/>
                    <a:pt x="46098" y="0"/>
                    <a:pt x="102962" y="0"/>
                  </a:cubicBezTo>
                  <a:lnTo>
                    <a:pt x="3574085" y="0"/>
                  </a:lnTo>
                  <a:cubicBezTo>
                    <a:pt x="3630949" y="0"/>
                    <a:pt x="3677047" y="46098"/>
                    <a:pt x="3677047" y="102962"/>
                  </a:cubicBezTo>
                  <a:lnTo>
                    <a:pt x="3677047" y="514798"/>
                  </a:lnTo>
                  <a:cubicBezTo>
                    <a:pt x="3677047" y="571662"/>
                    <a:pt x="3630949" y="617760"/>
                    <a:pt x="3574085" y="617760"/>
                  </a:cubicBezTo>
                  <a:lnTo>
                    <a:pt x="102962" y="617760"/>
                  </a:lnTo>
                  <a:cubicBezTo>
                    <a:pt x="46098" y="617760"/>
                    <a:pt x="0" y="571662"/>
                    <a:pt x="0" y="514798"/>
                  </a:cubicBezTo>
                  <a:lnTo>
                    <a:pt x="0" y="10296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97" tIns="83497" rIns="83497" bIns="8349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/>
                <a:t>La commission spéciale de l’exécution et suivi du projet PPP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C7A2B667-E5FA-78E4-9BD6-AA3B7DFD8CFF}"/>
                </a:ext>
              </a:extLst>
            </p:cNvPr>
            <p:cNvSpPr/>
            <p:nvPr/>
          </p:nvSpPr>
          <p:spPr>
            <a:xfrm>
              <a:off x="4089516" y="4398250"/>
              <a:ext cx="3677047" cy="617760"/>
            </a:xfrm>
            <a:custGeom>
              <a:avLst/>
              <a:gdLst>
                <a:gd name="connsiteX0" fmla="*/ 0 w 3677047"/>
                <a:gd name="connsiteY0" fmla="*/ 102962 h 617760"/>
                <a:gd name="connsiteX1" fmla="*/ 102962 w 3677047"/>
                <a:gd name="connsiteY1" fmla="*/ 0 h 617760"/>
                <a:gd name="connsiteX2" fmla="*/ 3574085 w 3677047"/>
                <a:gd name="connsiteY2" fmla="*/ 0 h 617760"/>
                <a:gd name="connsiteX3" fmla="*/ 3677047 w 3677047"/>
                <a:gd name="connsiteY3" fmla="*/ 102962 h 617760"/>
                <a:gd name="connsiteX4" fmla="*/ 3677047 w 3677047"/>
                <a:gd name="connsiteY4" fmla="*/ 514798 h 617760"/>
                <a:gd name="connsiteX5" fmla="*/ 3574085 w 3677047"/>
                <a:gd name="connsiteY5" fmla="*/ 617760 h 617760"/>
                <a:gd name="connsiteX6" fmla="*/ 102962 w 3677047"/>
                <a:gd name="connsiteY6" fmla="*/ 617760 h 617760"/>
                <a:gd name="connsiteX7" fmla="*/ 0 w 3677047"/>
                <a:gd name="connsiteY7" fmla="*/ 514798 h 617760"/>
                <a:gd name="connsiteX8" fmla="*/ 0 w 3677047"/>
                <a:gd name="connsiteY8" fmla="*/ 102962 h 61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7047" h="617760">
                  <a:moveTo>
                    <a:pt x="0" y="102962"/>
                  </a:moveTo>
                  <a:cubicBezTo>
                    <a:pt x="0" y="46098"/>
                    <a:pt x="46098" y="0"/>
                    <a:pt x="102962" y="0"/>
                  </a:cubicBezTo>
                  <a:lnTo>
                    <a:pt x="3574085" y="0"/>
                  </a:lnTo>
                  <a:cubicBezTo>
                    <a:pt x="3630949" y="0"/>
                    <a:pt x="3677047" y="46098"/>
                    <a:pt x="3677047" y="102962"/>
                  </a:cubicBezTo>
                  <a:lnTo>
                    <a:pt x="3677047" y="514798"/>
                  </a:lnTo>
                  <a:cubicBezTo>
                    <a:pt x="3677047" y="571662"/>
                    <a:pt x="3630949" y="617760"/>
                    <a:pt x="3574085" y="617760"/>
                  </a:cubicBezTo>
                  <a:lnTo>
                    <a:pt x="102962" y="617760"/>
                  </a:lnTo>
                  <a:cubicBezTo>
                    <a:pt x="46098" y="617760"/>
                    <a:pt x="0" y="571662"/>
                    <a:pt x="0" y="514798"/>
                  </a:cubicBezTo>
                  <a:lnTo>
                    <a:pt x="0" y="10296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97" tIns="83497" rIns="83497" bIns="8349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/>
                <a:t>Ministère chargé des finances (MCF)</a:t>
              </a: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C9383A17-1592-9497-3FD3-124372278DEB}"/>
                </a:ext>
              </a:extLst>
            </p:cNvPr>
            <p:cNvSpPr/>
            <p:nvPr/>
          </p:nvSpPr>
          <p:spPr>
            <a:xfrm>
              <a:off x="4089516" y="5124430"/>
              <a:ext cx="3677047" cy="617760"/>
            </a:xfrm>
            <a:custGeom>
              <a:avLst/>
              <a:gdLst>
                <a:gd name="connsiteX0" fmla="*/ 0 w 3677047"/>
                <a:gd name="connsiteY0" fmla="*/ 102962 h 617760"/>
                <a:gd name="connsiteX1" fmla="*/ 102962 w 3677047"/>
                <a:gd name="connsiteY1" fmla="*/ 0 h 617760"/>
                <a:gd name="connsiteX2" fmla="*/ 3574085 w 3677047"/>
                <a:gd name="connsiteY2" fmla="*/ 0 h 617760"/>
                <a:gd name="connsiteX3" fmla="*/ 3677047 w 3677047"/>
                <a:gd name="connsiteY3" fmla="*/ 102962 h 617760"/>
                <a:gd name="connsiteX4" fmla="*/ 3677047 w 3677047"/>
                <a:gd name="connsiteY4" fmla="*/ 514798 h 617760"/>
                <a:gd name="connsiteX5" fmla="*/ 3574085 w 3677047"/>
                <a:gd name="connsiteY5" fmla="*/ 617760 h 617760"/>
                <a:gd name="connsiteX6" fmla="*/ 102962 w 3677047"/>
                <a:gd name="connsiteY6" fmla="*/ 617760 h 617760"/>
                <a:gd name="connsiteX7" fmla="*/ 0 w 3677047"/>
                <a:gd name="connsiteY7" fmla="*/ 514798 h 617760"/>
                <a:gd name="connsiteX8" fmla="*/ 0 w 3677047"/>
                <a:gd name="connsiteY8" fmla="*/ 102962 h 61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7047" h="617760">
                  <a:moveTo>
                    <a:pt x="0" y="102962"/>
                  </a:moveTo>
                  <a:cubicBezTo>
                    <a:pt x="0" y="46098"/>
                    <a:pt x="46098" y="0"/>
                    <a:pt x="102962" y="0"/>
                  </a:cubicBezTo>
                  <a:lnTo>
                    <a:pt x="3574085" y="0"/>
                  </a:lnTo>
                  <a:cubicBezTo>
                    <a:pt x="3630949" y="0"/>
                    <a:pt x="3677047" y="46098"/>
                    <a:pt x="3677047" y="102962"/>
                  </a:cubicBezTo>
                  <a:lnTo>
                    <a:pt x="3677047" y="514798"/>
                  </a:lnTo>
                  <a:cubicBezTo>
                    <a:pt x="3677047" y="571662"/>
                    <a:pt x="3630949" y="617760"/>
                    <a:pt x="3574085" y="617760"/>
                  </a:cubicBezTo>
                  <a:lnTo>
                    <a:pt x="102962" y="617760"/>
                  </a:lnTo>
                  <a:cubicBezTo>
                    <a:pt x="46098" y="617760"/>
                    <a:pt x="0" y="571662"/>
                    <a:pt x="0" y="514798"/>
                  </a:cubicBezTo>
                  <a:lnTo>
                    <a:pt x="0" y="10296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497" tIns="83497" rIns="83497" bIns="8349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/>
                <a:t>Le Comité National d'Approbation des Projets Publics (CNAPP)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E5EE9A6-00E4-FE3D-B80E-D04D5DFD8E33}"/>
              </a:ext>
            </a:extLst>
          </p:cNvPr>
          <p:cNvGrpSpPr/>
          <p:nvPr/>
        </p:nvGrpSpPr>
        <p:grpSpPr>
          <a:xfrm>
            <a:off x="8240586" y="2122130"/>
            <a:ext cx="3677047" cy="4204059"/>
            <a:chOff x="8240586" y="2219890"/>
            <a:chExt cx="3677047" cy="3548878"/>
          </a:xfrm>
        </p:grpSpPr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FB8D7C7D-5CA8-6839-52B6-62437C1FD6EB}"/>
                </a:ext>
              </a:extLst>
            </p:cNvPr>
            <p:cNvSpPr/>
            <p:nvPr/>
          </p:nvSpPr>
          <p:spPr>
            <a:xfrm>
              <a:off x="8240586" y="2219890"/>
              <a:ext cx="3677047" cy="477359"/>
            </a:xfrm>
            <a:custGeom>
              <a:avLst/>
              <a:gdLst>
                <a:gd name="connsiteX0" fmla="*/ 0 w 3677047"/>
                <a:gd name="connsiteY0" fmla="*/ 79561 h 477359"/>
                <a:gd name="connsiteX1" fmla="*/ 79561 w 3677047"/>
                <a:gd name="connsiteY1" fmla="*/ 0 h 477359"/>
                <a:gd name="connsiteX2" fmla="*/ 3597486 w 3677047"/>
                <a:gd name="connsiteY2" fmla="*/ 0 h 477359"/>
                <a:gd name="connsiteX3" fmla="*/ 3677047 w 3677047"/>
                <a:gd name="connsiteY3" fmla="*/ 79561 h 477359"/>
                <a:gd name="connsiteX4" fmla="*/ 3677047 w 3677047"/>
                <a:gd name="connsiteY4" fmla="*/ 397798 h 477359"/>
                <a:gd name="connsiteX5" fmla="*/ 3597486 w 3677047"/>
                <a:gd name="connsiteY5" fmla="*/ 477359 h 477359"/>
                <a:gd name="connsiteX6" fmla="*/ 79561 w 3677047"/>
                <a:gd name="connsiteY6" fmla="*/ 477359 h 477359"/>
                <a:gd name="connsiteX7" fmla="*/ 0 w 3677047"/>
                <a:gd name="connsiteY7" fmla="*/ 397798 h 477359"/>
                <a:gd name="connsiteX8" fmla="*/ 0 w 3677047"/>
                <a:gd name="connsiteY8" fmla="*/ 79561 h 47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7047" h="477359">
                  <a:moveTo>
                    <a:pt x="0" y="79561"/>
                  </a:moveTo>
                  <a:cubicBezTo>
                    <a:pt x="0" y="35621"/>
                    <a:pt x="35621" y="0"/>
                    <a:pt x="79561" y="0"/>
                  </a:cubicBezTo>
                  <a:lnTo>
                    <a:pt x="3597486" y="0"/>
                  </a:lnTo>
                  <a:cubicBezTo>
                    <a:pt x="3641426" y="0"/>
                    <a:pt x="3677047" y="35621"/>
                    <a:pt x="3677047" y="79561"/>
                  </a:cubicBezTo>
                  <a:lnTo>
                    <a:pt x="3677047" y="397798"/>
                  </a:lnTo>
                  <a:cubicBezTo>
                    <a:pt x="3677047" y="441738"/>
                    <a:pt x="3641426" y="477359"/>
                    <a:pt x="3597486" y="477359"/>
                  </a:cubicBezTo>
                  <a:lnTo>
                    <a:pt x="79561" y="477359"/>
                  </a:lnTo>
                  <a:cubicBezTo>
                    <a:pt x="35621" y="477359"/>
                    <a:pt x="0" y="441738"/>
                    <a:pt x="0" y="397798"/>
                  </a:cubicBezTo>
                  <a:lnTo>
                    <a:pt x="0" y="7956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023" tIns="69023" rIns="69023" bIns="6902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kern="1200" dirty="0"/>
                <a:t>Le Comité Interministériel du développement des PPP (CIDPPP)</a:t>
              </a: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994B6A12-366F-C258-8C03-A0C2B068762C}"/>
                </a:ext>
              </a:extLst>
            </p:cNvPr>
            <p:cNvSpPr/>
            <p:nvPr/>
          </p:nvSpPr>
          <p:spPr>
            <a:xfrm>
              <a:off x="8240586" y="2731810"/>
              <a:ext cx="3677047" cy="477359"/>
            </a:xfrm>
            <a:custGeom>
              <a:avLst/>
              <a:gdLst>
                <a:gd name="connsiteX0" fmla="*/ 0 w 3677047"/>
                <a:gd name="connsiteY0" fmla="*/ 79561 h 477359"/>
                <a:gd name="connsiteX1" fmla="*/ 79561 w 3677047"/>
                <a:gd name="connsiteY1" fmla="*/ 0 h 477359"/>
                <a:gd name="connsiteX2" fmla="*/ 3597486 w 3677047"/>
                <a:gd name="connsiteY2" fmla="*/ 0 h 477359"/>
                <a:gd name="connsiteX3" fmla="*/ 3677047 w 3677047"/>
                <a:gd name="connsiteY3" fmla="*/ 79561 h 477359"/>
                <a:gd name="connsiteX4" fmla="*/ 3677047 w 3677047"/>
                <a:gd name="connsiteY4" fmla="*/ 397798 h 477359"/>
                <a:gd name="connsiteX5" fmla="*/ 3597486 w 3677047"/>
                <a:gd name="connsiteY5" fmla="*/ 477359 h 477359"/>
                <a:gd name="connsiteX6" fmla="*/ 79561 w 3677047"/>
                <a:gd name="connsiteY6" fmla="*/ 477359 h 477359"/>
                <a:gd name="connsiteX7" fmla="*/ 0 w 3677047"/>
                <a:gd name="connsiteY7" fmla="*/ 397798 h 477359"/>
                <a:gd name="connsiteX8" fmla="*/ 0 w 3677047"/>
                <a:gd name="connsiteY8" fmla="*/ 79561 h 47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7047" h="477359">
                  <a:moveTo>
                    <a:pt x="0" y="79561"/>
                  </a:moveTo>
                  <a:cubicBezTo>
                    <a:pt x="0" y="35621"/>
                    <a:pt x="35621" y="0"/>
                    <a:pt x="79561" y="0"/>
                  </a:cubicBezTo>
                  <a:lnTo>
                    <a:pt x="3597486" y="0"/>
                  </a:lnTo>
                  <a:cubicBezTo>
                    <a:pt x="3641426" y="0"/>
                    <a:pt x="3677047" y="35621"/>
                    <a:pt x="3677047" y="79561"/>
                  </a:cubicBezTo>
                  <a:lnTo>
                    <a:pt x="3677047" y="397798"/>
                  </a:lnTo>
                  <a:cubicBezTo>
                    <a:pt x="3677047" y="441738"/>
                    <a:pt x="3641426" y="477359"/>
                    <a:pt x="3597486" y="477359"/>
                  </a:cubicBezTo>
                  <a:lnTo>
                    <a:pt x="79561" y="477359"/>
                  </a:lnTo>
                  <a:cubicBezTo>
                    <a:pt x="35621" y="477359"/>
                    <a:pt x="0" y="441738"/>
                    <a:pt x="0" y="397798"/>
                  </a:cubicBezTo>
                  <a:lnTo>
                    <a:pt x="0" y="7956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023" tIns="69023" rIns="69023" bIns="6902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kern="1200"/>
                <a:t>Le Comité Technique d’Appui au développement des PPP (CTPDPPP)</a:t>
              </a:r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90A28248-2310-4185-EA38-243C47096EFA}"/>
                </a:ext>
              </a:extLst>
            </p:cNvPr>
            <p:cNvSpPr/>
            <p:nvPr/>
          </p:nvSpPr>
          <p:spPr>
            <a:xfrm>
              <a:off x="8240586" y="3243730"/>
              <a:ext cx="3677047" cy="477359"/>
            </a:xfrm>
            <a:custGeom>
              <a:avLst/>
              <a:gdLst>
                <a:gd name="connsiteX0" fmla="*/ 0 w 3677047"/>
                <a:gd name="connsiteY0" fmla="*/ 79561 h 477359"/>
                <a:gd name="connsiteX1" fmla="*/ 79561 w 3677047"/>
                <a:gd name="connsiteY1" fmla="*/ 0 h 477359"/>
                <a:gd name="connsiteX2" fmla="*/ 3597486 w 3677047"/>
                <a:gd name="connsiteY2" fmla="*/ 0 h 477359"/>
                <a:gd name="connsiteX3" fmla="*/ 3677047 w 3677047"/>
                <a:gd name="connsiteY3" fmla="*/ 79561 h 477359"/>
                <a:gd name="connsiteX4" fmla="*/ 3677047 w 3677047"/>
                <a:gd name="connsiteY4" fmla="*/ 397798 h 477359"/>
                <a:gd name="connsiteX5" fmla="*/ 3597486 w 3677047"/>
                <a:gd name="connsiteY5" fmla="*/ 477359 h 477359"/>
                <a:gd name="connsiteX6" fmla="*/ 79561 w 3677047"/>
                <a:gd name="connsiteY6" fmla="*/ 477359 h 477359"/>
                <a:gd name="connsiteX7" fmla="*/ 0 w 3677047"/>
                <a:gd name="connsiteY7" fmla="*/ 397798 h 477359"/>
                <a:gd name="connsiteX8" fmla="*/ 0 w 3677047"/>
                <a:gd name="connsiteY8" fmla="*/ 79561 h 47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7047" h="477359">
                  <a:moveTo>
                    <a:pt x="0" y="79561"/>
                  </a:moveTo>
                  <a:cubicBezTo>
                    <a:pt x="0" y="35621"/>
                    <a:pt x="35621" y="0"/>
                    <a:pt x="79561" y="0"/>
                  </a:cubicBezTo>
                  <a:lnTo>
                    <a:pt x="3597486" y="0"/>
                  </a:lnTo>
                  <a:cubicBezTo>
                    <a:pt x="3641426" y="0"/>
                    <a:pt x="3677047" y="35621"/>
                    <a:pt x="3677047" y="79561"/>
                  </a:cubicBezTo>
                  <a:lnTo>
                    <a:pt x="3677047" y="397798"/>
                  </a:lnTo>
                  <a:cubicBezTo>
                    <a:pt x="3677047" y="441738"/>
                    <a:pt x="3641426" y="477359"/>
                    <a:pt x="3597486" y="477359"/>
                  </a:cubicBezTo>
                  <a:lnTo>
                    <a:pt x="79561" y="477359"/>
                  </a:lnTo>
                  <a:cubicBezTo>
                    <a:pt x="35621" y="477359"/>
                    <a:pt x="0" y="441738"/>
                    <a:pt x="0" y="397798"/>
                  </a:cubicBezTo>
                  <a:lnTo>
                    <a:pt x="0" y="7956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023" tIns="69023" rIns="69023" bIns="6902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kern="1200"/>
                <a:t>La Structure d’appui au développement des PPP (SADPPP)</a:t>
              </a: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2B96D4C3-0ABC-36F6-4EE0-98DDE11605E1}"/>
                </a:ext>
              </a:extLst>
            </p:cNvPr>
            <p:cNvSpPr/>
            <p:nvPr/>
          </p:nvSpPr>
          <p:spPr>
            <a:xfrm>
              <a:off x="8240586" y="3755650"/>
              <a:ext cx="3677047" cy="477359"/>
            </a:xfrm>
            <a:custGeom>
              <a:avLst/>
              <a:gdLst>
                <a:gd name="connsiteX0" fmla="*/ 0 w 3677047"/>
                <a:gd name="connsiteY0" fmla="*/ 79561 h 477359"/>
                <a:gd name="connsiteX1" fmla="*/ 79561 w 3677047"/>
                <a:gd name="connsiteY1" fmla="*/ 0 h 477359"/>
                <a:gd name="connsiteX2" fmla="*/ 3597486 w 3677047"/>
                <a:gd name="connsiteY2" fmla="*/ 0 h 477359"/>
                <a:gd name="connsiteX3" fmla="*/ 3677047 w 3677047"/>
                <a:gd name="connsiteY3" fmla="*/ 79561 h 477359"/>
                <a:gd name="connsiteX4" fmla="*/ 3677047 w 3677047"/>
                <a:gd name="connsiteY4" fmla="*/ 397798 h 477359"/>
                <a:gd name="connsiteX5" fmla="*/ 3597486 w 3677047"/>
                <a:gd name="connsiteY5" fmla="*/ 477359 h 477359"/>
                <a:gd name="connsiteX6" fmla="*/ 79561 w 3677047"/>
                <a:gd name="connsiteY6" fmla="*/ 477359 h 477359"/>
                <a:gd name="connsiteX7" fmla="*/ 0 w 3677047"/>
                <a:gd name="connsiteY7" fmla="*/ 397798 h 477359"/>
                <a:gd name="connsiteX8" fmla="*/ 0 w 3677047"/>
                <a:gd name="connsiteY8" fmla="*/ 79561 h 47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7047" h="477359">
                  <a:moveTo>
                    <a:pt x="0" y="79561"/>
                  </a:moveTo>
                  <a:cubicBezTo>
                    <a:pt x="0" y="35621"/>
                    <a:pt x="35621" y="0"/>
                    <a:pt x="79561" y="0"/>
                  </a:cubicBezTo>
                  <a:lnTo>
                    <a:pt x="3597486" y="0"/>
                  </a:lnTo>
                  <a:cubicBezTo>
                    <a:pt x="3641426" y="0"/>
                    <a:pt x="3677047" y="35621"/>
                    <a:pt x="3677047" y="79561"/>
                  </a:cubicBezTo>
                  <a:lnTo>
                    <a:pt x="3677047" y="397798"/>
                  </a:lnTo>
                  <a:cubicBezTo>
                    <a:pt x="3677047" y="441738"/>
                    <a:pt x="3641426" y="477359"/>
                    <a:pt x="3597486" y="477359"/>
                  </a:cubicBezTo>
                  <a:lnTo>
                    <a:pt x="79561" y="477359"/>
                  </a:lnTo>
                  <a:cubicBezTo>
                    <a:pt x="35621" y="477359"/>
                    <a:pt x="0" y="441738"/>
                    <a:pt x="0" y="397798"/>
                  </a:cubicBezTo>
                  <a:lnTo>
                    <a:pt x="0" y="7956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023" tIns="69023" rIns="69023" bIns="6902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kern="1200"/>
                <a:t>L’autorité de régulation multisectorielle (ARM)</a:t>
              </a:r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88EB10D8-B8C3-E455-EADC-DE053C2A6890}"/>
                </a:ext>
              </a:extLst>
            </p:cNvPr>
            <p:cNvSpPr/>
            <p:nvPr/>
          </p:nvSpPr>
          <p:spPr>
            <a:xfrm>
              <a:off x="8240586" y="4267570"/>
              <a:ext cx="3677047" cy="477359"/>
            </a:xfrm>
            <a:custGeom>
              <a:avLst/>
              <a:gdLst>
                <a:gd name="connsiteX0" fmla="*/ 0 w 3677047"/>
                <a:gd name="connsiteY0" fmla="*/ 79561 h 477359"/>
                <a:gd name="connsiteX1" fmla="*/ 79561 w 3677047"/>
                <a:gd name="connsiteY1" fmla="*/ 0 h 477359"/>
                <a:gd name="connsiteX2" fmla="*/ 3597486 w 3677047"/>
                <a:gd name="connsiteY2" fmla="*/ 0 h 477359"/>
                <a:gd name="connsiteX3" fmla="*/ 3677047 w 3677047"/>
                <a:gd name="connsiteY3" fmla="*/ 79561 h 477359"/>
                <a:gd name="connsiteX4" fmla="*/ 3677047 w 3677047"/>
                <a:gd name="connsiteY4" fmla="*/ 397798 h 477359"/>
                <a:gd name="connsiteX5" fmla="*/ 3597486 w 3677047"/>
                <a:gd name="connsiteY5" fmla="*/ 477359 h 477359"/>
                <a:gd name="connsiteX6" fmla="*/ 79561 w 3677047"/>
                <a:gd name="connsiteY6" fmla="*/ 477359 h 477359"/>
                <a:gd name="connsiteX7" fmla="*/ 0 w 3677047"/>
                <a:gd name="connsiteY7" fmla="*/ 397798 h 477359"/>
                <a:gd name="connsiteX8" fmla="*/ 0 w 3677047"/>
                <a:gd name="connsiteY8" fmla="*/ 79561 h 47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7047" h="477359">
                  <a:moveTo>
                    <a:pt x="0" y="79561"/>
                  </a:moveTo>
                  <a:cubicBezTo>
                    <a:pt x="0" y="35621"/>
                    <a:pt x="35621" y="0"/>
                    <a:pt x="79561" y="0"/>
                  </a:cubicBezTo>
                  <a:lnTo>
                    <a:pt x="3597486" y="0"/>
                  </a:lnTo>
                  <a:cubicBezTo>
                    <a:pt x="3641426" y="0"/>
                    <a:pt x="3677047" y="35621"/>
                    <a:pt x="3677047" y="79561"/>
                  </a:cubicBezTo>
                  <a:lnTo>
                    <a:pt x="3677047" y="397798"/>
                  </a:lnTo>
                  <a:cubicBezTo>
                    <a:pt x="3677047" y="441738"/>
                    <a:pt x="3641426" y="477359"/>
                    <a:pt x="3597486" y="477359"/>
                  </a:cubicBezTo>
                  <a:lnTo>
                    <a:pt x="79561" y="477359"/>
                  </a:lnTo>
                  <a:cubicBezTo>
                    <a:pt x="35621" y="477359"/>
                    <a:pt x="0" y="441738"/>
                    <a:pt x="0" y="397798"/>
                  </a:cubicBezTo>
                  <a:lnTo>
                    <a:pt x="0" y="7956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023" tIns="69023" rIns="69023" bIns="6902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kern="1200"/>
                <a:t>La Commission Nationale de Contrôle des Marchés Publics (CNCMP)</a:t>
              </a: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DB8FA44C-82B6-65F4-16A7-9BF19676F546}"/>
                </a:ext>
              </a:extLst>
            </p:cNvPr>
            <p:cNvSpPr/>
            <p:nvPr/>
          </p:nvSpPr>
          <p:spPr>
            <a:xfrm>
              <a:off x="8240586" y="4779489"/>
              <a:ext cx="3677047" cy="477359"/>
            </a:xfrm>
            <a:custGeom>
              <a:avLst/>
              <a:gdLst>
                <a:gd name="connsiteX0" fmla="*/ 0 w 3677047"/>
                <a:gd name="connsiteY0" fmla="*/ 79561 h 477359"/>
                <a:gd name="connsiteX1" fmla="*/ 79561 w 3677047"/>
                <a:gd name="connsiteY1" fmla="*/ 0 h 477359"/>
                <a:gd name="connsiteX2" fmla="*/ 3597486 w 3677047"/>
                <a:gd name="connsiteY2" fmla="*/ 0 h 477359"/>
                <a:gd name="connsiteX3" fmla="*/ 3677047 w 3677047"/>
                <a:gd name="connsiteY3" fmla="*/ 79561 h 477359"/>
                <a:gd name="connsiteX4" fmla="*/ 3677047 w 3677047"/>
                <a:gd name="connsiteY4" fmla="*/ 397798 h 477359"/>
                <a:gd name="connsiteX5" fmla="*/ 3597486 w 3677047"/>
                <a:gd name="connsiteY5" fmla="*/ 477359 h 477359"/>
                <a:gd name="connsiteX6" fmla="*/ 79561 w 3677047"/>
                <a:gd name="connsiteY6" fmla="*/ 477359 h 477359"/>
                <a:gd name="connsiteX7" fmla="*/ 0 w 3677047"/>
                <a:gd name="connsiteY7" fmla="*/ 397798 h 477359"/>
                <a:gd name="connsiteX8" fmla="*/ 0 w 3677047"/>
                <a:gd name="connsiteY8" fmla="*/ 79561 h 47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7047" h="477359">
                  <a:moveTo>
                    <a:pt x="0" y="79561"/>
                  </a:moveTo>
                  <a:cubicBezTo>
                    <a:pt x="0" y="35621"/>
                    <a:pt x="35621" y="0"/>
                    <a:pt x="79561" y="0"/>
                  </a:cubicBezTo>
                  <a:lnTo>
                    <a:pt x="3597486" y="0"/>
                  </a:lnTo>
                  <a:cubicBezTo>
                    <a:pt x="3641426" y="0"/>
                    <a:pt x="3677047" y="35621"/>
                    <a:pt x="3677047" y="79561"/>
                  </a:cubicBezTo>
                  <a:lnTo>
                    <a:pt x="3677047" y="397798"/>
                  </a:lnTo>
                  <a:cubicBezTo>
                    <a:pt x="3677047" y="441738"/>
                    <a:pt x="3641426" y="477359"/>
                    <a:pt x="3597486" y="477359"/>
                  </a:cubicBezTo>
                  <a:lnTo>
                    <a:pt x="79561" y="477359"/>
                  </a:lnTo>
                  <a:cubicBezTo>
                    <a:pt x="35621" y="477359"/>
                    <a:pt x="0" y="441738"/>
                    <a:pt x="0" y="397798"/>
                  </a:cubicBezTo>
                  <a:lnTo>
                    <a:pt x="0" y="7956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023" tIns="69023" rIns="69023" bIns="6902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kern="1200"/>
                <a:t>Commission de Règlement des Différends de l’Autorité de Régulation des Marchés Publics </a:t>
              </a: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07B34705-EA84-9045-5B56-222B997D1F03}"/>
                </a:ext>
              </a:extLst>
            </p:cNvPr>
            <p:cNvSpPr/>
            <p:nvPr/>
          </p:nvSpPr>
          <p:spPr>
            <a:xfrm>
              <a:off x="8240586" y="5291409"/>
              <a:ext cx="3677047" cy="477359"/>
            </a:xfrm>
            <a:custGeom>
              <a:avLst/>
              <a:gdLst>
                <a:gd name="connsiteX0" fmla="*/ 0 w 3677047"/>
                <a:gd name="connsiteY0" fmla="*/ 79561 h 477359"/>
                <a:gd name="connsiteX1" fmla="*/ 79561 w 3677047"/>
                <a:gd name="connsiteY1" fmla="*/ 0 h 477359"/>
                <a:gd name="connsiteX2" fmla="*/ 3597486 w 3677047"/>
                <a:gd name="connsiteY2" fmla="*/ 0 h 477359"/>
                <a:gd name="connsiteX3" fmla="*/ 3677047 w 3677047"/>
                <a:gd name="connsiteY3" fmla="*/ 79561 h 477359"/>
                <a:gd name="connsiteX4" fmla="*/ 3677047 w 3677047"/>
                <a:gd name="connsiteY4" fmla="*/ 397798 h 477359"/>
                <a:gd name="connsiteX5" fmla="*/ 3597486 w 3677047"/>
                <a:gd name="connsiteY5" fmla="*/ 477359 h 477359"/>
                <a:gd name="connsiteX6" fmla="*/ 79561 w 3677047"/>
                <a:gd name="connsiteY6" fmla="*/ 477359 h 477359"/>
                <a:gd name="connsiteX7" fmla="*/ 0 w 3677047"/>
                <a:gd name="connsiteY7" fmla="*/ 397798 h 477359"/>
                <a:gd name="connsiteX8" fmla="*/ 0 w 3677047"/>
                <a:gd name="connsiteY8" fmla="*/ 79561 h 47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7047" h="477359">
                  <a:moveTo>
                    <a:pt x="0" y="79561"/>
                  </a:moveTo>
                  <a:cubicBezTo>
                    <a:pt x="0" y="35621"/>
                    <a:pt x="35621" y="0"/>
                    <a:pt x="79561" y="0"/>
                  </a:cubicBezTo>
                  <a:lnTo>
                    <a:pt x="3597486" y="0"/>
                  </a:lnTo>
                  <a:cubicBezTo>
                    <a:pt x="3641426" y="0"/>
                    <a:pt x="3677047" y="35621"/>
                    <a:pt x="3677047" y="79561"/>
                  </a:cubicBezTo>
                  <a:lnTo>
                    <a:pt x="3677047" y="397798"/>
                  </a:lnTo>
                  <a:cubicBezTo>
                    <a:pt x="3677047" y="441738"/>
                    <a:pt x="3641426" y="477359"/>
                    <a:pt x="3597486" y="477359"/>
                  </a:cubicBezTo>
                  <a:lnTo>
                    <a:pt x="79561" y="477359"/>
                  </a:lnTo>
                  <a:cubicBezTo>
                    <a:pt x="35621" y="477359"/>
                    <a:pt x="0" y="441738"/>
                    <a:pt x="0" y="397798"/>
                  </a:cubicBezTo>
                  <a:lnTo>
                    <a:pt x="0" y="79561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023" tIns="69023" rIns="69023" bIns="69023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400" b="1" kern="1200" dirty="0"/>
                <a:t>Unité de gestion et comité de dialogue compétitif 	</a:t>
              </a:r>
            </a:p>
          </p:txBody>
        </p:sp>
      </p:grp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5A20CB8A-CB9C-87D3-99A9-2F4CE16DEDA7}"/>
              </a:ext>
            </a:extLst>
          </p:cNvPr>
          <p:cNvSpPr/>
          <p:nvPr/>
        </p:nvSpPr>
        <p:spPr>
          <a:xfrm>
            <a:off x="599441" y="1249679"/>
            <a:ext cx="2841176" cy="555029"/>
          </a:xfrm>
          <a:custGeom>
            <a:avLst/>
            <a:gdLst>
              <a:gd name="connsiteX0" fmla="*/ 0 w 2841176"/>
              <a:gd name="connsiteY0" fmla="*/ 61776 h 617760"/>
              <a:gd name="connsiteX1" fmla="*/ 61776 w 2841176"/>
              <a:gd name="connsiteY1" fmla="*/ 0 h 617760"/>
              <a:gd name="connsiteX2" fmla="*/ 2779400 w 2841176"/>
              <a:gd name="connsiteY2" fmla="*/ 0 h 617760"/>
              <a:gd name="connsiteX3" fmla="*/ 2841176 w 2841176"/>
              <a:gd name="connsiteY3" fmla="*/ 61776 h 617760"/>
              <a:gd name="connsiteX4" fmla="*/ 2841176 w 2841176"/>
              <a:gd name="connsiteY4" fmla="*/ 555984 h 617760"/>
              <a:gd name="connsiteX5" fmla="*/ 2779400 w 2841176"/>
              <a:gd name="connsiteY5" fmla="*/ 617760 h 617760"/>
              <a:gd name="connsiteX6" fmla="*/ 61776 w 2841176"/>
              <a:gd name="connsiteY6" fmla="*/ 617760 h 617760"/>
              <a:gd name="connsiteX7" fmla="*/ 0 w 2841176"/>
              <a:gd name="connsiteY7" fmla="*/ 555984 h 617760"/>
              <a:gd name="connsiteX8" fmla="*/ 0 w 2841176"/>
              <a:gd name="connsiteY8" fmla="*/ 61776 h 61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1176" h="617760">
                <a:moveTo>
                  <a:pt x="0" y="61776"/>
                </a:moveTo>
                <a:cubicBezTo>
                  <a:pt x="0" y="27658"/>
                  <a:pt x="27658" y="0"/>
                  <a:pt x="61776" y="0"/>
                </a:cubicBezTo>
                <a:lnTo>
                  <a:pt x="2779400" y="0"/>
                </a:lnTo>
                <a:cubicBezTo>
                  <a:pt x="2813518" y="0"/>
                  <a:pt x="2841176" y="27658"/>
                  <a:pt x="2841176" y="61776"/>
                </a:cubicBezTo>
                <a:lnTo>
                  <a:pt x="2841176" y="555984"/>
                </a:lnTo>
                <a:cubicBezTo>
                  <a:pt x="2841176" y="590102"/>
                  <a:pt x="2813518" y="617760"/>
                  <a:pt x="2779400" y="617760"/>
                </a:cubicBezTo>
                <a:lnTo>
                  <a:pt x="61776" y="617760"/>
                </a:lnTo>
                <a:cubicBezTo>
                  <a:pt x="27658" y="617760"/>
                  <a:pt x="0" y="590102"/>
                  <a:pt x="0" y="555984"/>
                </a:cubicBezTo>
                <a:lnTo>
                  <a:pt x="0" y="61776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154" tIns="117154" rIns="117154" bIns="117154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600" b="1" kern="1200"/>
              <a:t>MAROC</a:t>
            </a:r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C6FFB5C6-210A-FB5D-3AFE-320091D9B3D1}"/>
              </a:ext>
            </a:extLst>
          </p:cNvPr>
          <p:cNvSpPr/>
          <p:nvPr/>
        </p:nvSpPr>
        <p:spPr>
          <a:xfrm>
            <a:off x="4577089" y="1249679"/>
            <a:ext cx="2841176" cy="555029"/>
          </a:xfrm>
          <a:custGeom>
            <a:avLst/>
            <a:gdLst>
              <a:gd name="connsiteX0" fmla="*/ 0 w 2841176"/>
              <a:gd name="connsiteY0" fmla="*/ 61776 h 617760"/>
              <a:gd name="connsiteX1" fmla="*/ 61776 w 2841176"/>
              <a:gd name="connsiteY1" fmla="*/ 0 h 617760"/>
              <a:gd name="connsiteX2" fmla="*/ 2779400 w 2841176"/>
              <a:gd name="connsiteY2" fmla="*/ 0 h 617760"/>
              <a:gd name="connsiteX3" fmla="*/ 2841176 w 2841176"/>
              <a:gd name="connsiteY3" fmla="*/ 61776 h 617760"/>
              <a:gd name="connsiteX4" fmla="*/ 2841176 w 2841176"/>
              <a:gd name="connsiteY4" fmla="*/ 555984 h 617760"/>
              <a:gd name="connsiteX5" fmla="*/ 2779400 w 2841176"/>
              <a:gd name="connsiteY5" fmla="*/ 617760 h 617760"/>
              <a:gd name="connsiteX6" fmla="*/ 61776 w 2841176"/>
              <a:gd name="connsiteY6" fmla="*/ 617760 h 617760"/>
              <a:gd name="connsiteX7" fmla="*/ 0 w 2841176"/>
              <a:gd name="connsiteY7" fmla="*/ 555984 h 617760"/>
              <a:gd name="connsiteX8" fmla="*/ 0 w 2841176"/>
              <a:gd name="connsiteY8" fmla="*/ 61776 h 61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1176" h="617760">
                <a:moveTo>
                  <a:pt x="0" y="61776"/>
                </a:moveTo>
                <a:cubicBezTo>
                  <a:pt x="0" y="27658"/>
                  <a:pt x="27658" y="0"/>
                  <a:pt x="61776" y="0"/>
                </a:cubicBezTo>
                <a:lnTo>
                  <a:pt x="2779400" y="0"/>
                </a:lnTo>
                <a:cubicBezTo>
                  <a:pt x="2813518" y="0"/>
                  <a:pt x="2841176" y="27658"/>
                  <a:pt x="2841176" y="61776"/>
                </a:cubicBezTo>
                <a:lnTo>
                  <a:pt x="2841176" y="555984"/>
                </a:lnTo>
                <a:cubicBezTo>
                  <a:pt x="2841176" y="590102"/>
                  <a:pt x="2813518" y="617760"/>
                  <a:pt x="2779400" y="617760"/>
                </a:cubicBezTo>
                <a:lnTo>
                  <a:pt x="61776" y="617760"/>
                </a:lnTo>
                <a:cubicBezTo>
                  <a:pt x="27658" y="617760"/>
                  <a:pt x="0" y="590102"/>
                  <a:pt x="0" y="555984"/>
                </a:cubicBezTo>
                <a:lnTo>
                  <a:pt x="0" y="61776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154" tIns="117154" rIns="117154" bIns="117154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600" b="1" kern="1200"/>
              <a:t>TUNISIE</a:t>
            </a: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5FAB3189-A40D-D66F-A102-AF431A2A9DDB}"/>
              </a:ext>
            </a:extLst>
          </p:cNvPr>
          <p:cNvSpPr/>
          <p:nvPr/>
        </p:nvSpPr>
        <p:spPr>
          <a:xfrm>
            <a:off x="8554736" y="1249679"/>
            <a:ext cx="2841176" cy="555029"/>
          </a:xfrm>
          <a:custGeom>
            <a:avLst/>
            <a:gdLst>
              <a:gd name="connsiteX0" fmla="*/ 0 w 2841176"/>
              <a:gd name="connsiteY0" fmla="*/ 61776 h 617760"/>
              <a:gd name="connsiteX1" fmla="*/ 61776 w 2841176"/>
              <a:gd name="connsiteY1" fmla="*/ 0 h 617760"/>
              <a:gd name="connsiteX2" fmla="*/ 2779400 w 2841176"/>
              <a:gd name="connsiteY2" fmla="*/ 0 h 617760"/>
              <a:gd name="connsiteX3" fmla="*/ 2841176 w 2841176"/>
              <a:gd name="connsiteY3" fmla="*/ 61776 h 617760"/>
              <a:gd name="connsiteX4" fmla="*/ 2841176 w 2841176"/>
              <a:gd name="connsiteY4" fmla="*/ 555984 h 617760"/>
              <a:gd name="connsiteX5" fmla="*/ 2779400 w 2841176"/>
              <a:gd name="connsiteY5" fmla="*/ 617760 h 617760"/>
              <a:gd name="connsiteX6" fmla="*/ 61776 w 2841176"/>
              <a:gd name="connsiteY6" fmla="*/ 617760 h 617760"/>
              <a:gd name="connsiteX7" fmla="*/ 0 w 2841176"/>
              <a:gd name="connsiteY7" fmla="*/ 555984 h 617760"/>
              <a:gd name="connsiteX8" fmla="*/ 0 w 2841176"/>
              <a:gd name="connsiteY8" fmla="*/ 61776 h 61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1176" h="617760">
                <a:moveTo>
                  <a:pt x="0" y="61776"/>
                </a:moveTo>
                <a:cubicBezTo>
                  <a:pt x="0" y="27658"/>
                  <a:pt x="27658" y="0"/>
                  <a:pt x="61776" y="0"/>
                </a:cubicBezTo>
                <a:lnTo>
                  <a:pt x="2779400" y="0"/>
                </a:lnTo>
                <a:cubicBezTo>
                  <a:pt x="2813518" y="0"/>
                  <a:pt x="2841176" y="27658"/>
                  <a:pt x="2841176" y="61776"/>
                </a:cubicBezTo>
                <a:lnTo>
                  <a:pt x="2841176" y="555984"/>
                </a:lnTo>
                <a:cubicBezTo>
                  <a:pt x="2841176" y="590102"/>
                  <a:pt x="2813518" y="617760"/>
                  <a:pt x="2779400" y="617760"/>
                </a:cubicBezTo>
                <a:lnTo>
                  <a:pt x="61776" y="617760"/>
                </a:lnTo>
                <a:cubicBezTo>
                  <a:pt x="27658" y="617760"/>
                  <a:pt x="0" y="590102"/>
                  <a:pt x="0" y="555984"/>
                </a:cubicBezTo>
                <a:lnTo>
                  <a:pt x="0" y="61776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154" tIns="117154" rIns="117154" bIns="117154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600" b="1" kern="1200"/>
              <a:t>MAURITANIE</a:t>
            </a:r>
          </a:p>
        </p:txBody>
      </p:sp>
    </p:spTree>
    <p:extLst>
      <p:ext uri="{BB962C8B-B14F-4D97-AF65-F5344CB8AC3E}">
        <p14:creationId xmlns:p14="http://schemas.microsoft.com/office/powerpoint/2010/main" val="363245676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D4CAC7-654D-5AB1-D76F-666A0F3DDF8F}"/>
              </a:ext>
            </a:extLst>
          </p:cNvPr>
          <p:cNvSpPr txBox="1"/>
          <p:nvPr/>
        </p:nvSpPr>
        <p:spPr>
          <a:xfrm>
            <a:off x="0" y="0"/>
            <a:ext cx="1042416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/>
              <a:t>Le cadre institutionnel 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008087E-39A4-A014-257B-BD00B65CB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9353"/>
              </p:ext>
            </p:extLst>
          </p:nvPr>
        </p:nvGraphicFramePr>
        <p:xfrm>
          <a:off x="185117" y="1231837"/>
          <a:ext cx="11597832" cy="312844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722422">
                  <a:extLst>
                    <a:ext uri="{9D8B030D-6E8A-4147-A177-3AD203B41FA5}">
                      <a16:colId xmlns:a16="http://schemas.microsoft.com/office/drawing/2014/main" val="3555840309"/>
                    </a:ext>
                  </a:extLst>
                </a:gridCol>
                <a:gridCol w="2489521">
                  <a:extLst>
                    <a:ext uri="{9D8B030D-6E8A-4147-A177-3AD203B41FA5}">
                      <a16:colId xmlns:a16="http://schemas.microsoft.com/office/drawing/2014/main" val="1237292897"/>
                    </a:ext>
                  </a:extLst>
                </a:gridCol>
                <a:gridCol w="2018998">
                  <a:extLst>
                    <a:ext uri="{9D8B030D-6E8A-4147-A177-3AD203B41FA5}">
                      <a16:colId xmlns:a16="http://schemas.microsoft.com/office/drawing/2014/main" val="1555050033"/>
                    </a:ext>
                  </a:extLst>
                </a:gridCol>
                <a:gridCol w="2012704">
                  <a:extLst>
                    <a:ext uri="{9D8B030D-6E8A-4147-A177-3AD203B41FA5}">
                      <a16:colId xmlns:a16="http://schemas.microsoft.com/office/drawing/2014/main" val="762888596"/>
                    </a:ext>
                  </a:extLst>
                </a:gridCol>
                <a:gridCol w="2354187">
                  <a:extLst>
                    <a:ext uri="{9D8B030D-6E8A-4147-A177-3AD203B41FA5}">
                      <a16:colId xmlns:a16="http://schemas.microsoft.com/office/drawing/2014/main" val="608571507"/>
                    </a:ext>
                  </a:extLst>
                </a:gridCol>
              </a:tblGrid>
              <a:tr h="17230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rgbClr val="A3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dirty="0">
                          <a:effectLst/>
                        </a:rPr>
                        <a:t>MAROC</a:t>
                      </a:r>
                      <a:endParaRPr lang="fr-F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cell3D prstMaterial="dkEdge">
                      <a:bevel prst="coolSlant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dirty="0">
                          <a:effectLst/>
                        </a:rPr>
                        <a:t>TUNISIE</a:t>
                      </a:r>
                      <a:endParaRPr lang="fr-FR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>
                          <a:effectLst/>
                        </a:rPr>
                        <a:t>MAURITANIE</a:t>
                      </a:r>
                      <a:endParaRPr lang="fr-FR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136679"/>
                  </a:ext>
                </a:extLst>
              </a:tr>
              <a:tr h="309299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dirty="0">
                          <a:effectLst/>
                        </a:rPr>
                        <a:t>État et EEP</a:t>
                      </a:r>
                      <a:endParaRPr lang="fr-FR" sz="14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dirty="0">
                          <a:effectLst/>
                        </a:rPr>
                        <a:t>CT</a:t>
                      </a:r>
                      <a:endParaRPr lang="fr-FR" sz="14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57853"/>
                  </a:ext>
                </a:extLst>
              </a:tr>
              <a:tr h="5396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Développement de la stratégie nationale en matière PPP</a:t>
                      </a:r>
                      <a:endParaRPr lang="fr-FR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  <a:effectLst/>
                        </a:rPr>
                        <a:t>Commission nationale de PPP (CNPPP)</a:t>
                      </a:r>
                      <a:endParaRPr lang="fr-FR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fr-FR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  <a:effectLst/>
                        </a:rPr>
                        <a:t>Conseil stratégique de PPP (</a:t>
                      </a:r>
                      <a:r>
                        <a:rPr lang="fr-FR" sz="1400" b="1" dirty="0">
                          <a:solidFill>
                            <a:srgbClr val="FF0000"/>
                          </a:solidFill>
                          <a:effectLst/>
                        </a:rPr>
                        <a:t>non opérationnel</a:t>
                      </a:r>
                      <a:r>
                        <a:rPr lang="fr-FR" sz="1400" b="1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fr-FR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  <a:effectLst/>
                        </a:rPr>
                        <a:t>Comité Interministériel de développement PPP (</a:t>
                      </a:r>
                      <a:r>
                        <a:rPr lang="fr-FR" sz="1400" b="1" dirty="0">
                          <a:solidFill>
                            <a:srgbClr val="FF0000"/>
                          </a:solidFill>
                          <a:effectLst/>
                        </a:rPr>
                        <a:t>validation</a:t>
                      </a:r>
                      <a:r>
                        <a:rPr lang="fr-FR" sz="1400" b="1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fr-FR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232551"/>
                  </a:ext>
                </a:extLst>
              </a:tr>
              <a:tr h="468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La planification du pipeline de projets</a:t>
                      </a:r>
                      <a:endParaRPr lang="fr-FR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  <a:effectLst/>
                        </a:rPr>
                        <a:t>CNPPP</a:t>
                      </a:r>
                      <a:endParaRPr lang="fr-FR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  <a:effectLst/>
                        </a:rPr>
                        <a:t>Comité permanant PPP</a:t>
                      </a:r>
                      <a:endParaRPr lang="fr-FR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  <a:effectLst/>
                        </a:rPr>
                        <a:t>CSPPP +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  <a:effectLst/>
                        </a:rPr>
                        <a:t> Instance générale PPP</a:t>
                      </a:r>
                      <a:endParaRPr lang="fr-FR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  <a:effectLst/>
                        </a:rPr>
                        <a:t>Non précisé ?</a:t>
                      </a:r>
                      <a:endParaRPr lang="fr-FR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33453"/>
                  </a:ext>
                </a:extLst>
              </a:tr>
              <a:tr h="786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</a:rPr>
                        <a:t>Conseil et appui </a:t>
                      </a:r>
                      <a:endParaRPr lang="fr-FR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3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  <a:effectLst/>
                        </a:rPr>
                        <a:t>Ministère de l’économie et des finances (MEF)</a:t>
                      </a:r>
                      <a:endParaRPr lang="fr-FR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  <a:effectLst/>
                        </a:rPr>
                        <a:t>Ministère de l’intérieur (MI)</a:t>
                      </a:r>
                      <a:endParaRPr lang="fr-FR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b="1" kern="1200" dirty="0">
                          <a:solidFill>
                            <a:schemeClr val="bg1"/>
                          </a:solidFill>
                          <a:effectLst/>
                        </a:rPr>
                        <a:t>IGPPP</a:t>
                      </a:r>
                      <a:endParaRPr lang="fr-FR" sz="14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b="1" dirty="0">
                          <a:solidFill>
                            <a:schemeClr val="bg1"/>
                          </a:solidFill>
                          <a:effectLst/>
                        </a:rPr>
                        <a:t>Structure d’appui PPP+ Autorité de Régulation Multisectorielle (élaboration du dossier de consultation) </a:t>
                      </a:r>
                      <a:endParaRPr lang="fr-FR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818829"/>
                  </a:ext>
                </a:extLst>
              </a:tr>
            </a:tbl>
          </a:graphicData>
        </a:graphic>
      </p:graphicFrame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2B134146-1F6B-8A8C-707C-C9479A568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080271"/>
              </p:ext>
            </p:extLst>
          </p:nvPr>
        </p:nvGraphicFramePr>
        <p:xfrm>
          <a:off x="185117" y="4994019"/>
          <a:ext cx="11597832" cy="173187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722422">
                  <a:extLst>
                    <a:ext uri="{9D8B030D-6E8A-4147-A177-3AD203B41FA5}">
                      <a16:colId xmlns:a16="http://schemas.microsoft.com/office/drawing/2014/main" val="2734617564"/>
                    </a:ext>
                  </a:extLst>
                </a:gridCol>
                <a:gridCol w="8875410">
                  <a:extLst>
                    <a:ext uri="{9D8B030D-6E8A-4147-A177-3AD203B41FA5}">
                      <a16:colId xmlns:a16="http://schemas.microsoft.com/office/drawing/2014/main" val="3134059149"/>
                    </a:ext>
                  </a:extLst>
                </a:gridCol>
              </a:tblGrid>
              <a:tr h="7018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  <a:t>Identification et évaluation du projet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personne publique concernée assistée par des experts le cas échéants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321123"/>
                  </a:ext>
                </a:extLst>
              </a:tr>
              <a:tr h="3240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  <a:t>Passation du contrat 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comité ad hoc, sous la présidence de la personne publique concernée, assisté par des experts le cas échéants 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159937"/>
                  </a:ext>
                </a:extLst>
              </a:tr>
              <a:tr h="591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  <a:t>Contrôle de l’exécution du contrat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personne publique concernée assistée par des experts le cas échéant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16684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211A9345-23AC-B78A-720D-8242E05F264C}"/>
              </a:ext>
            </a:extLst>
          </p:cNvPr>
          <p:cNvSpPr txBox="1"/>
          <p:nvPr/>
        </p:nvSpPr>
        <p:spPr>
          <a:xfrm>
            <a:off x="185117" y="4564025"/>
            <a:ext cx="11597832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Fonctions de mise en œuvre</a:t>
            </a:r>
            <a:endParaRPr lang="fr-FR" sz="2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85D1602-E7A6-26D3-FB57-41064DD6CAFE}"/>
              </a:ext>
            </a:extLst>
          </p:cNvPr>
          <p:cNvSpPr txBox="1"/>
          <p:nvPr/>
        </p:nvSpPr>
        <p:spPr>
          <a:xfrm>
            <a:off x="185117" y="801843"/>
            <a:ext cx="11597832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Fonctions stratégiques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8336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D4CAC7-654D-5AB1-D76F-666A0F3DDF8F}"/>
              </a:ext>
            </a:extLst>
          </p:cNvPr>
          <p:cNvSpPr txBox="1"/>
          <p:nvPr/>
        </p:nvSpPr>
        <p:spPr>
          <a:xfrm>
            <a:off x="0" y="0"/>
            <a:ext cx="1039368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/>
              <a:t>Le cadre institutionnel 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008087E-39A4-A014-257B-BD00B65CB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52114"/>
              </p:ext>
            </p:extLst>
          </p:nvPr>
        </p:nvGraphicFramePr>
        <p:xfrm>
          <a:off x="285500" y="1701232"/>
          <a:ext cx="11621000" cy="477775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722422">
                  <a:extLst>
                    <a:ext uri="{9D8B030D-6E8A-4147-A177-3AD203B41FA5}">
                      <a16:colId xmlns:a16="http://schemas.microsoft.com/office/drawing/2014/main" val="3555840309"/>
                    </a:ext>
                  </a:extLst>
                </a:gridCol>
                <a:gridCol w="2489522">
                  <a:extLst>
                    <a:ext uri="{9D8B030D-6E8A-4147-A177-3AD203B41FA5}">
                      <a16:colId xmlns:a16="http://schemas.microsoft.com/office/drawing/2014/main" val="1237292897"/>
                    </a:ext>
                  </a:extLst>
                </a:gridCol>
                <a:gridCol w="2042164">
                  <a:extLst>
                    <a:ext uri="{9D8B030D-6E8A-4147-A177-3AD203B41FA5}">
                      <a16:colId xmlns:a16="http://schemas.microsoft.com/office/drawing/2014/main" val="1555050033"/>
                    </a:ext>
                  </a:extLst>
                </a:gridCol>
                <a:gridCol w="2012704">
                  <a:extLst>
                    <a:ext uri="{9D8B030D-6E8A-4147-A177-3AD203B41FA5}">
                      <a16:colId xmlns:a16="http://schemas.microsoft.com/office/drawing/2014/main" val="762888596"/>
                    </a:ext>
                  </a:extLst>
                </a:gridCol>
                <a:gridCol w="2354188">
                  <a:extLst>
                    <a:ext uri="{9D8B030D-6E8A-4147-A177-3AD203B41FA5}">
                      <a16:colId xmlns:a16="http://schemas.microsoft.com/office/drawing/2014/main" val="608571507"/>
                    </a:ext>
                  </a:extLst>
                </a:gridCol>
              </a:tblGrid>
              <a:tr h="287898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0" marB="0" anchor="ctr">
                    <a:solidFill>
                      <a:srgbClr val="A3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effectLst/>
                        </a:rPr>
                        <a:t>MAROC</a:t>
                      </a:r>
                      <a:endParaRPr lang="fr-F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cell3D prstMaterial="dkEdge">
                      <a:bevel prst="coolSlant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effectLst/>
                        </a:rPr>
                        <a:t>TUNISIE</a:t>
                      </a:r>
                      <a:endParaRPr lang="fr-F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>
                          <a:effectLst/>
                        </a:rPr>
                        <a:t>MAURITANIE</a:t>
                      </a:r>
                      <a:endParaRPr lang="fr-F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136679"/>
                  </a:ext>
                </a:extLst>
              </a:tr>
              <a:tr h="303558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effectLst/>
                        </a:rPr>
                        <a:t>État et EEP</a:t>
                      </a:r>
                      <a:endParaRPr lang="fr-FR" sz="16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effectLst/>
                        </a:rPr>
                        <a:t>CT</a:t>
                      </a:r>
                      <a:endParaRPr lang="fr-FR" sz="16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57853"/>
                  </a:ext>
                </a:extLst>
              </a:tr>
              <a:tr h="7018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</a:rPr>
                        <a:t>Évaluation préalable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Ministre chargé des finances + Avis du CIPPP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Organes délibérants + MI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Avis IGPPP+ Ministre des finances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Projets structurants :  CTAPPP + CIDPPP Projets à procédures simplifiées : PPC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232551"/>
                  </a:ext>
                </a:extLst>
              </a:tr>
              <a:tr h="7018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Autorisation du recours à la procédure négocié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CNPPP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CPPPP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IGPPP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Justifiée par l’étude préalable +SAPPP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742536"/>
                  </a:ext>
                </a:extLst>
              </a:tr>
              <a:tr h="7018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documentation d'appels d’offres 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3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Organes délibérants + Ministère de tutelles pour les EEP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Organes délibérants + MI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IGPPP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CNCMP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93480"/>
                  </a:ext>
                </a:extLst>
              </a:tr>
              <a:tr h="7018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contrat final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Organes délibérants + Ministère de tutelles pour les EEP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Organes délibérants + MI</a:t>
                      </a:r>
                      <a:endParaRPr lang="fr-FR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IGPPP</a:t>
                      </a:r>
                      <a:endParaRPr lang="fr-FR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Projets structurants : CIDPPP</a:t>
                      </a:r>
                    </a:p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Projets à procédures simplifiées : CTA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737918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0329CB7E-54F1-C1BC-CE29-4ED922ADB872}"/>
              </a:ext>
            </a:extLst>
          </p:cNvPr>
          <p:cNvSpPr txBox="1"/>
          <p:nvPr/>
        </p:nvSpPr>
        <p:spPr>
          <a:xfrm>
            <a:off x="285500" y="1239567"/>
            <a:ext cx="1162100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Validation du processus de mise en œuvre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2571063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D4CAC7-654D-5AB1-D76F-666A0F3DDF8F}"/>
              </a:ext>
            </a:extLst>
          </p:cNvPr>
          <p:cNvSpPr txBox="1"/>
          <p:nvPr/>
        </p:nvSpPr>
        <p:spPr>
          <a:xfrm>
            <a:off x="0" y="0"/>
            <a:ext cx="1042416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/>
              <a:t>Le cadre institutionnel 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008087E-39A4-A014-257B-BD00B65CB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29342"/>
              </p:ext>
            </p:extLst>
          </p:nvPr>
        </p:nvGraphicFramePr>
        <p:xfrm>
          <a:off x="285500" y="1757811"/>
          <a:ext cx="11621000" cy="450939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995584">
                  <a:extLst>
                    <a:ext uri="{9D8B030D-6E8A-4147-A177-3AD203B41FA5}">
                      <a16:colId xmlns:a16="http://schemas.microsoft.com/office/drawing/2014/main" val="3555840309"/>
                    </a:ext>
                  </a:extLst>
                </a:gridCol>
                <a:gridCol w="1543664">
                  <a:extLst>
                    <a:ext uri="{9D8B030D-6E8A-4147-A177-3AD203B41FA5}">
                      <a16:colId xmlns:a16="http://schemas.microsoft.com/office/drawing/2014/main" val="1237292897"/>
                    </a:ext>
                  </a:extLst>
                </a:gridCol>
                <a:gridCol w="1494504">
                  <a:extLst>
                    <a:ext uri="{9D8B030D-6E8A-4147-A177-3AD203B41FA5}">
                      <a16:colId xmlns:a16="http://schemas.microsoft.com/office/drawing/2014/main" val="1555050033"/>
                    </a:ext>
                  </a:extLst>
                </a:gridCol>
                <a:gridCol w="3153416">
                  <a:extLst>
                    <a:ext uri="{9D8B030D-6E8A-4147-A177-3AD203B41FA5}">
                      <a16:colId xmlns:a16="http://schemas.microsoft.com/office/drawing/2014/main" val="762888596"/>
                    </a:ext>
                  </a:extLst>
                </a:gridCol>
                <a:gridCol w="3433832">
                  <a:extLst>
                    <a:ext uri="{9D8B030D-6E8A-4147-A177-3AD203B41FA5}">
                      <a16:colId xmlns:a16="http://schemas.microsoft.com/office/drawing/2014/main" val="608571507"/>
                    </a:ext>
                  </a:extLst>
                </a:gridCol>
              </a:tblGrid>
              <a:tr h="208841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effectLst/>
                        </a:rPr>
                        <a:t>MAROC</a:t>
                      </a:r>
                      <a:endParaRPr lang="fr-F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cell3D prstMaterial="dkEdge">
                      <a:bevel prst="coolSlant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effectLst/>
                        </a:rPr>
                        <a:t>TUNISIE</a:t>
                      </a:r>
                      <a:endParaRPr lang="fr-F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>
                          <a:effectLst/>
                        </a:rPr>
                        <a:t>MAURITANIE</a:t>
                      </a:r>
                      <a:endParaRPr lang="fr-F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136679"/>
                  </a:ext>
                </a:extLst>
              </a:tr>
              <a:tr h="214083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effectLst/>
                        </a:rPr>
                        <a:t>État et EEP</a:t>
                      </a:r>
                      <a:endParaRPr lang="fr-FR" sz="16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1800" b="1" dirty="0">
                          <a:effectLst/>
                        </a:rPr>
                        <a:t>CT</a:t>
                      </a:r>
                      <a:endParaRPr lang="fr-FR" sz="16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57853"/>
                  </a:ext>
                </a:extLst>
              </a:tr>
              <a:tr h="1024560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</a:pPr>
                      <a:r>
                        <a:rPr lang="fr-F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Audit 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Instances de contrôle administratif des personnes publiques + Cours des comptes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fr-FR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IGPPP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endParaRPr lang="fr-FR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 + Les	organes de contrôle	de l’État + La personne publique concernée+ ARM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endParaRPr lang="fr-FR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232551"/>
                  </a:ext>
                </a:extLst>
              </a:tr>
              <a:tr h="2928323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</a:pPr>
                      <a:r>
                        <a:rPr lang="fr-F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Règlement des différends </a:t>
                      </a: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Pendant la passation : CNCP</a:t>
                      </a:r>
                    </a:p>
                    <a:p>
                      <a:pPr algn="just">
                        <a:lnSpc>
                          <a:spcPct val="107000"/>
                        </a:lnSpc>
                      </a:pPr>
                      <a:endParaRPr lang="fr-FR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07000"/>
                        </a:lnSpc>
                      </a:pPr>
                      <a:endParaRPr lang="fr-FR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Pendant l’exécution : Contractuelle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fr-FR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Pendant la passation des contrats : IGPPP (concession) (non précisé pour contrat PPP)</a:t>
                      </a:r>
                    </a:p>
                    <a:p>
                      <a:pPr algn="just">
                        <a:lnSpc>
                          <a:spcPct val="107000"/>
                        </a:lnSpc>
                      </a:pPr>
                      <a:endParaRPr lang="fr-FR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Pendant l’exécution : Contractuelle </a:t>
                      </a:r>
                    </a:p>
                    <a:p>
                      <a:pPr algn="just">
                        <a:lnSpc>
                          <a:spcPct val="107000"/>
                        </a:lnSpc>
                      </a:pPr>
                      <a:endParaRPr lang="fr-FR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07000"/>
                        </a:lnSpc>
                      </a:pPr>
                      <a:endParaRPr lang="fr-FR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07000"/>
                        </a:lnSpc>
                      </a:pPr>
                      <a:endParaRPr lang="fr-FR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7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Pendant	 la phase	 de passation du contrat </a:t>
                      </a: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La	Commission de Règlement des Différends de l’Autorité de Régulation des Marchés Publics (CRD-ARMP)</a:t>
                      </a:r>
                    </a:p>
                    <a:p>
                      <a:pPr marL="285750" indent="-285750" algn="just">
                        <a:lnSpc>
                          <a:spcPct val="107000"/>
                        </a:lnSpc>
                        <a:buFont typeface="Arial" panose="020B0604020202020204" pitchFamily="34" charset="0"/>
                        <a:buChar char="•"/>
                      </a:pPr>
                      <a:endParaRPr lang="fr-FR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lnSpc>
                          <a:spcPct val="107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Pendant l’exécution du contrat </a:t>
                      </a:r>
                      <a:r>
                        <a:rPr lang="fr-FR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Contractuelle possibilité de saisir CRD-ARMP pour conciliation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742536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CD53734A-7DF6-A9F4-2FCE-7EFFED97EE03}"/>
              </a:ext>
            </a:extLst>
          </p:cNvPr>
          <p:cNvSpPr txBox="1"/>
          <p:nvPr/>
        </p:nvSpPr>
        <p:spPr>
          <a:xfrm>
            <a:off x="285500" y="1312577"/>
            <a:ext cx="1162100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2000" b="1" dirty="0"/>
              <a:t>Audit et règlement des différends </a:t>
            </a:r>
          </a:p>
        </p:txBody>
      </p:sp>
    </p:spTree>
    <p:extLst>
      <p:ext uri="{BB962C8B-B14F-4D97-AF65-F5344CB8AC3E}">
        <p14:creationId xmlns:p14="http://schemas.microsoft.com/office/powerpoint/2010/main" val="268090659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8C612F5-EDF9-F106-06AB-E87D4D69C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751686"/>
              </p:ext>
            </p:extLst>
          </p:nvPr>
        </p:nvGraphicFramePr>
        <p:xfrm>
          <a:off x="1404257" y="1113452"/>
          <a:ext cx="9895115" cy="4296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843998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96935FA-FFEB-2671-2431-B4899C89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25469"/>
              </p:ext>
            </p:extLst>
          </p:nvPr>
        </p:nvGraphicFramePr>
        <p:xfrm>
          <a:off x="339012" y="1504043"/>
          <a:ext cx="11513976" cy="35407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25690">
                  <a:extLst>
                    <a:ext uri="{9D8B030D-6E8A-4147-A177-3AD203B41FA5}">
                      <a16:colId xmlns:a16="http://schemas.microsoft.com/office/drawing/2014/main" val="4210187749"/>
                    </a:ext>
                  </a:extLst>
                </a:gridCol>
                <a:gridCol w="3931298">
                  <a:extLst>
                    <a:ext uri="{9D8B030D-6E8A-4147-A177-3AD203B41FA5}">
                      <a16:colId xmlns:a16="http://schemas.microsoft.com/office/drawing/2014/main" val="3216505058"/>
                    </a:ext>
                  </a:extLst>
                </a:gridCol>
                <a:gridCol w="2878494">
                  <a:extLst>
                    <a:ext uri="{9D8B030D-6E8A-4147-A177-3AD203B41FA5}">
                      <a16:colId xmlns:a16="http://schemas.microsoft.com/office/drawing/2014/main" val="636782657"/>
                    </a:ext>
                  </a:extLst>
                </a:gridCol>
                <a:gridCol w="2878494">
                  <a:extLst>
                    <a:ext uri="{9D8B030D-6E8A-4147-A177-3AD203B41FA5}">
                      <a16:colId xmlns:a16="http://schemas.microsoft.com/office/drawing/2014/main" val="423533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MAROC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TUNISIE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MAURITANIE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172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/>
                        <a:t>Cadre constitutionnel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/>
                        <a:t>La Constitution de 2011 (art, 135</a:t>
                      </a:r>
                      <a:r>
                        <a:rPr lang="fr-FR" sz="1400" b="1" dirty="0">
                          <a:sym typeface="Wingdings" panose="05000000000000000000" pitchFamily="2" charset="2"/>
                        </a:rPr>
                        <a:t>art. 146</a:t>
                      </a:r>
                      <a:r>
                        <a:rPr lang="fr-FR" sz="1400" b="1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1" dirty="0"/>
                        <a:t>Régions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1" dirty="0"/>
                        <a:t>Provinces/Préfectures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1" dirty="0"/>
                        <a:t>Communes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/>
                        <a:t>La Constitution de 2014 (art.131</a:t>
                      </a:r>
                      <a:r>
                        <a:rPr lang="fr-FR" sz="1400" b="1" dirty="0">
                          <a:sym typeface="Wingdings" panose="05000000000000000000" pitchFamily="2" charset="2"/>
                        </a:rPr>
                        <a:t>art.142)</a:t>
                      </a:r>
                      <a:endParaRPr lang="fr-FR" sz="14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/>
                        <a:t>La Constitution de 2022 (art.133)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1" dirty="0"/>
                        <a:t>Districts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1" dirty="0"/>
                        <a:t>Régions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1" dirty="0"/>
                        <a:t>Communes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La Constitution de 1991, avec plusieurs réformes (2006, 2012, 2017) (art, 98)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fr-FR" sz="1400" b="1" dirty="0"/>
                        <a:t>Régions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1" dirty="0"/>
                        <a:t>Communes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2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/>
                        <a:t>Cadre juridique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loi organique n° 111-14 relative aux régions (7 juillet 2015)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loi organique n° 112-14 relative aux préfectures et provinces (7 juillet 2015)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loi organique n° 113-14 relative aux communes (7 juillet 2015)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/>
                        <a:t>Loi organique n° 2018-29 du 9 mai 2018, relative au code des collectivités locales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/>
                        <a:t>Loi Organique n° 2018-010 du 12 février 2018 relative à la Région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/>
                        <a:t>Ordonnance n°87.289 du 20 octobre 1987 instituant les communes (modifié plusieurs fois)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599928"/>
                  </a:ext>
                </a:extLst>
              </a:tr>
            </a:tbl>
          </a:graphicData>
        </a:graphic>
      </p:graphicFrame>
      <p:sp>
        <p:nvSpPr>
          <p:cNvPr id="4" name="TextBox 2">
            <a:extLst>
              <a:ext uri="{FF2B5EF4-FFF2-40B4-BE49-F238E27FC236}">
                <a16:creationId xmlns:a16="http://schemas.microsoft.com/office/drawing/2014/main" id="{47B90191-7343-1308-12BD-643B24EE3A69}"/>
              </a:ext>
            </a:extLst>
          </p:cNvPr>
          <p:cNvSpPr txBox="1"/>
          <p:nvPr/>
        </p:nvSpPr>
        <p:spPr>
          <a:xfrm>
            <a:off x="22574" y="0"/>
            <a:ext cx="1047778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/>
              <a:t>Cadre constitutionnel et juridique des CL</a:t>
            </a:r>
          </a:p>
        </p:txBody>
      </p:sp>
    </p:spTree>
    <p:extLst>
      <p:ext uri="{BB962C8B-B14F-4D97-AF65-F5344CB8AC3E}">
        <p14:creationId xmlns:p14="http://schemas.microsoft.com/office/powerpoint/2010/main" val="3387837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845284C-A473-4D3E-5569-0AF0305DFA87}"/>
              </a:ext>
            </a:extLst>
          </p:cNvPr>
          <p:cNvSpPr txBox="1"/>
          <p:nvPr/>
        </p:nvSpPr>
        <p:spPr>
          <a:xfrm>
            <a:off x="0" y="20073"/>
            <a:ext cx="1046988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/>
              <a:t>Structures nationales d’accompagnement des CL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A96935FA-FFEB-2671-2431-B4899C89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455739"/>
              </p:ext>
            </p:extLst>
          </p:nvPr>
        </p:nvGraphicFramePr>
        <p:xfrm>
          <a:off x="127518" y="871665"/>
          <a:ext cx="11936964" cy="5334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79821">
                  <a:extLst>
                    <a:ext uri="{9D8B030D-6E8A-4147-A177-3AD203B41FA5}">
                      <a16:colId xmlns:a16="http://schemas.microsoft.com/office/drawing/2014/main" val="4210187749"/>
                    </a:ext>
                  </a:extLst>
                </a:gridCol>
                <a:gridCol w="3443727">
                  <a:extLst>
                    <a:ext uri="{9D8B030D-6E8A-4147-A177-3AD203B41FA5}">
                      <a16:colId xmlns:a16="http://schemas.microsoft.com/office/drawing/2014/main" val="3216505058"/>
                    </a:ext>
                  </a:extLst>
                </a:gridCol>
                <a:gridCol w="2969730">
                  <a:extLst>
                    <a:ext uri="{9D8B030D-6E8A-4147-A177-3AD203B41FA5}">
                      <a16:colId xmlns:a16="http://schemas.microsoft.com/office/drawing/2014/main" val="636782657"/>
                    </a:ext>
                  </a:extLst>
                </a:gridCol>
                <a:gridCol w="3543686">
                  <a:extLst>
                    <a:ext uri="{9D8B030D-6E8A-4147-A177-3AD203B41FA5}">
                      <a16:colId xmlns:a16="http://schemas.microsoft.com/office/drawing/2014/main" val="4235335940"/>
                    </a:ext>
                  </a:extLst>
                </a:gridCol>
              </a:tblGrid>
              <a:tr h="3324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MAROC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TUNISIE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MAURITANIE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1723935"/>
                  </a:ext>
                </a:extLst>
              </a:tr>
              <a:tr h="139338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Appui technique 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Ministère de l’intérieur : Direction générale des collectivité territoriales (DGCT)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fr-FR" sz="1400" b="1" i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i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Agences Régionales d'Exécution des Projets (AREP)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IGPPP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fr-FR" sz="14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Ministère de l’intérieur-Département des affaires locales-La direction générale des programmes communaux, des conseils régionaux et des conseils de districts </a:t>
                      </a:r>
                    </a:p>
                    <a:p>
                      <a:endParaRPr lang="fr-FR" sz="14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Ministère de l’intérieur et de la décentralisation : Direction générale des collectivité territoriales (DGCT)</a:t>
                      </a:r>
                    </a:p>
                    <a:p>
                      <a:pPr marL="171450" indent="-171450" algn="just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fr-FR" sz="14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Ministère des affaires économiques et de la promotion des secteurs productifs- Direction générale des PPP (Structure d’appui PPP)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22319"/>
                  </a:ext>
                </a:extLst>
              </a:tr>
              <a:tr h="48400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Financement (Emprunts) 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Fond équipement communal (FEC)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Caisse de dépôt et de gestion (CDG) 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caisse des prêts et de soutien des collectivités locales (CPSCL)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4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IGPPP: </a:t>
                      </a:r>
                      <a:r>
                        <a:rPr lang="fr-FR" sz="14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Fonds des PPP (études)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14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fr-FR" sz="14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b="1" i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183309"/>
                  </a:ext>
                </a:extLst>
              </a:tr>
              <a:tr h="81963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Formation et renforcement des capacités 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région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DGCT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 centre de formation et d’appui à la décentralisation (CFAD)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IGPPP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DGCT: la Direction du Développement Local et du Renforcement des Capacités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4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4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Structure d’appui PPP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50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97794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A55E11A9-A36D-8DE8-547C-9F913C44D2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954270"/>
              </p:ext>
            </p:extLst>
          </p:nvPr>
        </p:nvGraphicFramePr>
        <p:xfrm>
          <a:off x="638991" y="1534764"/>
          <a:ext cx="10914017" cy="2937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1024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8C612F5-EDF9-F106-06AB-E87D4D69C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809838"/>
              </p:ext>
            </p:extLst>
          </p:nvPr>
        </p:nvGraphicFramePr>
        <p:xfrm>
          <a:off x="1545771" y="1842996"/>
          <a:ext cx="9915531" cy="2826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20C13736-6C6C-8599-1EB8-C690C1F66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082956"/>
              </p:ext>
            </p:extLst>
          </p:nvPr>
        </p:nvGraphicFramePr>
        <p:xfrm>
          <a:off x="730698" y="2517819"/>
          <a:ext cx="1106532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6" name="TextBox 2">
            <a:extLst>
              <a:ext uri="{FF2B5EF4-FFF2-40B4-BE49-F238E27FC236}">
                <a16:creationId xmlns:a16="http://schemas.microsoft.com/office/drawing/2014/main" id="{04A72560-11F8-7702-A0B2-38FA8F0F50AF}"/>
              </a:ext>
            </a:extLst>
          </p:cNvPr>
          <p:cNvSpPr txBox="1"/>
          <p:nvPr/>
        </p:nvSpPr>
        <p:spPr>
          <a:xfrm>
            <a:off x="121920" y="628209"/>
            <a:ext cx="389357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191983699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D841ADA-8284-5E58-570D-A74FA3B02A40}"/>
              </a:ext>
            </a:extLst>
          </p:cNvPr>
          <p:cNvGrpSpPr/>
          <p:nvPr/>
        </p:nvGrpSpPr>
        <p:grpSpPr>
          <a:xfrm>
            <a:off x="235448" y="1965886"/>
            <a:ext cx="3559789" cy="3610217"/>
            <a:chOff x="235448" y="1965886"/>
            <a:chExt cx="3559789" cy="3610217"/>
          </a:xfrm>
        </p:grpSpPr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92BD8250-7B3F-BA06-40D7-7675868D2479}"/>
                </a:ext>
              </a:extLst>
            </p:cNvPr>
            <p:cNvSpPr/>
            <p:nvPr/>
          </p:nvSpPr>
          <p:spPr>
            <a:xfrm>
              <a:off x="242456" y="1965886"/>
              <a:ext cx="3552781" cy="753737"/>
            </a:xfrm>
            <a:custGeom>
              <a:avLst/>
              <a:gdLst>
                <a:gd name="connsiteX0" fmla="*/ 0 w 3552781"/>
                <a:gd name="connsiteY0" fmla="*/ 180964 h 1085760"/>
                <a:gd name="connsiteX1" fmla="*/ 180964 w 3552781"/>
                <a:gd name="connsiteY1" fmla="*/ 0 h 1085760"/>
                <a:gd name="connsiteX2" fmla="*/ 3371817 w 3552781"/>
                <a:gd name="connsiteY2" fmla="*/ 0 h 1085760"/>
                <a:gd name="connsiteX3" fmla="*/ 3552781 w 3552781"/>
                <a:gd name="connsiteY3" fmla="*/ 180964 h 1085760"/>
                <a:gd name="connsiteX4" fmla="*/ 3552781 w 3552781"/>
                <a:gd name="connsiteY4" fmla="*/ 904796 h 1085760"/>
                <a:gd name="connsiteX5" fmla="*/ 3371817 w 3552781"/>
                <a:gd name="connsiteY5" fmla="*/ 1085760 h 1085760"/>
                <a:gd name="connsiteX6" fmla="*/ 180964 w 3552781"/>
                <a:gd name="connsiteY6" fmla="*/ 1085760 h 1085760"/>
                <a:gd name="connsiteX7" fmla="*/ 0 w 3552781"/>
                <a:gd name="connsiteY7" fmla="*/ 904796 h 1085760"/>
                <a:gd name="connsiteX8" fmla="*/ 0 w 3552781"/>
                <a:gd name="connsiteY8" fmla="*/ 180964 h 108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2781" h="1085760">
                  <a:moveTo>
                    <a:pt x="0" y="180964"/>
                  </a:moveTo>
                  <a:cubicBezTo>
                    <a:pt x="0" y="81020"/>
                    <a:pt x="81020" y="0"/>
                    <a:pt x="180964" y="0"/>
                  </a:cubicBezTo>
                  <a:lnTo>
                    <a:pt x="3371817" y="0"/>
                  </a:lnTo>
                  <a:cubicBezTo>
                    <a:pt x="3471761" y="0"/>
                    <a:pt x="3552781" y="81020"/>
                    <a:pt x="3552781" y="180964"/>
                  </a:cubicBezTo>
                  <a:lnTo>
                    <a:pt x="3552781" y="904796"/>
                  </a:lnTo>
                  <a:cubicBezTo>
                    <a:pt x="3552781" y="1004740"/>
                    <a:pt x="3471761" y="1085760"/>
                    <a:pt x="3371817" y="1085760"/>
                  </a:cubicBezTo>
                  <a:lnTo>
                    <a:pt x="180964" y="1085760"/>
                  </a:lnTo>
                  <a:cubicBezTo>
                    <a:pt x="81020" y="1085760"/>
                    <a:pt x="0" y="1004740"/>
                    <a:pt x="0" y="904796"/>
                  </a:cubicBezTo>
                  <a:lnTo>
                    <a:pt x="0" y="18096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3962" tIns="113962" rIns="113962" bIns="11396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i="0" kern="1200" dirty="0"/>
                <a:t>Déficits en infrastructures</a:t>
              </a:r>
              <a:endParaRPr lang="fr-FR" sz="1600" b="1" kern="1200" dirty="0"/>
            </a:p>
          </p:txBody>
        </p:sp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CEE08D8C-94A4-046D-B09C-F89786B1A745}"/>
                </a:ext>
              </a:extLst>
            </p:cNvPr>
            <p:cNvSpPr/>
            <p:nvPr/>
          </p:nvSpPr>
          <p:spPr>
            <a:xfrm>
              <a:off x="235448" y="2918046"/>
              <a:ext cx="3552781" cy="753737"/>
            </a:xfrm>
            <a:custGeom>
              <a:avLst/>
              <a:gdLst>
                <a:gd name="connsiteX0" fmla="*/ 0 w 3552781"/>
                <a:gd name="connsiteY0" fmla="*/ 180964 h 1085760"/>
                <a:gd name="connsiteX1" fmla="*/ 180964 w 3552781"/>
                <a:gd name="connsiteY1" fmla="*/ 0 h 1085760"/>
                <a:gd name="connsiteX2" fmla="*/ 3371817 w 3552781"/>
                <a:gd name="connsiteY2" fmla="*/ 0 h 1085760"/>
                <a:gd name="connsiteX3" fmla="*/ 3552781 w 3552781"/>
                <a:gd name="connsiteY3" fmla="*/ 180964 h 1085760"/>
                <a:gd name="connsiteX4" fmla="*/ 3552781 w 3552781"/>
                <a:gd name="connsiteY4" fmla="*/ 904796 h 1085760"/>
                <a:gd name="connsiteX5" fmla="*/ 3371817 w 3552781"/>
                <a:gd name="connsiteY5" fmla="*/ 1085760 h 1085760"/>
                <a:gd name="connsiteX6" fmla="*/ 180964 w 3552781"/>
                <a:gd name="connsiteY6" fmla="*/ 1085760 h 1085760"/>
                <a:gd name="connsiteX7" fmla="*/ 0 w 3552781"/>
                <a:gd name="connsiteY7" fmla="*/ 904796 h 1085760"/>
                <a:gd name="connsiteX8" fmla="*/ 0 w 3552781"/>
                <a:gd name="connsiteY8" fmla="*/ 180964 h 108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2781" h="1085760">
                  <a:moveTo>
                    <a:pt x="0" y="180964"/>
                  </a:moveTo>
                  <a:cubicBezTo>
                    <a:pt x="0" y="81020"/>
                    <a:pt x="81020" y="0"/>
                    <a:pt x="180964" y="0"/>
                  </a:cubicBezTo>
                  <a:lnTo>
                    <a:pt x="3371817" y="0"/>
                  </a:lnTo>
                  <a:cubicBezTo>
                    <a:pt x="3471761" y="0"/>
                    <a:pt x="3552781" y="81020"/>
                    <a:pt x="3552781" y="180964"/>
                  </a:cubicBezTo>
                  <a:lnTo>
                    <a:pt x="3552781" y="904796"/>
                  </a:lnTo>
                  <a:cubicBezTo>
                    <a:pt x="3552781" y="1004740"/>
                    <a:pt x="3471761" y="1085760"/>
                    <a:pt x="3371817" y="1085760"/>
                  </a:cubicBezTo>
                  <a:lnTo>
                    <a:pt x="180964" y="1085760"/>
                  </a:lnTo>
                  <a:cubicBezTo>
                    <a:pt x="81020" y="1085760"/>
                    <a:pt x="0" y="1004740"/>
                    <a:pt x="0" y="904796"/>
                  </a:cubicBezTo>
                  <a:lnTo>
                    <a:pt x="0" y="18096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3962" tIns="113962" rIns="113962" bIns="11396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i="0" kern="1200" dirty="0"/>
                <a:t>Services publics défaillants ou limités</a:t>
              </a:r>
              <a:endParaRPr lang="fr-FR" sz="1600" b="1" kern="1200" dirty="0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F25D062D-D11E-1FE9-FE4C-3D6BA1BF6745}"/>
                </a:ext>
              </a:extLst>
            </p:cNvPr>
            <p:cNvSpPr/>
            <p:nvPr/>
          </p:nvSpPr>
          <p:spPr>
            <a:xfrm>
              <a:off x="235448" y="3870206"/>
              <a:ext cx="3552781" cy="753737"/>
            </a:xfrm>
            <a:custGeom>
              <a:avLst/>
              <a:gdLst>
                <a:gd name="connsiteX0" fmla="*/ 0 w 3552781"/>
                <a:gd name="connsiteY0" fmla="*/ 180964 h 1085760"/>
                <a:gd name="connsiteX1" fmla="*/ 180964 w 3552781"/>
                <a:gd name="connsiteY1" fmla="*/ 0 h 1085760"/>
                <a:gd name="connsiteX2" fmla="*/ 3371817 w 3552781"/>
                <a:gd name="connsiteY2" fmla="*/ 0 h 1085760"/>
                <a:gd name="connsiteX3" fmla="*/ 3552781 w 3552781"/>
                <a:gd name="connsiteY3" fmla="*/ 180964 h 1085760"/>
                <a:gd name="connsiteX4" fmla="*/ 3552781 w 3552781"/>
                <a:gd name="connsiteY4" fmla="*/ 904796 h 1085760"/>
                <a:gd name="connsiteX5" fmla="*/ 3371817 w 3552781"/>
                <a:gd name="connsiteY5" fmla="*/ 1085760 h 1085760"/>
                <a:gd name="connsiteX6" fmla="*/ 180964 w 3552781"/>
                <a:gd name="connsiteY6" fmla="*/ 1085760 h 1085760"/>
                <a:gd name="connsiteX7" fmla="*/ 0 w 3552781"/>
                <a:gd name="connsiteY7" fmla="*/ 904796 h 1085760"/>
                <a:gd name="connsiteX8" fmla="*/ 0 w 3552781"/>
                <a:gd name="connsiteY8" fmla="*/ 180964 h 108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2781" h="1085760">
                  <a:moveTo>
                    <a:pt x="0" y="180964"/>
                  </a:moveTo>
                  <a:cubicBezTo>
                    <a:pt x="0" y="81020"/>
                    <a:pt x="81020" y="0"/>
                    <a:pt x="180964" y="0"/>
                  </a:cubicBezTo>
                  <a:lnTo>
                    <a:pt x="3371817" y="0"/>
                  </a:lnTo>
                  <a:cubicBezTo>
                    <a:pt x="3471761" y="0"/>
                    <a:pt x="3552781" y="81020"/>
                    <a:pt x="3552781" y="180964"/>
                  </a:cubicBezTo>
                  <a:lnTo>
                    <a:pt x="3552781" y="904796"/>
                  </a:lnTo>
                  <a:cubicBezTo>
                    <a:pt x="3552781" y="1004740"/>
                    <a:pt x="3471761" y="1085760"/>
                    <a:pt x="3371817" y="1085760"/>
                  </a:cubicBezTo>
                  <a:lnTo>
                    <a:pt x="180964" y="1085760"/>
                  </a:lnTo>
                  <a:cubicBezTo>
                    <a:pt x="81020" y="1085760"/>
                    <a:pt x="0" y="1004740"/>
                    <a:pt x="0" y="904796"/>
                  </a:cubicBezTo>
                  <a:lnTo>
                    <a:pt x="0" y="18096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3962" tIns="113962" rIns="113962" bIns="11396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i="0" kern="1200" dirty="0"/>
                <a:t>Ressources financières limités</a:t>
              </a:r>
              <a:endParaRPr lang="fr-FR" sz="1600" b="1" kern="1200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641B4C5A-194C-157E-E923-FF9FC3E6F955}"/>
                </a:ext>
              </a:extLst>
            </p:cNvPr>
            <p:cNvSpPr/>
            <p:nvPr/>
          </p:nvSpPr>
          <p:spPr>
            <a:xfrm>
              <a:off x="235448" y="4822366"/>
              <a:ext cx="3552781" cy="753737"/>
            </a:xfrm>
            <a:custGeom>
              <a:avLst/>
              <a:gdLst>
                <a:gd name="connsiteX0" fmla="*/ 0 w 3552781"/>
                <a:gd name="connsiteY0" fmla="*/ 180964 h 1085760"/>
                <a:gd name="connsiteX1" fmla="*/ 180964 w 3552781"/>
                <a:gd name="connsiteY1" fmla="*/ 0 h 1085760"/>
                <a:gd name="connsiteX2" fmla="*/ 3371817 w 3552781"/>
                <a:gd name="connsiteY2" fmla="*/ 0 h 1085760"/>
                <a:gd name="connsiteX3" fmla="*/ 3552781 w 3552781"/>
                <a:gd name="connsiteY3" fmla="*/ 180964 h 1085760"/>
                <a:gd name="connsiteX4" fmla="*/ 3552781 w 3552781"/>
                <a:gd name="connsiteY4" fmla="*/ 904796 h 1085760"/>
                <a:gd name="connsiteX5" fmla="*/ 3371817 w 3552781"/>
                <a:gd name="connsiteY5" fmla="*/ 1085760 h 1085760"/>
                <a:gd name="connsiteX6" fmla="*/ 180964 w 3552781"/>
                <a:gd name="connsiteY6" fmla="*/ 1085760 h 1085760"/>
                <a:gd name="connsiteX7" fmla="*/ 0 w 3552781"/>
                <a:gd name="connsiteY7" fmla="*/ 904796 h 1085760"/>
                <a:gd name="connsiteX8" fmla="*/ 0 w 3552781"/>
                <a:gd name="connsiteY8" fmla="*/ 180964 h 108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2781" h="1085760">
                  <a:moveTo>
                    <a:pt x="0" y="180964"/>
                  </a:moveTo>
                  <a:cubicBezTo>
                    <a:pt x="0" y="81020"/>
                    <a:pt x="81020" y="0"/>
                    <a:pt x="180964" y="0"/>
                  </a:cubicBezTo>
                  <a:lnTo>
                    <a:pt x="3371817" y="0"/>
                  </a:lnTo>
                  <a:cubicBezTo>
                    <a:pt x="3471761" y="0"/>
                    <a:pt x="3552781" y="81020"/>
                    <a:pt x="3552781" y="180964"/>
                  </a:cubicBezTo>
                  <a:lnTo>
                    <a:pt x="3552781" y="904796"/>
                  </a:lnTo>
                  <a:cubicBezTo>
                    <a:pt x="3552781" y="1004740"/>
                    <a:pt x="3471761" y="1085760"/>
                    <a:pt x="3371817" y="1085760"/>
                  </a:cubicBezTo>
                  <a:lnTo>
                    <a:pt x="180964" y="1085760"/>
                  </a:lnTo>
                  <a:cubicBezTo>
                    <a:pt x="81020" y="1085760"/>
                    <a:pt x="0" y="1004740"/>
                    <a:pt x="0" y="904796"/>
                  </a:cubicBezTo>
                  <a:lnTo>
                    <a:pt x="0" y="18096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3962" tIns="113962" rIns="113962" bIns="11396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i="0" kern="1200" dirty="0"/>
                <a:t>Attractivité et compétitivité impactées</a:t>
              </a:r>
              <a:endParaRPr lang="fr-FR" sz="1600" b="1" kern="1200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82D5C3A0-0915-460E-320A-1EE8A5B1F5EC}"/>
              </a:ext>
            </a:extLst>
          </p:cNvPr>
          <p:cNvGrpSpPr/>
          <p:nvPr/>
        </p:nvGrpSpPr>
        <p:grpSpPr>
          <a:xfrm>
            <a:off x="4165043" y="2041867"/>
            <a:ext cx="3596778" cy="3496246"/>
            <a:chOff x="4165043" y="1666151"/>
            <a:chExt cx="3596778" cy="5214684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52CE553-5791-7F76-BF56-94E69696FC3E}"/>
                </a:ext>
              </a:extLst>
            </p:cNvPr>
            <p:cNvSpPr/>
            <p:nvPr/>
          </p:nvSpPr>
          <p:spPr>
            <a:xfrm>
              <a:off x="4209040" y="1666151"/>
              <a:ext cx="3552781" cy="1010879"/>
            </a:xfrm>
            <a:custGeom>
              <a:avLst/>
              <a:gdLst>
                <a:gd name="connsiteX0" fmla="*/ 0 w 3552781"/>
                <a:gd name="connsiteY0" fmla="*/ 168483 h 1010880"/>
                <a:gd name="connsiteX1" fmla="*/ 168483 w 3552781"/>
                <a:gd name="connsiteY1" fmla="*/ 0 h 1010880"/>
                <a:gd name="connsiteX2" fmla="*/ 3384298 w 3552781"/>
                <a:gd name="connsiteY2" fmla="*/ 0 h 1010880"/>
                <a:gd name="connsiteX3" fmla="*/ 3552781 w 3552781"/>
                <a:gd name="connsiteY3" fmla="*/ 168483 h 1010880"/>
                <a:gd name="connsiteX4" fmla="*/ 3552781 w 3552781"/>
                <a:gd name="connsiteY4" fmla="*/ 842397 h 1010880"/>
                <a:gd name="connsiteX5" fmla="*/ 3384298 w 3552781"/>
                <a:gd name="connsiteY5" fmla="*/ 1010880 h 1010880"/>
                <a:gd name="connsiteX6" fmla="*/ 168483 w 3552781"/>
                <a:gd name="connsiteY6" fmla="*/ 1010880 h 1010880"/>
                <a:gd name="connsiteX7" fmla="*/ 0 w 3552781"/>
                <a:gd name="connsiteY7" fmla="*/ 842397 h 1010880"/>
                <a:gd name="connsiteX8" fmla="*/ 0 w 3552781"/>
                <a:gd name="connsiteY8" fmla="*/ 168483 h 10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2781" h="1010880">
                  <a:moveTo>
                    <a:pt x="0" y="168483"/>
                  </a:moveTo>
                  <a:cubicBezTo>
                    <a:pt x="0" y="75432"/>
                    <a:pt x="75432" y="0"/>
                    <a:pt x="168483" y="0"/>
                  </a:cubicBezTo>
                  <a:lnTo>
                    <a:pt x="3384298" y="0"/>
                  </a:lnTo>
                  <a:cubicBezTo>
                    <a:pt x="3477349" y="0"/>
                    <a:pt x="3552781" y="75432"/>
                    <a:pt x="3552781" y="168483"/>
                  </a:cubicBezTo>
                  <a:lnTo>
                    <a:pt x="3552781" y="842397"/>
                  </a:lnTo>
                  <a:cubicBezTo>
                    <a:pt x="3552781" y="935448"/>
                    <a:pt x="3477349" y="1010880"/>
                    <a:pt x="3384298" y="1010880"/>
                  </a:cubicBezTo>
                  <a:lnTo>
                    <a:pt x="168483" y="1010880"/>
                  </a:lnTo>
                  <a:cubicBezTo>
                    <a:pt x="75432" y="1010880"/>
                    <a:pt x="0" y="935448"/>
                    <a:pt x="0" y="842397"/>
                  </a:cubicBezTo>
                  <a:lnTo>
                    <a:pt x="0" y="16848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7927" tIns="117927" rIns="117927" bIns="1179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b="1" i="0" kern="1200" dirty="0"/>
                <a:t>Mobilisation de Financements</a:t>
              </a:r>
              <a:endParaRPr lang="fr-FR" sz="1800" b="1" kern="1200" dirty="0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3931E9E6-6994-8D96-426E-3C49F05FC394}"/>
                </a:ext>
              </a:extLst>
            </p:cNvPr>
            <p:cNvSpPr/>
            <p:nvPr/>
          </p:nvSpPr>
          <p:spPr>
            <a:xfrm>
              <a:off x="4209039" y="3153482"/>
              <a:ext cx="3552781" cy="1010879"/>
            </a:xfrm>
            <a:custGeom>
              <a:avLst/>
              <a:gdLst>
                <a:gd name="connsiteX0" fmla="*/ 0 w 3552781"/>
                <a:gd name="connsiteY0" fmla="*/ 168483 h 1010880"/>
                <a:gd name="connsiteX1" fmla="*/ 168483 w 3552781"/>
                <a:gd name="connsiteY1" fmla="*/ 0 h 1010880"/>
                <a:gd name="connsiteX2" fmla="*/ 3384298 w 3552781"/>
                <a:gd name="connsiteY2" fmla="*/ 0 h 1010880"/>
                <a:gd name="connsiteX3" fmla="*/ 3552781 w 3552781"/>
                <a:gd name="connsiteY3" fmla="*/ 168483 h 1010880"/>
                <a:gd name="connsiteX4" fmla="*/ 3552781 w 3552781"/>
                <a:gd name="connsiteY4" fmla="*/ 842397 h 1010880"/>
                <a:gd name="connsiteX5" fmla="*/ 3384298 w 3552781"/>
                <a:gd name="connsiteY5" fmla="*/ 1010880 h 1010880"/>
                <a:gd name="connsiteX6" fmla="*/ 168483 w 3552781"/>
                <a:gd name="connsiteY6" fmla="*/ 1010880 h 1010880"/>
                <a:gd name="connsiteX7" fmla="*/ 0 w 3552781"/>
                <a:gd name="connsiteY7" fmla="*/ 842397 h 1010880"/>
                <a:gd name="connsiteX8" fmla="*/ 0 w 3552781"/>
                <a:gd name="connsiteY8" fmla="*/ 168483 h 10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2781" h="1010880">
                  <a:moveTo>
                    <a:pt x="0" y="168483"/>
                  </a:moveTo>
                  <a:cubicBezTo>
                    <a:pt x="0" y="75432"/>
                    <a:pt x="75432" y="0"/>
                    <a:pt x="168483" y="0"/>
                  </a:cubicBezTo>
                  <a:lnTo>
                    <a:pt x="3384298" y="0"/>
                  </a:lnTo>
                  <a:cubicBezTo>
                    <a:pt x="3477349" y="0"/>
                    <a:pt x="3552781" y="75432"/>
                    <a:pt x="3552781" y="168483"/>
                  </a:cubicBezTo>
                  <a:lnTo>
                    <a:pt x="3552781" y="842397"/>
                  </a:lnTo>
                  <a:cubicBezTo>
                    <a:pt x="3552781" y="935448"/>
                    <a:pt x="3477349" y="1010880"/>
                    <a:pt x="3384298" y="1010880"/>
                  </a:cubicBezTo>
                  <a:lnTo>
                    <a:pt x="168483" y="1010880"/>
                  </a:lnTo>
                  <a:cubicBezTo>
                    <a:pt x="75432" y="1010880"/>
                    <a:pt x="0" y="935448"/>
                    <a:pt x="0" y="842397"/>
                  </a:cubicBezTo>
                  <a:lnTo>
                    <a:pt x="0" y="16848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7927" tIns="117927" rIns="117927" bIns="1179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b="1" i="0" kern="1200" dirty="0"/>
                <a:t>Partage des risques</a:t>
              </a: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8A6F9CE9-1BEB-5118-249B-D6AB2A0B67E8}"/>
                </a:ext>
              </a:extLst>
            </p:cNvPr>
            <p:cNvSpPr/>
            <p:nvPr/>
          </p:nvSpPr>
          <p:spPr>
            <a:xfrm>
              <a:off x="4165043" y="4506464"/>
              <a:ext cx="3552781" cy="1010879"/>
            </a:xfrm>
            <a:custGeom>
              <a:avLst/>
              <a:gdLst>
                <a:gd name="connsiteX0" fmla="*/ 0 w 3552781"/>
                <a:gd name="connsiteY0" fmla="*/ 168483 h 1010880"/>
                <a:gd name="connsiteX1" fmla="*/ 168483 w 3552781"/>
                <a:gd name="connsiteY1" fmla="*/ 0 h 1010880"/>
                <a:gd name="connsiteX2" fmla="*/ 3384298 w 3552781"/>
                <a:gd name="connsiteY2" fmla="*/ 0 h 1010880"/>
                <a:gd name="connsiteX3" fmla="*/ 3552781 w 3552781"/>
                <a:gd name="connsiteY3" fmla="*/ 168483 h 1010880"/>
                <a:gd name="connsiteX4" fmla="*/ 3552781 w 3552781"/>
                <a:gd name="connsiteY4" fmla="*/ 842397 h 1010880"/>
                <a:gd name="connsiteX5" fmla="*/ 3384298 w 3552781"/>
                <a:gd name="connsiteY5" fmla="*/ 1010880 h 1010880"/>
                <a:gd name="connsiteX6" fmla="*/ 168483 w 3552781"/>
                <a:gd name="connsiteY6" fmla="*/ 1010880 h 1010880"/>
                <a:gd name="connsiteX7" fmla="*/ 0 w 3552781"/>
                <a:gd name="connsiteY7" fmla="*/ 842397 h 1010880"/>
                <a:gd name="connsiteX8" fmla="*/ 0 w 3552781"/>
                <a:gd name="connsiteY8" fmla="*/ 168483 h 10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2781" h="1010880">
                  <a:moveTo>
                    <a:pt x="0" y="168483"/>
                  </a:moveTo>
                  <a:cubicBezTo>
                    <a:pt x="0" y="75432"/>
                    <a:pt x="75432" y="0"/>
                    <a:pt x="168483" y="0"/>
                  </a:cubicBezTo>
                  <a:lnTo>
                    <a:pt x="3384298" y="0"/>
                  </a:lnTo>
                  <a:cubicBezTo>
                    <a:pt x="3477349" y="0"/>
                    <a:pt x="3552781" y="75432"/>
                    <a:pt x="3552781" y="168483"/>
                  </a:cubicBezTo>
                  <a:lnTo>
                    <a:pt x="3552781" y="842397"/>
                  </a:lnTo>
                  <a:cubicBezTo>
                    <a:pt x="3552781" y="935448"/>
                    <a:pt x="3477349" y="1010880"/>
                    <a:pt x="3384298" y="1010880"/>
                  </a:cubicBezTo>
                  <a:lnTo>
                    <a:pt x="168483" y="1010880"/>
                  </a:lnTo>
                  <a:cubicBezTo>
                    <a:pt x="75432" y="1010880"/>
                    <a:pt x="0" y="935448"/>
                    <a:pt x="0" y="842397"/>
                  </a:cubicBezTo>
                  <a:lnTo>
                    <a:pt x="0" y="16848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7927" tIns="117927" rIns="117927" bIns="1179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b="1" i="0" kern="1200" dirty="0"/>
                <a:t>Transfert d'Expertise</a:t>
              </a:r>
              <a:endParaRPr lang="fr-FR" sz="1800" b="1" kern="1200" dirty="0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8C86D33E-FAC5-4271-E172-BFB2236BC385}"/>
                </a:ext>
              </a:extLst>
            </p:cNvPr>
            <p:cNvSpPr/>
            <p:nvPr/>
          </p:nvSpPr>
          <p:spPr>
            <a:xfrm>
              <a:off x="4165044" y="5869954"/>
              <a:ext cx="3552781" cy="1010881"/>
            </a:xfrm>
            <a:custGeom>
              <a:avLst/>
              <a:gdLst>
                <a:gd name="connsiteX0" fmla="*/ 0 w 3552781"/>
                <a:gd name="connsiteY0" fmla="*/ 168483 h 1010880"/>
                <a:gd name="connsiteX1" fmla="*/ 168483 w 3552781"/>
                <a:gd name="connsiteY1" fmla="*/ 0 h 1010880"/>
                <a:gd name="connsiteX2" fmla="*/ 3384298 w 3552781"/>
                <a:gd name="connsiteY2" fmla="*/ 0 h 1010880"/>
                <a:gd name="connsiteX3" fmla="*/ 3552781 w 3552781"/>
                <a:gd name="connsiteY3" fmla="*/ 168483 h 1010880"/>
                <a:gd name="connsiteX4" fmla="*/ 3552781 w 3552781"/>
                <a:gd name="connsiteY4" fmla="*/ 842397 h 1010880"/>
                <a:gd name="connsiteX5" fmla="*/ 3384298 w 3552781"/>
                <a:gd name="connsiteY5" fmla="*/ 1010880 h 1010880"/>
                <a:gd name="connsiteX6" fmla="*/ 168483 w 3552781"/>
                <a:gd name="connsiteY6" fmla="*/ 1010880 h 1010880"/>
                <a:gd name="connsiteX7" fmla="*/ 0 w 3552781"/>
                <a:gd name="connsiteY7" fmla="*/ 842397 h 1010880"/>
                <a:gd name="connsiteX8" fmla="*/ 0 w 3552781"/>
                <a:gd name="connsiteY8" fmla="*/ 168483 h 10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2781" h="1010880">
                  <a:moveTo>
                    <a:pt x="0" y="168483"/>
                  </a:moveTo>
                  <a:cubicBezTo>
                    <a:pt x="0" y="75432"/>
                    <a:pt x="75432" y="0"/>
                    <a:pt x="168483" y="0"/>
                  </a:cubicBezTo>
                  <a:lnTo>
                    <a:pt x="3384298" y="0"/>
                  </a:lnTo>
                  <a:cubicBezTo>
                    <a:pt x="3477349" y="0"/>
                    <a:pt x="3552781" y="75432"/>
                    <a:pt x="3552781" y="168483"/>
                  </a:cubicBezTo>
                  <a:lnTo>
                    <a:pt x="3552781" y="842397"/>
                  </a:lnTo>
                  <a:cubicBezTo>
                    <a:pt x="3552781" y="935448"/>
                    <a:pt x="3477349" y="1010880"/>
                    <a:pt x="3384298" y="1010880"/>
                  </a:cubicBezTo>
                  <a:lnTo>
                    <a:pt x="168483" y="1010880"/>
                  </a:lnTo>
                  <a:cubicBezTo>
                    <a:pt x="75432" y="1010880"/>
                    <a:pt x="0" y="935448"/>
                    <a:pt x="0" y="842397"/>
                  </a:cubicBezTo>
                  <a:lnTo>
                    <a:pt x="0" y="16848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7927" tIns="117927" rIns="117927" bIns="1179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800" b="1" i="0" kern="1200" dirty="0"/>
                <a:t>Innovation et Efficacité</a:t>
              </a:r>
              <a:endParaRPr lang="fr-FR" sz="1800" b="1" kern="1200" dirty="0"/>
            </a:p>
          </p:txBody>
        </p:sp>
      </p:grp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41F39353-66E9-F865-3820-20B8A8FB3548}"/>
              </a:ext>
            </a:extLst>
          </p:cNvPr>
          <p:cNvSpPr/>
          <p:nvPr/>
        </p:nvSpPr>
        <p:spPr>
          <a:xfrm>
            <a:off x="8352767" y="2073292"/>
            <a:ext cx="3552781" cy="646331"/>
          </a:xfrm>
          <a:custGeom>
            <a:avLst/>
            <a:gdLst>
              <a:gd name="connsiteX0" fmla="*/ 0 w 3552781"/>
              <a:gd name="connsiteY0" fmla="*/ 220570 h 1323391"/>
              <a:gd name="connsiteX1" fmla="*/ 220570 w 3552781"/>
              <a:gd name="connsiteY1" fmla="*/ 0 h 1323391"/>
              <a:gd name="connsiteX2" fmla="*/ 3332211 w 3552781"/>
              <a:gd name="connsiteY2" fmla="*/ 0 h 1323391"/>
              <a:gd name="connsiteX3" fmla="*/ 3552781 w 3552781"/>
              <a:gd name="connsiteY3" fmla="*/ 220570 h 1323391"/>
              <a:gd name="connsiteX4" fmla="*/ 3552781 w 3552781"/>
              <a:gd name="connsiteY4" fmla="*/ 1102821 h 1323391"/>
              <a:gd name="connsiteX5" fmla="*/ 3332211 w 3552781"/>
              <a:gd name="connsiteY5" fmla="*/ 1323391 h 1323391"/>
              <a:gd name="connsiteX6" fmla="*/ 220570 w 3552781"/>
              <a:gd name="connsiteY6" fmla="*/ 1323391 h 1323391"/>
              <a:gd name="connsiteX7" fmla="*/ 0 w 3552781"/>
              <a:gd name="connsiteY7" fmla="*/ 1102821 h 1323391"/>
              <a:gd name="connsiteX8" fmla="*/ 0 w 3552781"/>
              <a:gd name="connsiteY8" fmla="*/ 220570 h 132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2781" h="1323391">
                <a:moveTo>
                  <a:pt x="0" y="220570"/>
                </a:moveTo>
                <a:cubicBezTo>
                  <a:pt x="0" y="98753"/>
                  <a:pt x="98753" y="0"/>
                  <a:pt x="220570" y="0"/>
                </a:cubicBezTo>
                <a:lnTo>
                  <a:pt x="3332211" y="0"/>
                </a:lnTo>
                <a:cubicBezTo>
                  <a:pt x="3454028" y="0"/>
                  <a:pt x="3552781" y="98753"/>
                  <a:pt x="3552781" y="220570"/>
                </a:cubicBezTo>
                <a:lnTo>
                  <a:pt x="3552781" y="1102821"/>
                </a:lnTo>
                <a:cubicBezTo>
                  <a:pt x="3552781" y="1224638"/>
                  <a:pt x="3454028" y="1323391"/>
                  <a:pt x="3332211" y="1323391"/>
                </a:cubicBezTo>
                <a:lnTo>
                  <a:pt x="220570" y="1323391"/>
                </a:lnTo>
                <a:cubicBezTo>
                  <a:pt x="98753" y="1323391"/>
                  <a:pt x="0" y="1224638"/>
                  <a:pt x="0" y="1102821"/>
                </a:cubicBezTo>
                <a:lnTo>
                  <a:pt x="0" y="22057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5563" tIns="125563" rIns="125563" bIns="12556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600" b="1" i="0" kern="1200" dirty="0"/>
              <a:t>Capacité institutionnelle et technique limitée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1222E9BD-EA5E-D1A5-66BF-AFABF5A07242}"/>
              </a:ext>
            </a:extLst>
          </p:cNvPr>
          <p:cNvSpPr/>
          <p:nvPr/>
        </p:nvSpPr>
        <p:spPr>
          <a:xfrm>
            <a:off x="8352767" y="3031499"/>
            <a:ext cx="3552781" cy="728169"/>
          </a:xfrm>
          <a:custGeom>
            <a:avLst/>
            <a:gdLst>
              <a:gd name="connsiteX0" fmla="*/ 0 w 3552781"/>
              <a:gd name="connsiteY0" fmla="*/ 121364 h 728169"/>
              <a:gd name="connsiteX1" fmla="*/ 121364 w 3552781"/>
              <a:gd name="connsiteY1" fmla="*/ 0 h 728169"/>
              <a:gd name="connsiteX2" fmla="*/ 3431417 w 3552781"/>
              <a:gd name="connsiteY2" fmla="*/ 0 h 728169"/>
              <a:gd name="connsiteX3" fmla="*/ 3552781 w 3552781"/>
              <a:gd name="connsiteY3" fmla="*/ 121364 h 728169"/>
              <a:gd name="connsiteX4" fmla="*/ 3552781 w 3552781"/>
              <a:gd name="connsiteY4" fmla="*/ 606805 h 728169"/>
              <a:gd name="connsiteX5" fmla="*/ 3431417 w 3552781"/>
              <a:gd name="connsiteY5" fmla="*/ 728169 h 728169"/>
              <a:gd name="connsiteX6" fmla="*/ 121364 w 3552781"/>
              <a:gd name="connsiteY6" fmla="*/ 728169 h 728169"/>
              <a:gd name="connsiteX7" fmla="*/ 0 w 3552781"/>
              <a:gd name="connsiteY7" fmla="*/ 606805 h 728169"/>
              <a:gd name="connsiteX8" fmla="*/ 0 w 3552781"/>
              <a:gd name="connsiteY8" fmla="*/ 121364 h 728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2781" h="728169">
                <a:moveTo>
                  <a:pt x="0" y="121364"/>
                </a:moveTo>
                <a:cubicBezTo>
                  <a:pt x="0" y="54337"/>
                  <a:pt x="54337" y="0"/>
                  <a:pt x="121364" y="0"/>
                </a:cubicBezTo>
                <a:lnTo>
                  <a:pt x="3431417" y="0"/>
                </a:lnTo>
                <a:cubicBezTo>
                  <a:pt x="3498444" y="0"/>
                  <a:pt x="3552781" y="54337"/>
                  <a:pt x="3552781" y="121364"/>
                </a:cubicBezTo>
                <a:lnTo>
                  <a:pt x="3552781" y="606805"/>
                </a:lnTo>
                <a:cubicBezTo>
                  <a:pt x="3552781" y="673832"/>
                  <a:pt x="3498444" y="728169"/>
                  <a:pt x="3431417" y="728169"/>
                </a:cubicBezTo>
                <a:lnTo>
                  <a:pt x="121364" y="728169"/>
                </a:lnTo>
                <a:cubicBezTo>
                  <a:pt x="54337" y="728169"/>
                  <a:pt x="0" y="673832"/>
                  <a:pt x="0" y="606805"/>
                </a:cubicBezTo>
                <a:lnTo>
                  <a:pt x="0" y="121364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6506" tIns="96506" rIns="96506" bIns="9650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600" b="1" i="0" kern="1200" dirty="0"/>
              <a:t>Problématiques de Transparence et Responsabilité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2C34B20-4CDF-0EE1-2003-6BDACDE7C290}"/>
              </a:ext>
            </a:extLst>
          </p:cNvPr>
          <p:cNvSpPr/>
          <p:nvPr/>
        </p:nvSpPr>
        <p:spPr>
          <a:xfrm>
            <a:off x="8352767" y="4005180"/>
            <a:ext cx="3552781" cy="728169"/>
          </a:xfrm>
          <a:custGeom>
            <a:avLst/>
            <a:gdLst>
              <a:gd name="connsiteX0" fmla="*/ 0 w 3552781"/>
              <a:gd name="connsiteY0" fmla="*/ 220570 h 1323391"/>
              <a:gd name="connsiteX1" fmla="*/ 220570 w 3552781"/>
              <a:gd name="connsiteY1" fmla="*/ 0 h 1323391"/>
              <a:gd name="connsiteX2" fmla="*/ 3332211 w 3552781"/>
              <a:gd name="connsiteY2" fmla="*/ 0 h 1323391"/>
              <a:gd name="connsiteX3" fmla="*/ 3552781 w 3552781"/>
              <a:gd name="connsiteY3" fmla="*/ 220570 h 1323391"/>
              <a:gd name="connsiteX4" fmla="*/ 3552781 w 3552781"/>
              <a:gd name="connsiteY4" fmla="*/ 1102821 h 1323391"/>
              <a:gd name="connsiteX5" fmla="*/ 3332211 w 3552781"/>
              <a:gd name="connsiteY5" fmla="*/ 1323391 h 1323391"/>
              <a:gd name="connsiteX6" fmla="*/ 220570 w 3552781"/>
              <a:gd name="connsiteY6" fmla="*/ 1323391 h 1323391"/>
              <a:gd name="connsiteX7" fmla="*/ 0 w 3552781"/>
              <a:gd name="connsiteY7" fmla="*/ 1102821 h 1323391"/>
              <a:gd name="connsiteX8" fmla="*/ 0 w 3552781"/>
              <a:gd name="connsiteY8" fmla="*/ 220570 h 132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2781" h="1323391">
                <a:moveTo>
                  <a:pt x="0" y="220570"/>
                </a:moveTo>
                <a:cubicBezTo>
                  <a:pt x="0" y="98753"/>
                  <a:pt x="98753" y="0"/>
                  <a:pt x="220570" y="0"/>
                </a:cubicBezTo>
                <a:lnTo>
                  <a:pt x="3332211" y="0"/>
                </a:lnTo>
                <a:cubicBezTo>
                  <a:pt x="3454028" y="0"/>
                  <a:pt x="3552781" y="98753"/>
                  <a:pt x="3552781" y="220570"/>
                </a:cubicBezTo>
                <a:lnTo>
                  <a:pt x="3552781" y="1102821"/>
                </a:lnTo>
                <a:cubicBezTo>
                  <a:pt x="3552781" y="1224638"/>
                  <a:pt x="3454028" y="1323391"/>
                  <a:pt x="3332211" y="1323391"/>
                </a:cubicBezTo>
                <a:lnTo>
                  <a:pt x="220570" y="1323391"/>
                </a:lnTo>
                <a:cubicBezTo>
                  <a:pt x="98753" y="1323391"/>
                  <a:pt x="0" y="1224638"/>
                  <a:pt x="0" y="1102821"/>
                </a:cubicBezTo>
                <a:lnTo>
                  <a:pt x="0" y="22057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5563" tIns="125563" rIns="125563" bIns="12556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fr-FR" sz="1600" b="1" i="0" kern="1200" dirty="0"/>
              <a:t>Contraintes sociales et politiques 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627847D4-1E21-B01B-84DF-A86DEBE107C8}"/>
              </a:ext>
            </a:extLst>
          </p:cNvPr>
          <p:cNvSpPr/>
          <p:nvPr/>
        </p:nvSpPr>
        <p:spPr>
          <a:xfrm>
            <a:off x="8352767" y="4911231"/>
            <a:ext cx="3552781" cy="889801"/>
          </a:xfrm>
          <a:custGeom>
            <a:avLst/>
            <a:gdLst>
              <a:gd name="connsiteX0" fmla="*/ 0 w 3552781"/>
              <a:gd name="connsiteY0" fmla="*/ 220570 h 1323391"/>
              <a:gd name="connsiteX1" fmla="*/ 220570 w 3552781"/>
              <a:gd name="connsiteY1" fmla="*/ 0 h 1323391"/>
              <a:gd name="connsiteX2" fmla="*/ 3332211 w 3552781"/>
              <a:gd name="connsiteY2" fmla="*/ 0 h 1323391"/>
              <a:gd name="connsiteX3" fmla="*/ 3552781 w 3552781"/>
              <a:gd name="connsiteY3" fmla="*/ 220570 h 1323391"/>
              <a:gd name="connsiteX4" fmla="*/ 3552781 w 3552781"/>
              <a:gd name="connsiteY4" fmla="*/ 1102821 h 1323391"/>
              <a:gd name="connsiteX5" fmla="*/ 3332211 w 3552781"/>
              <a:gd name="connsiteY5" fmla="*/ 1323391 h 1323391"/>
              <a:gd name="connsiteX6" fmla="*/ 220570 w 3552781"/>
              <a:gd name="connsiteY6" fmla="*/ 1323391 h 1323391"/>
              <a:gd name="connsiteX7" fmla="*/ 0 w 3552781"/>
              <a:gd name="connsiteY7" fmla="*/ 1102821 h 1323391"/>
              <a:gd name="connsiteX8" fmla="*/ 0 w 3552781"/>
              <a:gd name="connsiteY8" fmla="*/ 220570 h 132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2781" h="1323391">
                <a:moveTo>
                  <a:pt x="0" y="220570"/>
                </a:moveTo>
                <a:cubicBezTo>
                  <a:pt x="0" y="98753"/>
                  <a:pt x="98753" y="0"/>
                  <a:pt x="220570" y="0"/>
                </a:cubicBezTo>
                <a:lnTo>
                  <a:pt x="3332211" y="0"/>
                </a:lnTo>
                <a:cubicBezTo>
                  <a:pt x="3454028" y="0"/>
                  <a:pt x="3552781" y="98753"/>
                  <a:pt x="3552781" y="220570"/>
                </a:cubicBezTo>
                <a:lnTo>
                  <a:pt x="3552781" y="1102821"/>
                </a:lnTo>
                <a:cubicBezTo>
                  <a:pt x="3552781" y="1224638"/>
                  <a:pt x="3454028" y="1323391"/>
                  <a:pt x="3332211" y="1323391"/>
                </a:cubicBezTo>
                <a:lnTo>
                  <a:pt x="220570" y="1323391"/>
                </a:lnTo>
                <a:cubicBezTo>
                  <a:pt x="98753" y="1323391"/>
                  <a:pt x="0" y="1224638"/>
                  <a:pt x="0" y="1102821"/>
                </a:cubicBezTo>
                <a:lnTo>
                  <a:pt x="0" y="22057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25563" tIns="125563" rIns="125563" bIns="12556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600" b="1" i="0" kern="120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Immaturité</a:t>
            </a:r>
            <a:r>
              <a:rPr lang="fr-FR" sz="1600" b="1" i="0" kern="1200" dirty="0"/>
              <a:t> de la décentralisation/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600" b="1" i="0" kern="1200" dirty="0"/>
              <a:t>déconcentration</a:t>
            </a:r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C1D6E46E-271F-84B2-FB6C-FB54427F0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009100"/>
              </p:ext>
            </p:extLst>
          </p:nvPr>
        </p:nvGraphicFramePr>
        <p:xfrm>
          <a:off x="368946" y="1024202"/>
          <a:ext cx="11626409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7082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A55E11A9-A36D-8DE8-547C-9F913C44D2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508678"/>
              </p:ext>
            </p:extLst>
          </p:nvPr>
        </p:nvGraphicFramePr>
        <p:xfrm>
          <a:off x="1415143" y="1580484"/>
          <a:ext cx="9840686" cy="2937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19150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6348A5BB-EA3F-99C1-BF0A-AD9F5B68BCAD}"/>
              </a:ext>
            </a:extLst>
          </p:cNvPr>
          <p:cNvSpPr/>
          <p:nvPr/>
        </p:nvSpPr>
        <p:spPr>
          <a:xfrm>
            <a:off x="265470" y="544933"/>
            <a:ext cx="3382297" cy="372913"/>
          </a:xfrm>
          <a:custGeom>
            <a:avLst/>
            <a:gdLst>
              <a:gd name="connsiteX0" fmla="*/ 0 w 11021962"/>
              <a:gd name="connsiteY0" fmla="*/ 107935 h 647595"/>
              <a:gd name="connsiteX1" fmla="*/ 107935 w 11021962"/>
              <a:gd name="connsiteY1" fmla="*/ 0 h 647595"/>
              <a:gd name="connsiteX2" fmla="*/ 10914027 w 11021962"/>
              <a:gd name="connsiteY2" fmla="*/ 0 h 647595"/>
              <a:gd name="connsiteX3" fmla="*/ 11021962 w 11021962"/>
              <a:gd name="connsiteY3" fmla="*/ 107935 h 647595"/>
              <a:gd name="connsiteX4" fmla="*/ 11021962 w 11021962"/>
              <a:gd name="connsiteY4" fmla="*/ 539660 h 647595"/>
              <a:gd name="connsiteX5" fmla="*/ 10914027 w 11021962"/>
              <a:gd name="connsiteY5" fmla="*/ 647595 h 647595"/>
              <a:gd name="connsiteX6" fmla="*/ 107935 w 11021962"/>
              <a:gd name="connsiteY6" fmla="*/ 647595 h 647595"/>
              <a:gd name="connsiteX7" fmla="*/ 0 w 11021962"/>
              <a:gd name="connsiteY7" fmla="*/ 539660 h 647595"/>
              <a:gd name="connsiteX8" fmla="*/ 0 w 11021962"/>
              <a:gd name="connsiteY8" fmla="*/ 107935 h 64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21962" h="647595">
                <a:moveTo>
                  <a:pt x="0" y="107935"/>
                </a:moveTo>
                <a:cubicBezTo>
                  <a:pt x="0" y="48324"/>
                  <a:pt x="48324" y="0"/>
                  <a:pt x="107935" y="0"/>
                </a:cubicBezTo>
                <a:lnTo>
                  <a:pt x="10914027" y="0"/>
                </a:lnTo>
                <a:cubicBezTo>
                  <a:pt x="10973638" y="0"/>
                  <a:pt x="11021962" y="48324"/>
                  <a:pt x="11021962" y="107935"/>
                </a:cubicBezTo>
                <a:lnTo>
                  <a:pt x="11021962" y="539660"/>
                </a:lnTo>
                <a:cubicBezTo>
                  <a:pt x="11021962" y="599271"/>
                  <a:pt x="10973638" y="647595"/>
                  <a:pt x="10914027" y="647595"/>
                </a:cubicBezTo>
                <a:lnTo>
                  <a:pt x="107935" y="647595"/>
                </a:lnTo>
                <a:cubicBezTo>
                  <a:pt x="48324" y="647595"/>
                  <a:pt x="0" y="599271"/>
                  <a:pt x="0" y="539660"/>
                </a:cubicBezTo>
                <a:lnTo>
                  <a:pt x="0" y="10793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4483" tIns="134483" rIns="134483" bIns="134483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600" b="1" i="0" kern="1200"/>
              <a:t>QU'EST-CE QU'UN PPP ?</a:t>
            </a:r>
            <a:endParaRPr lang="fr-FR" sz="1600" kern="120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BC0A823F-75A1-CBF2-AA91-50A8CBDFB938}"/>
              </a:ext>
            </a:extLst>
          </p:cNvPr>
          <p:cNvSpPr/>
          <p:nvPr/>
        </p:nvSpPr>
        <p:spPr>
          <a:xfrm>
            <a:off x="0" y="2841644"/>
            <a:ext cx="11021962" cy="1391176"/>
          </a:xfrm>
          <a:custGeom>
            <a:avLst/>
            <a:gdLst>
              <a:gd name="connsiteX0" fmla="*/ 0 w 11021962"/>
              <a:gd name="connsiteY0" fmla="*/ 0 h 1620809"/>
              <a:gd name="connsiteX1" fmla="*/ 11021962 w 11021962"/>
              <a:gd name="connsiteY1" fmla="*/ 0 h 1620809"/>
              <a:gd name="connsiteX2" fmla="*/ 11021962 w 11021962"/>
              <a:gd name="connsiteY2" fmla="*/ 1620809 h 1620809"/>
              <a:gd name="connsiteX3" fmla="*/ 0 w 11021962"/>
              <a:gd name="connsiteY3" fmla="*/ 1620809 h 1620809"/>
              <a:gd name="connsiteX4" fmla="*/ 0 w 11021962"/>
              <a:gd name="connsiteY4" fmla="*/ 0 h 162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1962" h="1620809">
                <a:moveTo>
                  <a:pt x="0" y="0"/>
                </a:moveTo>
                <a:lnTo>
                  <a:pt x="11021962" y="0"/>
                </a:lnTo>
                <a:lnTo>
                  <a:pt x="11021962" y="1620809"/>
                </a:lnTo>
                <a:lnTo>
                  <a:pt x="0" y="16208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9947" tIns="34290" rIns="192024" bIns="34290" numCol="1" spcCol="1270" anchor="t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endParaRPr lang="fr-FR" kern="1200" dirty="0"/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E3F5D3F3-3E6B-383F-CC7E-3739FDA622F1}"/>
              </a:ext>
            </a:extLst>
          </p:cNvPr>
          <p:cNvSpPr/>
          <p:nvPr/>
        </p:nvSpPr>
        <p:spPr>
          <a:xfrm>
            <a:off x="265470" y="2336249"/>
            <a:ext cx="3382297" cy="372913"/>
          </a:xfrm>
          <a:custGeom>
            <a:avLst/>
            <a:gdLst>
              <a:gd name="connsiteX0" fmla="*/ 0 w 11021962"/>
              <a:gd name="connsiteY0" fmla="*/ 107935 h 647595"/>
              <a:gd name="connsiteX1" fmla="*/ 107935 w 11021962"/>
              <a:gd name="connsiteY1" fmla="*/ 0 h 647595"/>
              <a:gd name="connsiteX2" fmla="*/ 10914027 w 11021962"/>
              <a:gd name="connsiteY2" fmla="*/ 0 h 647595"/>
              <a:gd name="connsiteX3" fmla="*/ 11021962 w 11021962"/>
              <a:gd name="connsiteY3" fmla="*/ 107935 h 647595"/>
              <a:gd name="connsiteX4" fmla="*/ 11021962 w 11021962"/>
              <a:gd name="connsiteY4" fmla="*/ 539660 h 647595"/>
              <a:gd name="connsiteX5" fmla="*/ 10914027 w 11021962"/>
              <a:gd name="connsiteY5" fmla="*/ 647595 h 647595"/>
              <a:gd name="connsiteX6" fmla="*/ 107935 w 11021962"/>
              <a:gd name="connsiteY6" fmla="*/ 647595 h 647595"/>
              <a:gd name="connsiteX7" fmla="*/ 0 w 11021962"/>
              <a:gd name="connsiteY7" fmla="*/ 539660 h 647595"/>
              <a:gd name="connsiteX8" fmla="*/ 0 w 11021962"/>
              <a:gd name="connsiteY8" fmla="*/ 107935 h 64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21962" h="647595">
                <a:moveTo>
                  <a:pt x="0" y="107935"/>
                </a:moveTo>
                <a:cubicBezTo>
                  <a:pt x="0" y="48324"/>
                  <a:pt x="48324" y="0"/>
                  <a:pt x="107935" y="0"/>
                </a:cubicBezTo>
                <a:lnTo>
                  <a:pt x="10914027" y="0"/>
                </a:lnTo>
                <a:cubicBezTo>
                  <a:pt x="10973638" y="0"/>
                  <a:pt x="11021962" y="48324"/>
                  <a:pt x="11021962" y="107935"/>
                </a:cubicBezTo>
                <a:lnTo>
                  <a:pt x="11021962" y="539660"/>
                </a:lnTo>
                <a:cubicBezTo>
                  <a:pt x="11021962" y="599271"/>
                  <a:pt x="10973638" y="647595"/>
                  <a:pt x="10914027" y="647595"/>
                </a:cubicBezTo>
                <a:lnTo>
                  <a:pt x="107935" y="647595"/>
                </a:lnTo>
                <a:cubicBezTo>
                  <a:pt x="48324" y="647595"/>
                  <a:pt x="0" y="599271"/>
                  <a:pt x="0" y="539660"/>
                </a:cubicBezTo>
                <a:lnTo>
                  <a:pt x="0" y="10793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4483" tIns="134483" rIns="134483" bIns="134483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600" b="1" dirty="0"/>
              <a:t>POUR </a:t>
            </a:r>
            <a:r>
              <a:rPr lang="fr-FR" sz="1600" b="1" i="0" kern="1200" dirty="0"/>
              <a:t>QUEL TYPE DE PROJET?</a:t>
            </a:r>
            <a:endParaRPr lang="fr-FR" sz="1600" kern="1200" dirty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F0F81604-967D-86D1-8A0B-D87D7499A7D8}"/>
              </a:ext>
            </a:extLst>
          </p:cNvPr>
          <p:cNvSpPr/>
          <p:nvPr/>
        </p:nvSpPr>
        <p:spPr>
          <a:xfrm>
            <a:off x="186812" y="1243263"/>
            <a:ext cx="11021962" cy="1391176"/>
          </a:xfrm>
          <a:custGeom>
            <a:avLst/>
            <a:gdLst>
              <a:gd name="connsiteX0" fmla="*/ 0 w 11021962"/>
              <a:gd name="connsiteY0" fmla="*/ 0 h 1620809"/>
              <a:gd name="connsiteX1" fmla="*/ 11021962 w 11021962"/>
              <a:gd name="connsiteY1" fmla="*/ 0 h 1620809"/>
              <a:gd name="connsiteX2" fmla="*/ 11021962 w 11021962"/>
              <a:gd name="connsiteY2" fmla="*/ 1620809 h 1620809"/>
              <a:gd name="connsiteX3" fmla="*/ 0 w 11021962"/>
              <a:gd name="connsiteY3" fmla="*/ 1620809 h 1620809"/>
              <a:gd name="connsiteX4" fmla="*/ 0 w 11021962"/>
              <a:gd name="connsiteY4" fmla="*/ 0 h 162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1962" h="1620809">
                <a:moveTo>
                  <a:pt x="0" y="0"/>
                </a:moveTo>
                <a:lnTo>
                  <a:pt x="11021962" y="0"/>
                </a:lnTo>
                <a:lnTo>
                  <a:pt x="11021962" y="1620809"/>
                </a:lnTo>
                <a:lnTo>
                  <a:pt x="0" y="16208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9947" tIns="34290" rIns="192024" bIns="34290" numCol="1" spcCol="1270" anchor="t" anchorCtr="0">
            <a:noAutofit/>
          </a:bodyPr>
          <a:lstStyle/>
          <a:p>
            <a:pPr marL="228600" lvl="1" indent="-228600" algn="just" defTabSz="933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fr-FR" sz="1600" b="1" i="0" kern="1200" dirty="0"/>
              <a:t>C’est un contrat de longue durée qui porte, normalement, sur une mission globale de conception, construction, maintenance et financement d'infrastructures, ainsi que l’exploitation de certains services publics..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C980E26-B941-AA89-2065-976D6B620BB3}"/>
              </a:ext>
            </a:extLst>
          </p:cNvPr>
          <p:cNvSpPr/>
          <p:nvPr/>
        </p:nvSpPr>
        <p:spPr>
          <a:xfrm>
            <a:off x="186812" y="2955826"/>
            <a:ext cx="11021962" cy="1391176"/>
          </a:xfrm>
          <a:custGeom>
            <a:avLst/>
            <a:gdLst>
              <a:gd name="connsiteX0" fmla="*/ 0 w 11021962"/>
              <a:gd name="connsiteY0" fmla="*/ 0 h 1620809"/>
              <a:gd name="connsiteX1" fmla="*/ 11021962 w 11021962"/>
              <a:gd name="connsiteY1" fmla="*/ 0 h 1620809"/>
              <a:gd name="connsiteX2" fmla="*/ 11021962 w 11021962"/>
              <a:gd name="connsiteY2" fmla="*/ 1620809 h 1620809"/>
              <a:gd name="connsiteX3" fmla="*/ 0 w 11021962"/>
              <a:gd name="connsiteY3" fmla="*/ 1620809 h 1620809"/>
              <a:gd name="connsiteX4" fmla="*/ 0 w 11021962"/>
              <a:gd name="connsiteY4" fmla="*/ 0 h 162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1962" h="1620809">
                <a:moveTo>
                  <a:pt x="0" y="0"/>
                </a:moveTo>
                <a:lnTo>
                  <a:pt x="11021962" y="0"/>
                </a:lnTo>
                <a:lnTo>
                  <a:pt x="11021962" y="1620809"/>
                </a:lnTo>
                <a:lnTo>
                  <a:pt x="0" y="16208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9947" tIns="34290" rIns="192024" bIns="34290" numCol="1" spcCol="1270" anchor="t" anchorCtr="0">
            <a:noAutofit/>
          </a:bodyPr>
          <a:lstStyle/>
          <a:p>
            <a:pPr marL="228600" lvl="1" indent="-228600" algn="just" defTabSz="933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fr-FR" sz="1600" b="1" i="0" kern="1200" dirty="0"/>
              <a:t>Le contrat PPP peut porter sur le développement de nouvelles infrastructures et services publics (Greenfield) comme elle peut porter sur des infrastructures/services publics existants (</a:t>
            </a:r>
            <a:r>
              <a:rPr lang="fr-FR" sz="1600" b="1" i="0" kern="1200" dirty="0" err="1"/>
              <a:t>Brownfield</a:t>
            </a:r>
            <a:r>
              <a:rPr lang="fr-FR" sz="1600" b="1" i="0" kern="1200" dirty="0"/>
              <a:t>) </a:t>
            </a:r>
            <a:endParaRPr lang="fr-FR" sz="1600" b="1" kern="1200" dirty="0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AD17EC97-D7A8-0506-B4EC-29E15C24391E}"/>
              </a:ext>
            </a:extLst>
          </p:cNvPr>
          <p:cNvSpPr/>
          <p:nvPr/>
        </p:nvSpPr>
        <p:spPr>
          <a:xfrm>
            <a:off x="339212" y="3818409"/>
            <a:ext cx="3927988" cy="372913"/>
          </a:xfrm>
          <a:custGeom>
            <a:avLst/>
            <a:gdLst>
              <a:gd name="connsiteX0" fmla="*/ 0 w 11021962"/>
              <a:gd name="connsiteY0" fmla="*/ 107935 h 647595"/>
              <a:gd name="connsiteX1" fmla="*/ 107935 w 11021962"/>
              <a:gd name="connsiteY1" fmla="*/ 0 h 647595"/>
              <a:gd name="connsiteX2" fmla="*/ 10914027 w 11021962"/>
              <a:gd name="connsiteY2" fmla="*/ 0 h 647595"/>
              <a:gd name="connsiteX3" fmla="*/ 11021962 w 11021962"/>
              <a:gd name="connsiteY3" fmla="*/ 107935 h 647595"/>
              <a:gd name="connsiteX4" fmla="*/ 11021962 w 11021962"/>
              <a:gd name="connsiteY4" fmla="*/ 539660 h 647595"/>
              <a:gd name="connsiteX5" fmla="*/ 10914027 w 11021962"/>
              <a:gd name="connsiteY5" fmla="*/ 647595 h 647595"/>
              <a:gd name="connsiteX6" fmla="*/ 107935 w 11021962"/>
              <a:gd name="connsiteY6" fmla="*/ 647595 h 647595"/>
              <a:gd name="connsiteX7" fmla="*/ 0 w 11021962"/>
              <a:gd name="connsiteY7" fmla="*/ 539660 h 647595"/>
              <a:gd name="connsiteX8" fmla="*/ 0 w 11021962"/>
              <a:gd name="connsiteY8" fmla="*/ 107935 h 64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21962" h="647595">
                <a:moveTo>
                  <a:pt x="0" y="107935"/>
                </a:moveTo>
                <a:cubicBezTo>
                  <a:pt x="0" y="48324"/>
                  <a:pt x="48324" y="0"/>
                  <a:pt x="107935" y="0"/>
                </a:cubicBezTo>
                <a:lnTo>
                  <a:pt x="10914027" y="0"/>
                </a:lnTo>
                <a:cubicBezTo>
                  <a:pt x="10973638" y="0"/>
                  <a:pt x="11021962" y="48324"/>
                  <a:pt x="11021962" y="107935"/>
                </a:cubicBezTo>
                <a:lnTo>
                  <a:pt x="11021962" y="539660"/>
                </a:lnTo>
                <a:cubicBezTo>
                  <a:pt x="11021962" y="599271"/>
                  <a:pt x="10973638" y="647595"/>
                  <a:pt x="10914027" y="647595"/>
                </a:cubicBezTo>
                <a:lnTo>
                  <a:pt x="107935" y="647595"/>
                </a:lnTo>
                <a:cubicBezTo>
                  <a:pt x="48324" y="647595"/>
                  <a:pt x="0" y="599271"/>
                  <a:pt x="0" y="539660"/>
                </a:cubicBezTo>
                <a:lnTo>
                  <a:pt x="0" y="10793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4483" tIns="134483" rIns="134483" bIns="134483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600" b="1" dirty="0"/>
              <a:t>QUEL MECANISME DE PAIMENET</a:t>
            </a:r>
            <a:r>
              <a:rPr lang="fr-FR" sz="1600" b="1" i="0" kern="1200" dirty="0"/>
              <a:t>?</a:t>
            </a:r>
            <a:endParaRPr lang="fr-FR" sz="1600" kern="1200" dirty="0"/>
          </a:p>
        </p:txBody>
      </p: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5018C627-BCFD-E450-BB65-3D2FB241877E}"/>
              </a:ext>
            </a:extLst>
          </p:cNvPr>
          <p:cNvSpPr/>
          <p:nvPr/>
        </p:nvSpPr>
        <p:spPr>
          <a:xfrm>
            <a:off x="0" y="4320230"/>
            <a:ext cx="11021962" cy="646331"/>
          </a:xfrm>
          <a:custGeom>
            <a:avLst/>
            <a:gdLst>
              <a:gd name="connsiteX0" fmla="*/ 0 w 11021962"/>
              <a:gd name="connsiteY0" fmla="*/ 0 h 1620809"/>
              <a:gd name="connsiteX1" fmla="*/ 11021962 w 11021962"/>
              <a:gd name="connsiteY1" fmla="*/ 0 h 1620809"/>
              <a:gd name="connsiteX2" fmla="*/ 11021962 w 11021962"/>
              <a:gd name="connsiteY2" fmla="*/ 1620809 h 1620809"/>
              <a:gd name="connsiteX3" fmla="*/ 0 w 11021962"/>
              <a:gd name="connsiteY3" fmla="*/ 1620809 h 1620809"/>
              <a:gd name="connsiteX4" fmla="*/ 0 w 11021962"/>
              <a:gd name="connsiteY4" fmla="*/ 0 h 162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1962" h="1620809">
                <a:moveTo>
                  <a:pt x="0" y="0"/>
                </a:moveTo>
                <a:lnTo>
                  <a:pt x="11021962" y="0"/>
                </a:lnTo>
                <a:lnTo>
                  <a:pt x="11021962" y="1620809"/>
                </a:lnTo>
                <a:lnTo>
                  <a:pt x="0" y="1620809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</a:rPr>
              <a:t>La source de paiement du partenaire privé peut être l’usager de l’infrastructure/service public (PPP concessif) ou l’entité publique contractante (PPP à paiement public)</a:t>
            </a:r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B1B9848-C25A-3F45-43B2-E399F4F56F97}"/>
              </a:ext>
            </a:extLst>
          </p:cNvPr>
          <p:cNvSpPr/>
          <p:nvPr/>
        </p:nvSpPr>
        <p:spPr>
          <a:xfrm>
            <a:off x="339212" y="5203636"/>
            <a:ext cx="3927988" cy="372913"/>
          </a:xfrm>
          <a:custGeom>
            <a:avLst/>
            <a:gdLst>
              <a:gd name="connsiteX0" fmla="*/ 0 w 11021962"/>
              <a:gd name="connsiteY0" fmla="*/ 107935 h 647595"/>
              <a:gd name="connsiteX1" fmla="*/ 107935 w 11021962"/>
              <a:gd name="connsiteY1" fmla="*/ 0 h 647595"/>
              <a:gd name="connsiteX2" fmla="*/ 10914027 w 11021962"/>
              <a:gd name="connsiteY2" fmla="*/ 0 h 647595"/>
              <a:gd name="connsiteX3" fmla="*/ 11021962 w 11021962"/>
              <a:gd name="connsiteY3" fmla="*/ 107935 h 647595"/>
              <a:gd name="connsiteX4" fmla="*/ 11021962 w 11021962"/>
              <a:gd name="connsiteY4" fmla="*/ 539660 h 647595"/>
              <a:gd name="connsiteX5" fmla="*/ 10914027 w 11021962"/>
              <a:gd name="connsiteY5" fmla="*/ 647595 h 647595"/>
              <a:gd name="connsiteX6" fmla="*/ 107935 w 11021962"/>
              <a:gd name="connsiteY6" fmla="*/ 647595 h 647595"/>
              <a:gd name="connsiteX7" fmla="*/ 0 w 11021962"/>
              <a:gd name="connsiteY7" fmla="*/ 539660 h 647595"/>
              <a:gd name="connsiteX8" fmla="*/ 0 w 11021962"/>
              <a:gd name="connsiteY8" fmla="*/ 107935 h 64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21962" h="647595">
                <a:moveTo>
                  <a:pt x="0" y="107935"/>
                </a:moveTo>
                <a:cubicBezTo>
                  <a:pt x="0" y="48324"/>
                  <a:pt x="48324" y="0"/>
                  <a:pt x="107935" y="0"/>
                </a:cubicBezTo>
                <a:lnTo>
                  <a:pt x="10914027" y="0"/>
                </a:lnTo>
                <a:cubicBezTo>
                  <a:pt x="10973638" y="0"/>
                  <a:pt x="11021962" y="48324"/>
                  <a:pt x="11021962" y="107935"/>
                </a:cubicBezTo>
                <a:lnTo>
                  <a:pt x="11021962" y="539660"/>
                </a:lnTo>
                <a:cubicBezTo>
                  <a:pt x="11021962" y="599271"/>
                  <a:pt x="10973638" y="647595"/>
                  <a:pt x="10914027" y="647595"/>
                </a:cubicBezTo>
                <a:lnTo>
                  <a:pt x="107935" y="647595"/>
                </a:lnTo>
                <a:cubicBezTo>
                  <a:pt x="48324" y="647595"/>
                  <a:pt x="0" y="599271"/>
                  <a:pt x="0" y="539660"/>
                </a:cubicBezTo>
                <a:lnTo>
                  <a:pt x="0" y="10793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4483" tIns="134483" rIns="134483" bIns="134483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600" b="1" dirty="0"/>
              <a:t>QUELS TYPES DE CONTRATS PPP?</a:t>
            </a:r>
            <a:endParaRPr lang="fr-FR" sz="1600" kern="1200" dirty="0"/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3280FDFF-29ED-F730-8C3C-59207A833514}"/>
              </a:ext>
            </a:extLst>
          </p:cNvPr>
          <p:cNvSpPr/>
          <p:nvPr/>
        </p:nvSpPr>
        <p:spPr>
          <a:xfrm>
            <a:off x="339212" y="5814485"/>
            <a:ext cx="11021962" cy="1391176"/>
          </a:xfrm>
          <a:custGeom>
            <a:avLst/>
            <a:gdLst>
              <a:gd name="connsiteX0" fmla="*/ 0 w 11021962"/>
              <a:gd name="connsiteY0" fmla="*/ 0 h 1620809"/>
              <a:gd name="connsiteX1" fmla="*/ 11021962 w 11021962"/>
              <a:gd name="connsiteY1" fmla="*/ 0 h 1620809"/>
              <a:gd name="connsiteX2" fmla="*/ 11021962 w 11021962"/>
              <a:gd name="connsiteY2" fmla="*/ 1620809 h 1620809"/>
              <a:gd name="connsiteX3" fmla="*/ 0 w 11021962"/>
              <a:gd name="connsiteY3" fmla="*/ 1620809 h 1620809"/>
              <a:gd name="connsiteX4" fmla="*/ 0 w 11021962"/>
              <a:gd name="connsiteY4" fmla="*/ 0 h 162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1962" h="1620809">
                <a:moveTo>
                  <a:pt x="0" y="0"/>
                </a:moveTo>
                <a:lnTo>
                  <a:pt x="11021962" y="0"/>
                </a:lnTo>
                <a:lnTo>
                  <a:pt x="11021962" y="1620809"/>
                </a:lnTo>
                <a:lnTo>
                  <a:pt x="0" y="16208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9947" tIns="34290" rIns="192024" bIns="34290" numCol="1" spcCol="1270" anchor="t" anchorCtr="0">
            <a:noAutofit/>
          </a:bodyPr>
          <a:lstStyle/>
          <a:p>
            <a:pPr marL="228600" lvl="1" indent="-228600" algn="just" defTabSz="933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endParaRPr lang="fr-FR" sz="1600" kern="12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2990156-3421-25A8-6E0C-AF4686264638}"/>
              </a:ext>
            </a:extLst>
          </p:cNvPr>
          <p:cNvSpPr txBox="1"/>
          <p:nvPr/>
        </p:nvSpPr>
        <p:spPr>
          <a:xfrm>
            <a:off x="585021" y="5733808"/>
            <a:ext cx="11400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Söhne"/>
              </a:rPr>
              <a:t>DBFO, BOT</a:t>
            </a:r>
            <a:r>
              <a:rPr lang="fr-FR" b="1" dirty="0">
                <a:latin typeface="Söhne"/>
              </a:rPr>
              <a:t>, </a:t>
            </a:r>
            <a:r>
              <a:rPr lang="fr-FR" b="1" i="0" dirty="0">
                <a:effectLst/>
                <a:latin typeface="Söhne"/>
              </a:rPr>
              <a:t>BOOT</a:t>
            </a:r>
            <a:r>
              <a:rPr lang="fr-FR" b="1" dirty="0">
                <a:latin typeface="Söhne"/>
              </a:rPr>
              <a:t>, </a:t>
            </a:r>
            <a:r>
              <a:rPr lang="fr-FR" b="1" i="0" dirty="0">
                <a:effectLst/>
                <a:latin typeface="Söhne"/>
              </a:rPr>
              <a:t>BOO</a:t>
            </a:r>
            <a:r>
              <a:rPr lang="fr-FR" b="1" dirty="0">
                <a:latin typeface="Söhne"/>
              </a:rPr>
              <a:t>, </a:t>
            </a:r>
            <a:r>
              <a:rPr lang="fr-FR" b="1" i="0" dirty="0">
                <a:effectLst/>
                <a:latin typeface="Söhne"/>
              </a:rPr>
              <a:t>DBFOT</a:t>
            </a:r>
            <a:r>
              <a:rPr lang="fr-FR" b="1" dirty="0">
                <a:latin typeface="Söhne"/>
              </a:rPr>
              <a:t>, </a:t>
            </a:r>
            <a:r>
              <a:rPr lang="fr-FR" b="1" i="0" dirty="0">
                <a:effectLst/>
                <a:latin typeface="Söhne"/>
              </a:rPr>
              <a:t>DBFM</a:t>
            </a:r>
            <a:r>
              <a:rPr lang="fr-FR" b="1" dirty="0">
                <a:latin typeface="Söhne"/>
              </a:rPr>
              <a:t>, </a:t>
            </a:r>
            <a:r>
              <a:rPr lang="fr-FR" b="1" i="0" dirty="0">
                <a:effectLst/>
                <a:latin typeface="Söhne"/>
              </a:rPr>
              <a:t>DBM</a:t>
            </a:r>
            <a:r>
              <a:rPr lang="fr-FR" b="1" dirty="0">
                <a:latin typeface="Söhne"/>
              </a:rPr>
              <a:t>, OM, ROT, </a:t>
            </a:r>
            <a:r>
              <a:rPr lang="fr-FR" b="1" i="0" dirty="0">
                <a:effectLst/>
                <a:latin typeface="Söhne"/>
              </a:rPr>
              <a:t>Concession</a:t>
            </a:r>
            <a:endParaRPr lang="fr-FR" b="1" dirty="0"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1" dirty="0">
                <a:latin typeface="Söhne"/>
              </a:rPr>
              <a:t>Construire </a:t>
            </a:r>
            <a:r>
              <a:rPr lang="fr-FR" b="1" i="0" dirty="0">
                <a:effectLst/>
                <a:latin typeface="Söhne"/>
              </a:rPr>
              <a:t>(</a:t>
            </a:r>
            <a:r>
              <a:rPr lang="fr-FR" b="1" dirty="0">
                <a:latin typeface="Söhne"/>
              </a:rPr>
              <a:t>B</a:t>
            </a:r>
            <a:r>
              <a:rPr lang="fr-FR" b="1" i="0" dirty="0">
                <a:effectLst/>
                <a:latin typeface="Söhne"/>
              </a:rPr>
              <a:t>), O (Exploiter), T (Transférer), F (Financer), D (Concevoir), M (Maintenir/Gérer), R (Réhabiliter) </a:t>
            </a:r>
          </a:p>
        </p:txBody>
      </p:sp>
    </p:spTree>
    <p:extLst>
      <p:ext uri="{BB962C8B-B14F-4D97-AF65-F5344CB8AC3E}">
        <p14:creationId xmlns:p14="http://schemas.microsoft.com/office/powerpoint/2010/main" val="33552998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8C612F5-EDF9-F106-06AB-E87D4D69C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0677368"/>
              </p:ext>
            </p:extLst>
          </p:nvPr>
        </p:nvGraphicFramePr>
        <p:xfrm>
          <a:off x="1545771" y="1842996"/>
          <a:ext cx="9915531" cy="2826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6257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D4CAC7-654D-5AB1-D76F-666A0F3DDF8F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Investissements dans les Projets PPP (1990-2023)</a:t>
            </a: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734F942B-3C55-C6FC-29FC-2E8811F2B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407730"/>
              </p:ext>
            </p:extLst>
          </p:nvPr>
        </p:nvGraphicFramePr>
        <p:xfrm>
          <a:off x="563880" y="1356360"/>
          <a:ext cx="11016914" cy="3896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E0909BA-731F-AD88-60B4-72647D89FE07}"/>
              </a:ext>
            </a:extLst>
          </p:cNvPr>
          <p:cNvSpPr/>
          <p:nvPr/>
        </p:nvSpPr>
        <p:spPr>
          <a:xfrm>
            <a:off x="3713144" y="5505817"/>
            <a:ext cx="5126394" cy="8584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i="1" dirty="0"/>
              <a:t>Source : Banque Mondiale, base de donnée PPI</a:t>
            </a:r>
          </a:p>
          <a:p>
            <a:pPr algn="ctr"/>
            <a:r>
              <a:rPr lang="fr-FR" sz="1400" i="1" dirty="0"/>
              <a:t>https://ppi.worldbank.org/</a:t>
            </a:r>
          </a:p>
        </p:txBody>
      </p:sp>
    </p:spTree>
    <p:extLst>
      <p:ext uri="{BB962C8B-B14F-4D97-AF65-F5344CB8AC3E}">
        <p14:creationId xmlns:p14="http://schemas.microsoft.com/office/powerpoint/2010/main" val="38227950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D4CAC7-654D-5AB1-D76F-666A0F3DDF8F}"/>
              </a:ext>
            </a:extLst>
          </p:cNvPr>
          <p:cNvSpPr txBox="1"/>
          <p:nvPr/>
        </p:nvSpPr>
        <p:spPr>
          <a:xfrm>
            <a:off x="0" y="0"/>
            <a:ext cx="1046988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Distribution sectorielle des PPP (1990-2023)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4EAD69-7D51-8C70-1E85-6C8BEC1F5C07}"/>
              </a:ext>
            </a:extLst>
          </p:cNvPr>
          <p:cNvSpPr/>
          <p:nvPr/>
        </p:nvSpPr>
        <p:spPr>
          <a:xfrm>
            <a:off x="3795382" y="5487519"/>
            <a:ext cx="5126394" cy="8584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i="1" dirty="0"/>
              <a:t>Source : Banque Mondiale, base de donnée PPI</a:t>
            </a:r>
          </a:p>
          <a:p>
            <a:pPr algn="ctr"/>
            <a:r>
              <a:rPr lang="fr-FR" sz="1400" i="1" dirty="0"/>
              <a:t>https://ppi.worldbank.org/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5E3ED233-0756-D697-18CE-539085288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659131"/>
              </p:ext>
            </p:extLst>
          </p:nvPr>
        </p:nvGraphicFramePr>
        <p:xfrm>
          <a:off x="594360" y="1329612"/>
          <a:ext cx="11003280" cy="3912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53875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4EAD69-7D51-8C70-1E85-6C8BEC1F5C07}"/>
              </a:ext>
            </a:extLst>
          </p:cNvPr>
          <p:cNvSpPr/>
          <p:nvPr/>
        </p:nvSpPr>
        <p:spPr>
          <a:xfrm>
            <a:off x="3254478" y="5868190"/>
            <a:ext cx="5808424" cy="8584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i="1" dirty="0"/>
              <a:t>Source : Banque Mondiale, base de donnée PPI</a:t>
            </a:r>
          </a:p>
          <a:p>
            <a:pPr algn="ctr"/>
            <a:r>
              <a:rPr lang="fr-FR" sz="1400" i="1" dirty="0"/>
              <a:t>https://ppi.worldbank.org/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32E7CD-E714-869A-0539-D56C2600C76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fr-FR" sz="2400" dirty="0"/>
              <a:t>Distribution des projets PPP par montants investis (1990-2023)</a:t>
            </a:r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D06BAE6F-9AF5-8DC9-AA59-2AD60BA0AE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098286"/>
              </p:ext>
            </p:extLst>
          </p:nvPr>
        </p:nvGraphicFramePr>
        <p:xfrm>
          <a:off x="314633" y="1327355"/>
          <a:ext cx="11238270" cy="4365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348274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8C612F5-EDF9-F106-06AB-E87D4D69C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1157778"/>
              </p:ext>
            </p:extLst>
          </p:nvPr>
        </p:nvGraphicFramePr>
        <p:xfrm>
          <a:off x="1545771" y="1842996"/>
          <a:ext cx="9915531" cy="2826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62458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E810C67-AA5F-8C0E-E22E-0E5069425F99}"/>
              </a:ext>
            </a:extLst>
          </p:cNvPr>
          <p:cNvSpPr/>
          <p:nvPr/>
        </p:nvSpPr>
        <p:spPr>
          <a:xfrm>
            <a:off x="158629" y="2267144"/>
            <a:ext cx="1614196" cy="1139286"/>
          </a:xfrm>
          <a:custGeom>
            <a:avLst/>
            <a:gdLst>
              <a:gd name="connsiteX0" fmla="*/ 0 w 1016663"/>
              <a:gd name="connsiteY0" fmla="*/ 128855 h 773117"/>
              <a:gd name="connsiteX1" fmla="*/ 128855 w 1016663"/>
              <a:gd name="connsiteY1" fmla="*/ 0 h 773117"/>
              <a:gd name="connsiteX2" fmla="*/ 887808 w 1016663"/>
              <a:gd name="connsiteY2" fmla="*/ 0 h 773117"/>
              <a:gd name="connsiteX3" fmla="*/ 1016663 w 1016663"/>
              <a:gd name="connsiteY3" fmla="*/ 128855 h 773117"/>
              <a:gd name="connsiteX4" fmla="*/ 1016663 w 1016663"/>
              <a:gd name="connsiteY4" fmla="*/ 644262 h 773117"/>
              <a:gd name="connsiteX5" fmla="*/ 887808 w 1016663"/>
              <a:gd name="connsiteY5" fmla="*/ 773117 h 773117"/>
              <a:gd name="connsiteX6" fmla="*/ 128855 w 1016663"/>
              <a:gd name="connsiteY6" fmla="*/ 773117 h 773117"/>
              <a:gd name="connsiteX7" fmla="*/ 0 w 1016663"/>
              <a:gd name="connsiteY7" fmla="*/ 644262 h 773117"/>
              <a:gd name="connsiteX8" fmla="*/ 0 w 1016663"/>
              <a:gd name="connsiteY8" fmla="*/ 128855 h 77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6663" h="773117">
                <a:moveTo>
                  <a:pt x="0" y="128855"/>
                </a:moveTo>
                <a:cubicBezTo>
                  <a:pt x="0" y="57690"/>
                  <a:pt x="57690" y="0"/>
                  <a:pt x="128855" y="0"/>
                </a:cubicBezTo>
                <a:lnTo>
                  <a:pt x="887808" y="0"/>
                </a:lnTo>
                <a:cubicBezTo>
                  <a:pt x="958973" y="0"/>
                  <a:pt x="1016663" y="57690"/>
                  <a:pt x="1016663" y="128855"/>
                </a:cubicBezTo>
                <a:lnTo>
                  <a:pt x="1016663" y="644262"/>
                </a:lnTo>
                <a:cubicBezTo>
                  <a:pt x="1016663" y="715427"/>
                  <a:pt x="958973" y="773117"/>
                  <a:pt x="887808" y="773117"/>
                </a:cubicBezTo>
                <a:lnTo>
                  <a:pt x="128855" y="773117"/>
                </a:lnTo>
                <a:cubicBezTo>
                  <a:pt x="57690" y="773117"/>
                  <a:pt x="0" y="715427"/>
                  <a:pt x="0" y="644262"/>
                </a:cubicBezTo>
                <a:lnTo>
                  <a:pt x="0" y="1288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0" tIns="60600" rIns="83460" bIns="6060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kern="1200" dirty="0"/>
              <a:t>Maroc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FB74D6A-6350-6EEC-6099-12402513FD4D}"/>
              </a:ext>
            </a:extLst>
          </p:cNvPr>
          <p:cNvSpPr/>
          <p:nvPr/>
        </p:nvSpPr>
        <p:spPr>
          <a:xfrm>
            <a:off x="158626" y="3698228"/>
            <a:ext cx="1614196" cy="1139286"/>
          </a:xfrm>
          <a:custGeom>
            <a:avLst/>
            <a:gdLst>
              <a:gd name="connsiteX0" fmla="*/ 0 w 1016663"/>
              <a:gd name="connsiteY0" fmla="*/ 128855 h 773117"/>
              <a:gd name="connsiteX1" fmla="*/ 128855 w 1016663"/>
              <a:gd name="connsiteY1" fmla="*/ 0 h 773117"/>
              <a:gd name="connsiteX2" fmla="*/ 887808 w 1016663"/>
              <a:gd name="connsiteY2" fmla="*/ 0 h 773117"/>
              <a:gd name="connsiteX3" fmla="*/ 1016663 w 1016663"/>
              <a:gd name="connsiteY3" fmla="*/ 128855 h 773117"/>
              <a:gd name="connsiteX4" fmla="*/ 1016663 w 1016663"/>
              <a:gd name="connsiteY4" fmla="*/ 644262 h 773117"/>
              <a:gd name="connsiteX5" fmla="*/ 887808 w 1016663"/>
              <a:gd name="connsiteY5" fmla="*/ 773117 h 773117"/>
              <a:gd name="connsiteX6" fmla="*/ 128855 w 1016663"/>
              <a:gd name="connsiteY6" fmla="*/ 773117 h 773117"/>
              <a:gd name="connsiteX7" fmla="*/ 0 w 1016663"/>
              <a:gd name="connsiteY7" fmla="*/ 644262 h 773117"/>
              <a:gd name="connsiteX8" fmla="*/ 0 w 1016663"/>
              <a:gd name="connsiteY8" fmla="*/ 128855 h 77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6663" h="773117">
                <a:moveTo>
                  <a:pt x="0" y="128855"/>
                </a:moveTo>
                <a:cubicBezTo>
                  <a:pt x="0" y="57690"/>
                  <a:pt x="57690" y="0"/>
                  <a:pt x="128855" y="0"/>
                </a:cubicBezTo>
                <a:lnTo>
                  <a:pt x="887808" y="0"/>
                </a:lnTo>
                <a:cubicBezTo>
                  <a:pt x="958973" y="0"/>
                  <a:pt x="1016663" y="57690"/>
                  <a:pt x="1016663" y="128855"/>
                </a:cubicBezTo>
                <a:lnTo>
                  <a:pt x="1016663" y="644262"/>
                </a:lnTo>
                <a:cubicBezTo>
                  <a:pt x="1016663" y="715427"/>
                  <a:pt x="958973" y="773117"/>
                  <a:pt x="887808" y="773117"/>
                </a:cubicBezTo>
                <a:lnTo>
                  <a:pt x="128855" y="773117"/>
                </a:lnTo>
                <a:cubicBezTo>
                  <a:pt x="57690" y="773117"/>
                  <a:pt x="0" y="715427"/>
                  <a:pt x="0" y="644262"/>
                </a:cubicBezTo>
                <a:lnTo>
                  <a:pt x="0" y="1288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0" tIns="60600" rIns="83460" bIns="6060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kern="1200"/>
              <a:t>Tunisie 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F136B5E-79C9-7BF0-0405-0417654377D8}"/>
              </a:ext>
            </a:extLst>
          </p:cNvPr>
          <p:cNvSpPr/>
          <p:nvPr/>
        </p:nvSpPr>
        <p:spPr>
          <a:xfrm>
            <a:off x="158629" y="5129312"/>
            <a:ext cx="1614196" cy="1139286"/>
          </a:xfrm>
          <a:custGeom>
            <a:avLst/>
            <a:gdLst>
              <a:gd name="connsiteX0" fmla="*/ 0 w 1016663"/>
              <a:gd name="connsiteY0" fmla="*/ 128855 h 773117"/>
              <a:gd name="connsiteX1" fmla="*/ 128855 w 1016663"/>
              <a:gd name="connsiteY1" fmla="*/ 0 h 773117"/>
              <a:gd name="connsiteX2" fmla="*/ 887808 w 1016663"/>
              <a:gd name="connsiteY2" fmla="*/ 0 h 773117"/>
              <a:gd name="connsiteX3" fmla="*/ 1016663 w 1016663"/>
              <a:gd name="connsiteY3" fmla="*/ 128855 h 773117"/>
              <a:gd name="connsiteX4" fmla="*/ 1016663 w 1016663"/>
              <a:gd name="connsiteY4" fmla="*/ 644262 h 773117"/>
              <a:gd name="connsiteX5" fmla="*/ 887808 w 1016663"/>
              <a:gd name="connsiteY5" fmla="*/ 773117 h 773117"/>
              <a:gd name="connsiteX6" fmla="*/ 128855 w 1016663"/>
              <a:gd name="connsiteY6" fmla="*/ 773117 h 773117"/>
              <a:gd name="connsiteX7" fmla="*/ 0 w 1016663"/>
              <a:gd name="connsiteY7" fmla="*/ 644262 h 773117"/>
              <a:gd name="connsiteX8" fmla="*/ 0 w 1016663"/>
              <a:gd name="connsiteY8" fmla="*/ 128855 h 77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6663" h="773117">
                <a:moveTo>
                  <a:pt x="0" y="128855"/>
                </a:moveTo>
                <a:cubicBezTo>
                  <a:pt x="0" y="57690"/>
                  <a:pt x="57690" y="0"/>
                  <a:pt x="128855" y="0"/>
                </a:cubicBezTo>
                <a:lnTo>
                  <a:pt x="887808" y="0"/>
                </a:lnTo>
                <a:cubicBezTo>
                  <a:pt x="958973" y="0"/>
                  <a:pt x="1016663" y="57690"/>
                  <a:pt x="1016663" y="128855"/>
                </a:cubicBezTo>
                <a:lnTo>
                  <a:pt x="1016663" y="644262"/>
                </a:lnTo>
                <a:cubicBezTo>
                  <a:pt x="1016663" y="715427"/>
                  <a:pt x="958973" y="773117"/>
                  <a:pt x="887808" y="773117"/>
                </a:cubicBezTo>
                <a:lnTo>
                  <a:pt x="128855" y="773117"/>
                </a:lnTo>
                <a:cubicBezTo>
                  <a:pt x="57690" y="773117"/>
                  <a:pt x="0" y="715427"/>
                  <a:pt x="0" y="644262"/>
                </a:cubicBezTo>
                <a:lnTo>
                  <a:pt x="0" y="1288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460" tIns="60600" rIns="83460" bIns="6060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000" b="1" kern="1200"/>
              <a:t>Mauritanie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B55FB6F-407D-CC9D-8A63-E2CD60E05A31}"/>
              </a:ext>
            </a:extLst>
          </p:cNvPr>
          <p:cNvSpPr/>
          <p:nvPr/>
        </p:nvSpPr>
        <p:spPr>
          <a:xfrm>
            <a:off x="1887898" y="2244574"/>
            <a:ext cx="4553333" cy="1184426"/>
          </a:xfrm>
          <a:custGeom>
            <a:avLst/>
            <a:gdLst>
              <a:gd name="connsiteX0" fmla="*/ 0 w 4553333"/>
              <a:gd name="connsiteY0" fmla="*/ 154443 h 926639"/>
              <a:gd name="connsiteX1" fmla="*/ 154443 w 4553333"/>
              <a:gd name="connsiteY1" fmla="*/ 0 h 926639"/>
              <a:gd name="connsiteX2" fmla="*/ 4398890 w 4553333"/>
              <a:gd name="connsiteY2" fmla="*/ 0 h 926639"/>
              <a:gd name="connsiteX3" fmla="*/ 4553333 w 4553333"/>
              <a:gd name="connsiteY3" fmla="*/ 154443 h 926639"/>
              <a:gd name="connsiteX4" fmla="*/ 4553333 w 4553333"/>
              <a:gd name="connsiteY4" fmla="*/ 772196 h 926639"/>
              <a:gd name="connsiteX5" fmla="*/ 4398890 w 4553333"/>
              <a:gd name="connsiteY5" fmla="*/ 926639 h 926639"/>
              <a:gd name="connsiteX6" fmla="*/ 154443 w 4553333"/>
              <a:gd name="connsiteY6" fmla="*/ 926639 h 926639"/>
              <a:gd name="connsiteX7" fmla="*/ 0 w 4553333"/>
              <a:gd name="connsiteY7" fmla="*/ 772196 h 926639"/>
              <a:gd name="connsiteX8" fmla="*/ 0 w 4553333"/>
              <a:gd name="connsiteY8" fmla="*/ 154443 h 92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3333" h="926639">
                <a:moveTo>
                  <a:pt x="0" y="154443"/>
                </a:moveTo>
                <a:cubicBezTo>
                  <a:pt x="0" y="69146"/>
                  <a:pt x="69146" y="0"/>
                  <a:pt x="154443" y="0"/>
                </a:cubicBezTo>
                <a:lnTo>
                  <a:pt x="4398890" y="0"/>
                </a:lnTo>
                <a:cubicBezTo>
                  <a:pt x="4484187" y="0"/>
                  <a:pt x="4553333" y="69146"/>
                  <a:pt x="4553333" y="154443"/>
                </a:cubicBezTo>
                <a:lnTo>
                  <a:pt x="4553333" y="772196"/>
                </a:lnTo>
                <a:cubicBezTo>
                  <a:pt x="4553333" y="857493"/>
                  <a:pt x="4484187" y="926639"/>
                  <a:pt x="4398890" y="926639"/>
                </a:cubicBezTo>
                <a:lnTo>
                  <a:pt x="154443" y="926639"/>
                </a:lnTo>
                <a:cubicBezTo>
                  <a:pt x="69146" y="926639"/>
                  <a:pt x="0" y="857493"/>
                  <a:pt x="0" y="772196"/>
                </a:cubicBezTo>
                <a:lnTo>
                  <a:pt x="0" y="154443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955" tIns="90955" rIns="90955" bIns="90955" numCol="1" spcCol="1270" anchor="ctr" anchorCtr="0">
            <a:noAutofit/>
          </a:bodyPr>
          <a:lstStyle/>
          <a:p>
            <a:pPr marL="171450" lvl="0" indent="-171450" algn="just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400" b="1" kern="1200" dirty="0"/>
              <a:t>Concessions</a:t>
            </a:r>
            <a:r>
              <a:rPr lang="fr-FR" sz="1400" kern="1200" dirty="0"/>
              <a:t> via plusieurs </a:t>
            </a:r>
            <a:r>
              <a:rPr lang="fr-FR" sz="1400" b="1" kern="1200" dirty="0"/>
              <a:t>lois sectorielles </a:t>
            </a:r>
            <a:r>
              <a:rPr lang="fr-FR" sz="1400" kern="1200" dirty="0"/>
              <a:t>(Transport, agriculture, énergie, etc.)</a:t>
            </a:r>
          </a:p>
          <a:p>
            <a:pPr marL="171450" lvl="0" indent="-171450" algn="just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400" kern="1200" dirty="0"/>
              <a:t>La Loi </a:t>
            </a:r>
            <a:r>
              <a:rPr lang="fr-FR" sz="1400" b="1" kern="1200" dirty="0"/>
              <a:t>n° 56-05 </a:t>
            </a:r>
            <a:r>
              <a:rPr lang="fr-FR" sz="1400" kern="1200" dirty="0"/>
              <a:t>du 14 février 2006 relative à </a:t>
            </a:r>
            <a:r>
              <a:rPr lang="fr-FR" sz="1400" b="1" kern="1200" dirty="0"/>
              <a:t>la gestion déléguée 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9D9A321-61A6-D9E7-3C50-39424D96A56A}"/>
              </a:ext>
            </a:extLst>
          </p:cNvPr>
          <p:cNvSpPr/>
          <p:nvPr/>
        </p:nvSpPr>
        <p:spPr>
          <a:xfrm>
            <a:off x="1887897" y="3675658"/>
            <a:ext cx="4553333" cy="1184426"/>
          </a:xfrm>
          <a:custGeom>
            <a:avLst/>
            <a:gdLst>
              <a:gd name="connsiteX0" fmla="*/ 0 w 4553333"/>
              <a:gd name="connsiteY0" fmla="*/ 154443 h 926639"/>
              <a:gd name="connsiteX1" fmla="*/ 154443 w 4553333"/>
              <a:gd name="connsiteY1" fmla="*/ 0 h 926639"/>
              <a:gd name="connsiteX2" fmla="*/ 4398890 w 4553333"/>
              <a:gd name="connsiteY2" fmla="*/ 0 h 926639"/>
              <a:gd name="connsiteX3" fmla="*/ 4553333 w 4553333"/>
              <a:gd name="connsiteY3" fmla="*/ 154443 h 926639"/>
              <a:gd name="connsiteX4" fmla="*/ 4553333 w 4553333"/>
              <a:gd name="connsiteY4" fmla="*/ 772196 h 926639"/>
              <a:gd name="connsiteX5" fmla="*/ 4398890 w 4553333"/>
              <a:gd name="connsiteY5" fmla="*/ 926639 h 926639"/>
              <a:gd name="connsiteX6" fmla="*/ 154443 w 4553333"/>
              <a:gd name="connsiteY6" fmla="*/ 926639 h 926639"/>
              <a:gd name="connsiteX7" fmla="*/ 0 w 4553333"/>
              <a:gd name="connsiteY7" fmla="*/ 772196 h 926639"/>
              <a:gd name="connsiteX8" fmla="*/ 0 w 4553333"/>
              <a:gd name="connsiteY8" fmla="*/ 154443 h 92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3333" h="926639">
                <a:moveTo>
                  <a:pt x="0" y="154443"/>
                </a:moveTo>
                <a:cubicBezTo>
                  <a:pt x="0" y="69146"/>
                  <a:pt x="69146" y="0"/>
                  <a:pt x="154443" y="0"/>
                </a:cubicBezTo>
                <a:lnTo>
                  <a:pt x="4398890" y="0"/>
                </a:lnTo>
                <a:cubicBezTo>
                  <a:pt x="4484187" y="0"/>
                  <a:pt x="4553333" y="69146"/>
                  <a:pt x="4553333" y="154443"/>
                </a:cubicBezTo>
                <a:lnTo>
                  <a:pt x="4553333" y="772196"/>
                </a:lnTo>
                <a:cubicBezTo>
                  <a:pt x="4553333" y="857493"/>
                  <a:pt x="4484187" y="926639"/>
                  <a:pt x="4398890" y="926639"/>
                </a:cubicBezTo>
                <a:lnTo>
                  <a:pt x="154443" y="926639"/>
                </a:lnTo>
                <a:cubicBezTo>
                  <a:pt x="69146" y="926639"/>
                  <a:pt x="0" y="857493"/>
                  <a:pt x="0" y="772196"/>
                </a:cubicBezTo>
                <a:lnTo>
                  <a:pt x="0" y="154443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955" tIns="90955" rIns="90955" bIns="90955" numCol="1" spcCol="1270" anchor="ctr" anchorCtr="0">
            <a:noAutofit/>
          </a:bodyPr>
          <a:lstStyle/>
          <a:p>
            <a:pPr marL="171450" lvl="0" indent="-171450" algn="just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400" b="1" kern="1200" dirty="0"/>
              <a:t>Concessions</a:t>
            </a:r>
            <a:r>
              <a:rPr lang="fr-FR" sz="1400" kern="1200" dirty="0"/>
              <a:t> via plusieurs </a:t>
            </a:r>
            <a:r>
              <a:rPr lang="fr-FR" sz="1400" b="1" kern="1200" dirty="0"/>
              <a:t>lois sectorielles </a:t>
            </a:r>
            <a:r>
              <a:rPr lang="fr-FR" sz="1400" kern="1200" dirty="0"/>
              <a:t>(énergie, Transport, etc.) </a:t>
            </a:r>
          </a:p>
          <a:p>
            <a:pPr marL="171450" lvl="0" indent="-171450" algn="just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400" b="1" kern="1200" dirty="0"/>
              <a:t>PPP</a:t>
            </a:r>
            <a:r>
              <a:rPr lang="fr-FR" sz="1400" kern="1200" dirty="0"/>
              <a:t>: Loi </a:t>
            </a:r>
            <a:r>
              <a:rPr lang="fr-FR" sz="1400" b="1" kern="1200" dirty="0"/>
              <a:t>n° 2007-13 </a:t>
            </a:r>
            <a:r>
              <a:rPr lang="fr-FR" sz="1400" kern="1200" dirty="0"/>
              <a:t>relative à l’économie numérique (abrogé)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F0B6A45-B3D4-0E32-2DFB-972875DE7E08}"/>
              </a:ext>
            </a:extLst>
          </p:cNvPr>
          <p:cNvSpPr/>
          <p:nvPr/>
        </p:nvSpPr>
        <p:spPr>
          <a:xfrm>
            <a:off x="1892563" y="5106742"/>
            <a:ext cx="4553333" cy="1184426"/>
          </a:xfrm>
          <a:custGeom>
            <a:avLst/>
            <a:gdLst>
              <a:gd name="connsiteX0" fmla="*/ 0 w 4553333"/>
              <a:gd name="connsiteY0" fmla="*/ 154443 h 926639"/>
              <a:gd name="connsiteX1" fmla="*/ 154443 w 4553333"/>
              <a:gd name="connsiteY1" fmla="*/ 0 h 926639"/>
              <a:gd name="connsiteX2" fmla="*/ 4398890 w 4553333"/>
              <a:gd name="connsiteY2" fmla="*/ 0 h 926639"/>
              <a:gd name="connsiteX3" fmla="*/ 4553333 w 4553333"/>
              <a:gd name="connsiteY3" fmla="*/ 154443 h 926639"/>
              <a:gd name="connsiteX4" fmla="*/ 4553333 w 4553333"/>
              <a:gd name="connsiteY4" fmla="*/ 772196 h 926639"/>
              <a:gd name="connsiteX5" fmla="*/ 4398890 w 4553333"/>
              <a:gd name="connsiteY5" fmla="*/ 926639 h 926639"/>
              <a:gd name="connsiteX6" fmla="*/ 154443 w 4553333"/>
              <a:gd name="connsiteY6" fmla="*/ 926639 h 926639"/>
              <a:gd name="connsiteX7" fmla="*/ 0 w 4553333"/>
              <a:gd name="connsiteY7" fmla="*/ 772196 h 926639"/>
              <a:gd name="connsiteX8" fmla="*/ 0 w 4553333"/>
              <a:gd name="connsiteY8" fmla="*/ 154443 h 92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3333" h="926639">
                <a:moveTo>
                  <a:pt x="0" y="154443"/>
                </a:moveTo>
                <a:cubicBezTo>
                  <a:pt x="0" y="69146"/>
                  <a:pt x="69146" y="0"/>
                  <a:pt x="154443" y="0"/>
                </a:cubicBezTo>
                <a:lnTo>
                  <a:pt x="4398890" y="0"/>
                </a:lnTo>
                <a:cubicBezTo>
                  <a:pt x="4484187" y="0"/>
                  <a:pt x="4553333" y="69146"/>
                  <a:pt x="4553333" y="154443"/>
                </a:cubicBezTo>
                <a:lnTo>
                  <a:pt x="4553333" y="772196"/>
                </a:lnTo>
                <a:cubicBezTo>
                  <a:pt x="4553333" y="857493"/>
                  <a:pt x="4484187" y="926639"/>
                  <a:pt x="4398890" y="926639"/>
                </a:cubicBezTo>
                <a:lnTo>
                  <a:pt x="154443" y="926639"/>
                </a:lnTo>
                <a:cubicBezTo>
                  <a:pt x="69146" y="926639"/>
                  <a:pt x="0" y="857493"/>
                  <a:pt x="0" y="772196"/>
                </a:cubicBezTo>
                <a:lnTo>
                  <a:pt x="0" y="154443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955" tIns="90955" rIns="90955" bIns="90955" numCol="1" spcCol="1270" anchor="ctr" anchorCtr="0">
            <a:noAutofit/>
          </a:bodyPr>
          <a:lstStyle/>
          <a:p>
            <a:pPr marL="171450" lvl="0" indent="-171450" algn="just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400" b="1" kern="1200" dirty="0"/>
              <a:t>Contrats ad hoc </a:t>
            </a:r>
            <a:r>
              <a:rPr lang="fr-FR" sz="1400" kern="1200" dirty="0"/>
              <a:t>(concession, affermage, régie intéressé, etc.) via des réglementations </a:t>
            </a:r>
            <a:r>
              <a:rPr lang="fr-FR" sz="1400" b="1" kern="1200" dirty="0"/>
              <a:t>générales</a:t>
            </a:r>
            <a:r>
              <a:rPr lang="fr-FR" sz="1400" kern="1200" dirty="0"/>
              <a:t> (Code Investissement, Code marché public, etc.) et </a:t>
            </a:r>
            <a:r>
              <a:rPr lang="fr-FR" sz="1400" b="1" kern="1200" dirty="0"/>
              <a:t>sectorielles</a:t>
            </a:r>
            <a:r>
              <a:rPr lang="fr-FR" sz="1400" kern="1200" dirty="0"/>
              <a:t> (Eau, Mine, énergie, transport, etc</a:t>
            </a:r>
            <a:r>
              <a:rPr lang="fr-FR" sz="1400" dirty="0"/>
              <a:t>.</a:t>
            </a:r>
            <a:r>
              <a:rPr lang="fr-FR" sz="1400" kern="1200" dirty="0"/>
              <a:t>) 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A9728EC-6109-AAE6-9A7B-E802DE39AE08}"/>
              </a:ext>
            </a:extLst>
          </p:cNvPr>
          <p:cNvSpPr/>
          <p:nvPr/>
        </p:nvSpPr>
        <p:spPr>
          <a:xfrm>
            <a:off x="6671381" y="2218600"/>
            <a:ext cx="4889248" cy="1186917"/>
          </a:xfrm>
          <a:custGeom>
            <a:avLst/>
            <a:gdLst>
              <a:gd name="connsiteX0" fmla="*/ 0 w 5159832"/>
              <a:gd name="connsiteY0" fmla="*/ 169068 h 1014389"/>
              <a:gd name="connsiteX1" fmla="*/ 169068 w 5159832"/>
              <a:gd name="connsiteY1" fmla="*/ 0 h 1014389"/>
              <a:gd name="connsiteX2" fmla="*/ 4990764 w 5159832"/>
              <a:gd name="connsiteY2" fmla="*/ 0 h 1014389"/>
              <a:gd name="connsiteX3" fmla="*/ 5159832 w 5159832"/>
              <a:gd name="connsiteY3" fmla="*/ 169068 h 1014389"/>
              <a:gd name="connsiteX4" fmla="*/ 5159832 w 5159832"/>
              <a:gd name="connsiteY4" fmla="*/ 845321 h 1014389"/>
              <a:gd name="connsiteX5" fmla="*/ 4990764 w 5159832"/>
              <a:gd name="connsiteY5" fmla="*/ 1014389 h 1014389"/>
              <a:gd name="connsiteX6" fmla="*/ 169068 w 5159832"/>
              <a:gd name="connsiteY6" fmla="*/ 1014389 h 1014389"/>
              <a:gd name="connsiteX7" fmla="*/ 0 w 5159832"/>
              <a:gd name="connsiteY7" fmla="*/ 845321 h 1014389"/>
              <a:gd name="connsiteX8" fmla="*/ 0 w 5159832"/>
              <a:gd name="connsiteY8" fmla="*/ 169068 h 101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9832" h="1014389">
                <a:moveTo>
                  <a:pt x="0" y="169068"/>
                </a:moveTo>
                <a:cubicBezTo>
                  <a:pt x="0" y="75694"/>
                  <a:pt x="75694" y="0"/>
                  <a:pt x="169068" y="0"/>
                </a:cubicBezTo>
                <a:lnTo>
                  <a:pt x="4990764" y="0"/>
                </a:lnTo>
                <a:cubicBezTo>
                  <a:pt x="5084138" y="0"/>
                  <a:pt x="5159832" y="75694"/>
                  <a:pt x="5159832" y="169068"/>
                </a:cubicBezTo>
                <a:lnTo>
                  <a:pt x="5159832" y="845321"/>
                </a:lnTo>
                <a:cubicBezTo>
                  <a:pt x="5159832" y="938695"/>
                  <a:pt x="5084138" y="1014389"/>
                  <a:pt x="4990764" y="1014389"/>
                </a:cubicBezTo>
                <a:lnTo>
                  <a:pt x="169068" y="1014389"/>
                </a:lnTo>
                <a:cubicBezTo>
                  <a:pt x="75694" y="1014389"/>
                  <a:pt x="0" y="938695"/>
                  <a:pt x="0" y="845321"/>
                </a:cubicBezTo>
                <a:lnTo>
                  <a:pt x="0" y="169068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38" tIns="95238" rIns="95238" bIns="95238" numCol="1" spcCol="1270" anchor="ctr" anchorCtr="0">
            <a:noAutofit/>
          </a:bodyPr>
          <a:lstStyle/>
          <a:p>
            <a:pPr marL="171450" lvl="0" indent="-171450" algn="just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400" b="1" kern="1200" dirty="0"/>
              <a:t>Loi n° 86-12 du 24 décembre 2014 relative aux contrats de PPP, telle que modifiée et complétée par la loi 46-18 du 6 mars 2020.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45BC57D-CEB1-2BB4-131F-04E96B6A120E}"/>
              </a:ext>
            </a:extLst>
          </p:cNvPr>
          <p:cNvSpPr/>
          <p:nvPr/>
        </p:nvSpPr>
        <p:spPr>
          <a:xfrm>
            <a:off x="6671381" y="3517155"/>
            <a:ext cx="4889248" cy="1477948"/>
          </a:xfrm>
          <a:custGeom>
            <a:avLst/>
            <a:gdLst>
              <a:gd name="connsiteX0" fmla="*/ 0 w 5159832"/>
              <a:gd name="connsiteY0" fmla="*/ 169068 h 1014389"/>
              <a:gd name="connsiteX1" fmla="*/ 169068 w 5159832"/>
              <a:gd name="connsiteY1" fmla="*/ 0 h 1014389"/>
              <a:gd name="connsiteX2" fmla="*/ 4990764 w 5159832"/>
              <a:gd name="connsiteY2" fmla="*/ 0 h 1014389"/>
              <a:gd name="connsiteX3" fmla="*/ 5159832 w 5159832"/>
              <a:gd name="connsiteY3" fmla="*/ 169068 h 1014389"/>
              <a:gd name="connsiteX4" fmla="*/ 5159832 w 5159832"/>
              <a:gd name="connsiteY4" fmla="*/ 845321 h 1014389"/>
              <a:gd name="connsiteX5" fmla="*/ 4990764 w 5159832"/>
              <a:gd name="connsiteY5" fmla="*/ 1014389 h 1014389"/>
              <a:gd name="connsiteX6" fmla="*/ 169068 w 5159832"/>
              <a:gd name="connsiteY6" fmla="*/ 1014389 h 1014389"/>
              <a:gd name="connsiteX7" fmla="*/ 0 w 5159832"/>
              <a:gd name="connsiteY7" fmla="*/ 845321 h 1014389"/>
              <a:gd name="connsiteX8" fmla="*/ 0 w 5159832"/>
              <a:gd name="connsiteY8" fmla="*/ 169068 h 101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9832" h="1014389">
                <a:moveTo>
                  <a:pt x="0" y="169068"/>
                </a:moveTo>
                <a:cubicBezTo>
                  <a:pt x="0" y="75694"/>
                  <a:pt x="75694" y="0"/>
                  <a:pt x="169068" y="0"/>
                </a:cubicBezTo>
                <a:lnTo>
                  <a:pt x="4990764" y="0"/>
                </a:lnTo>
                <a:cubicBezTo>
                  <a:pt x="5084138" y="0"/>
                  <a:pt x="5159832" y="75694"/>
                  <a:pt x="5159832" y="169068"/>
                </a:cubicBezTo>
                <a:lnTo>
                  <a:pt x="5159832" y="845321"/>
                </a:lnTo>
                <a:cubicBezTo>
                  <a:pt x="5159832" y="938695"/>
                  <a:pt x="5084138" y="1014389"/>
                  <a:pt x="4990764" y="1014389"/>
                </a:cubicBezTo>
                <a:lnTo>
                  <a:pt x="169068" y="1014389"/>
                </a:lnTo>
                <a:cubicBezTo>
                  <a:pt x="75694" y="1014389"/>
                  <a:pt x="0" y="938695"/>
                  <a:pt x="0" y="845321"/>
                </a:cubicBezTo>
                <a:lnTo>
                  <a:pt x="0" y="169068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38" tIns="95238" rIns="95238" bIns="95238" numCol="1" spcCol="1270" anchor="ctr" anchorCtr="0">
            <a:noAutofit/>
          </a:bodyPr>
          <a:lstStyle/>
          <a:p>
            <a:pPr marL="171450" lvl="0" indent="-171450" algn="just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400" b="1" kern="1200" dirty="0"/>
              <a:t>Loi n° 2008-23 du 1er avril 2008 relative au régime des concessions</a:t>
            </a:r>
          </a:p>
          <a:p>
            <a:pPr marL="171450" lvl="0" indent="-171450" algn="just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400" b="1" kern="1200" dirty="0"/>
              <a:t>Loi n° 2015-49 du 27 novembre 2015 relative aux contrats de PPP</a:t>
            </a:r>
            <a:endParaRPr lang="fr-FR" sz="1400" b="1" dirty="0"/>
          </a:p>
          <a:p>
            <a:pPr marL="171450" lvl="0" indent="-171450" algn="just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400" b="1" kern="1200" dirty="0"/>
              <a:t>Modifiées par la loi n° 2019-49 relative à l’amélioration du climat d’</a:t>
            </a:r>
            <a:r>
              <a:rPr lang="fr-FR" sz="1400" b="1" dirty="0"/>
              <a:t>investissement</a:t>
            </a:r>
            <a:endParaRPr lang="fr-FR" sz="1400" b="1" kern="120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75BD2AF-3528-0A2B-6866-6BD81158D7E2}"/>
              </a:ext>
            </a:extLst>
          </p:cNvPr>
          <p:cNvSpPr/>
          <p:nvPr/>
        </p:nvSpPr>
        <p:spPr>
          <a:xfrm>
            <a:off x="6671381" y="5106742"/>
            <a:ext cx="4889248" cy="1186917"/>
          </a:xfrm>
          <a:custGeom>
            <a:avLst/>
            <a:gdLst>
              <a:gd name="connsiteX0" fmla="*/ 0 w 5159832"/>
              <a:gd name="connsiteY0" fmla="*/ 169068 h 1014389"/>
              <a:gd name="connsiteX1" fmla="*/ 169068 w 5159832"/>
              <a:gd name="connsiteY1" fmla="*/ 0 h 1014389"/>
              <a:gd name="connsiteX2" fmla="*/ 4990764 w 5159832"/>
              <a:gd name="connsiteY2" fmla="*/ 0 h 1014389"/>
              <a:gd name="connsiteX3" fmla="*/ 5159832 w 5159832"/>
              <a:gd name="connsiteY3" fmla="*/ 169068 h 1014389"/>
              <a:gd name="connsiteX4" fmla="*/ 5159832 w 5159832"/>
              <a:gd name="connsiteY4" fmla="*/ 845321 h 1014389"/>
              <a:gd name="connsiteX5" fmla="*/ 4990764 w 5159832"/>
              <a:gd name="connsiteY5" fmla="*/ 1014389 h 1014389"/>
              <a:gd name="connsiteX6" fmla="*/ 169068 w 5159832"/>
              <a:gd name="connsiteY6" fmla="*/ 1014389 h 1014389"/>
              <a:gd name="connsiteX7" fmla="*/ 0 w 5159832"/>
              <a:gd name="connsiteY7" fmla="*/ 845321 h 1014389"/>
              <a:gd name="connsiteX8" fmla="*/ 0 w 5159832"/>
              <a:gd name="connsiteY8" fmla="*/ 169068 h 101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9832" h="1014389">
                <a:moveTo>
                  <a:pt x="0" y="169068"/>
                </a:moveTo>
                <a:cubicBezTo>
                  <a:pt x="0" y="75694"/>
                  <a:pt x="75694" y="0"/>
                  <a:pt x="169068" y="0"/>
                </a:cubicBezTo>
                <a:lnTo>
                  <a:pt x="4990764" y="0"/>
                </a:lnTo>
                <a:cubicBezTo>
                  <a:pt x="5084138" y="0"/>
                  <a:pt x="5159832" y="75694"/>
                  <a:pt x="5159832" y="169068"/>
                </a:cubicBezTo>
                <a:lnTo>
                  <a:pt x="5159832" y="845321"/>
                </a:lnTo>
                <a:cubicBezTo>
                  <a:pt x="5159832" y="938695"/>
                  <a:pt x="5084138" y="1014389"/>
                  <a:pt x="4990764" y="1014389"/>
                </a:cubicBezTo>
                <a:lnTo>
                  <a:pt x="169068" y="1014389"/>
                </a:lnTo>
                <a:cubicBezTo>
                  <a:pt x="75694" y="1014389"/>
                  <a:pt x="0" y="938695"/>
                  <a:pt x="0" y="845321"/>
                </a:cubicBezTo>
                <a:lnTo>
                  <a:pt x="0" y="169068"/>
                </a:lnTo>
                <a:close/>
              </a:path>
            </a:pathLst>
          </a:cu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5238" tIns="95238" rIns="95238" bIns="95238" numCol="1" spcCol="1270" anchor="ctr" anchorCtr="0">
            <a:noAutofit/>
          </a:bodyPr>
          <a:lstStyle/>
          <a:p>
            <a:pPr marL="171450" lvl="0" indent="-171450" algn="just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fr-FR" sz="1400" b="1" kern="1200" dirty="0"/>
              <a:t>Loi n° 2017-006 du 6 février 2017 relative aux contrats PPP, telle que modifiée et complétée par la Loi n° 2021-006 du 19 février 2021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B96A290C-E416-7E42-F52B-4D372EB45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682343"/>
              </p:ext>
            </p:extLst>
          </p:nvPr>
        </p:nvGraphicFramePr>
        <p:xfrm>
          <a:off x="836643" y="1157799"/>
          <a:ext cx="10901263" cy="98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D4CAC7-654D-5AB1-D76F-666A0F3DDF8F}"/>
              </a:ext>
            </a:extLst>
          </p:cNvPr>
          <p:cNvSpPr txBox="1"/>
          <p:nvPr/>
        </p:nvSpPr>
        <p:spPr>
          <a:xfrm>
            <a:off x="15238" y="5184"/>
            <a:ext cx="1040892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800" b="1" dirty="0"/>
              <a:t>Évolution des cadres juridiques</a:t>
            </a:r>
          </a:p>
        </p:txBody>
      </p:sp>
    </p:spTree>
    <p:extLst>
      <p:ext uri="{BB962C8B-B14F-4D97-AF65-F5344CB8AC3E}">
        <p14:creationId xmlns:p14="http://schemas.microsoft.com/office/powerpoint/2010/main" val="301183180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DAC94D2-DF09-40DC-8879-BCFD6592725D}">
  <we:reference id="wa200000113" version="1.0.0.0" store="en-001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E2524D9-0655-4516-8AFE-958AD6947184}">
  <we:reference id="wa200001409" version="2.0.0.0" store="fr-FR" storeType="OMEX"/>
  <we:alternateReferences>
    <we:reference id="WA200001409" version="2.0.0.0" store="WA2000014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4452</TotalTime>
  <Words>1956</Words>
  <Application>Microsoft Office PowerPoint</Application>
  <PresentationFormat>Grand écran</PresentationFormat>
  <Paragraphs>277</Paragraphs>
  <Slides>21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Century Gothic</vt:lpstr>
      <vt:lpstr>Montserrat</vt:lpstr>
      <vt:lpstr>Montserrat Bold</vt:lpstr>
      <vt:lpstr>Roboto</vt:lpstr>
      <vt:lpstr>Roboto Bold</vt:lpstr>
      <vt:lpstr>Söhne</vt:lpstr>
      <vt:lpstr>Wingdings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PPP AU MAROC, TUNISIE ET MAURITANIE</dc:title>
  <dc:creator>Karim Zehmed</dc:creator>
  <cp:lastModifiedBy>Karim Zehmed</cp:lastModifiedBy>
  <cp:revision>36</cp:revision>
  <dcterms:created xsi:type="dcterms:W3CDTF">2024-01-21T02:41:13Z</dcterms:created>
  <dcterms:modified xsi:type="dcterms:W3CDTF">2024-01-28T08:53:55Z</dcterms:modified>
</cp:coreProperties>
</file>