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7" r:id="rId6"/>
    <p:sldId id="261" r:id="rId7"/>
    <p:sldId id="267" r:id="rId8"/>
  </p:sldIdLst>
  <p:sldSz cx="13716000" cy="10287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Black" panose="00000A00000000000000" pitchFamily="2" charset="0"/>
      <p:bold r:id="rId13"/>
      <p:boldItalic r:id="rId14"/>
    </p:embeddedFont>
    <p:embeddedFont>
      <p:font typeface="Poppins Extra-Light" panose="020B0604020202020204" charset="0"/>
      <p:regular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Medium" panose="000006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7DE"/>
    <a:srgbClr val="A90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962" y="270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3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3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5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5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5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5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7703" y="4857753"/>
            <a:ext cx="7543801" cy="449390"/>
            <a:chOff x="0" y="0"/>
            <a:chExt cx="1203568" cy="218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3568" cy="218002"/>
            </a:xfrm>
            <a:custGeom>
              <a:avLst/>
              <a:gdLst/>
              <a:ahLst/>
              <a:cxnLst/>
              <a:rect l="l" t="t" r="r" b="b"/>
              <a:pathLst>
                <a:path w="1203568" h="218002">
                  <a:moveTo>
                    <a:pt x="34991" y="0"/>
                  </a:moveTo>
                  <a:lnTo>
                    <a:pt x="1168577" y="0"/>
                  </a:lnTo>
                  <a:cubicBezTo>
                    <a:pt x="1187902" y="0"/>
                    <a:pt x="1203568" y="15666"/>
                    <a:pt x="1203568" y="34991"/>
                  </a:cubicBezTo>
                  <a:lnTo>
                    <a:pt x="1203568" y="183011"/>
                  </a:lnTo>
                  <a:cubicBezTo>
                    <a:pt x="1203568" y="202336"/>
                    <a:pt x="1187902" y="218002"/>
                    <a:pt x="1168577" y="218002"/>
                  </a:cubicBezTo>
                  <a:lnTo>
                    <a:pt x="34991" y="218002"/>
                  </a:lnTo>
                  <a:cubicBezTo>
                    <a:pt x="15666" y="218002"/>
                    <a:pt x="0" y="202336"/>
                    <a:pt x="0" y="183011"/>
                  </a:cubicBezTo>
                  <a:lnTo>
                    <a:pt x="0" y="34991"/>
                  </a:lnTo>
                  <a:cubicBezTo>
                    <a:pt x="0" y="15666"/>
                    <a:pt x="15666" y="0"/>
                    <a:pt x="34991" y="0"/>
                  </a:cubicBezTo>
                  <a:close/>
                </a:path>
              </a:pathLst>
            </a:custGeom>
            <a:solidFill>
              <a:srgbClr val="A9088E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03568" cy="256102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sp>
        <p:nvSpPr>
          <p:cNvPr id="5" name="Freeform 5"/>
          <p:cNvSpPr/>
          <p:nvPr/>
        </p:nvSpPr>
        <p:spPr>
          <a:xfrm rot="1163676">
            <a:off x="-1583390" y="-1607562"/>
            <a:ext cx="9372599" cy="12649201"/>
          </a:xfrm>
          <a:custGeom>
            <a:avLst/>
            <a:gdLst/>
            <a:ahLst/>
            <a:cxnLst/>
            <a:rect l="l" t="t" r="r" b="b"/>
            <a:pathLst>
              <a:path w="8274515" h="11553097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sz="1350"/>
          </a:p>
        </p:txBody>
      </p:sp>
      <p:sp>
        <p:nvSpPr>
          <p:cNvPr id="6" name="TextBox 6"/>
          <p:cNvSpPr txBox="1"/>
          <p:nvPr/>
        </p:nvSpPr>
        <p:spPr>
          <a:xfrm>
            <a:off x="3054806" y="2968826"/>
            <a:ext cx="10453012" cy="147732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AI-Driven Technological</a:t>
            </a:r>
          </a:p>
          <a:p>
            <a:pPr algn="ctr"/>
            <a:r>
              <a:rPr lang="en-IN" sz="4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Product Recommendation Agent</a:t>
            </a:r>
            <a:endParaRPr lang="en-US" sz="4800" b="1" spc="-17" dirty="0">
              <a:solidFill>
                <a:schemeClr val="bg1"/>
              </a:solidFill>
              <a:latin typeface="Poppins Medium" panose="00000600000000000000" pitchFamily="2" charset="0"/>
              <a:ea typeface="Poppins Medium"/>
              <a:cs typeface="Poppins Medium" panose="00000600000000000000" pitchFamily="2" charset="0"/>
              <a:sym typeface="Poppins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39975" y="4904513"/>
            <a:ext cx="6882674" cy="335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6"/>
              </a:lnSpc>
            </a:pPr>
            <a:r>
              <a:rPr lang="en-IN" sz="21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Revolutionizing User Satisfaction &amp; Decision-Making</a:t>
            </a:r>
            <a:endParaRPr lang="en-US" sz="2100" spc="-5" dirty="0">
              <a:solidFill>
                <a:schemeClr val="bg1"/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 Light"/>
            </a:endParaRPr>
          </a:p>
        </p:txBody>
      </p:sp>
      <p:pic>
        <p:nvPicPr>
          <p:cNvPr id="9" name="Graphic 8" descr="A robot with a raised arm">
            <a:extLst>
              <a:ext uri="{FF2B5EF4-FFF2-40B4-BE49-F238E27FC236}">
                <a16:creationId xmlns:a16="http://schemas.microsoft.com/office/drawing/2014/main" id="{F0DF269C-7DF7-2BEB-60A3-FE58B08AA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8576" y="6996276"/>
            <a:ext cx="3786024" cy="3786024"/>
          </a:xfrm>
          <a:prstGeom prst="rect">
            <a:avLst/>
          </a:prstGeom>
        </p:spPr>
      </p:pic>
      <p:pic>
        <p:nvPicPr>
          <p:cNvPr id="16" name="Graphic 15" descr="Two speech bubbles">
            <a:extLst>
              <a:ext uri="{FF2B5EF4-FFF2-40B4-BE49-F238E27FC236}">
                <a16:creationId xmlns:a16="http://schemas.microsoft.com/office/drawing/2014/main" id="{7392EE17-9798-69FF-7A98-2DABB0AEC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2649" y="5936517"/>
            <a:ext cx="2119518" cy="2119518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815CC632-106E-1BDA-13AD-3B5A4B3A7346}"/>
              </a:ext>
            </a:extLst>
          </p:cNvPr>
          <p:cNvSpPr txBox="1"/>
          <p:nvPr/>
        </p:nvSpPr>
        <p:spPr>
          <a:xfrm>
            <a:off x="6843713" y="5634430"/>
            <a:ext cx="2530632" cy="356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6"/>
              </a:lnSpc>
            </a:pPr>
            <a:r>
              <a:rPr lang="en-IN" sz="27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Presented by :</a:t>
            </a:r>
            <a:endParaRPr lang="en-US" sz="2700" spc="-5" dirty="0">
              <a:solidFill>
                <a:schemeClr val="bg1"/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 Ligh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3F416B7-C781-A3C4-5DDE-3BB51CF4CA55}"/>
              </a:ext>
            </a:extLst>
          </p:cNvPr>
          <p:cNvSpPr txBox="1"/>
          <p:nvPr/>
        </p:nvSpPr>
        <p:spPr>
          <a:xfrm>
            <a:off x="6594554" y="6223862"/>
            <a:ext cx="3028950" cy="335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6"/>
              </a:lnSpc>
            </a:pPr>
            <a:r>
              <a:rPr lang="en-US" sz="2100" spc="-5" dirty="0">
                <a:solidFill>
                  <a:schemeClr val="bg1"/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rPr>
              <a:t>Aravind. A - 211211101021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612BEA1-F53F-E3D0-023A-D5C6F0B16BD5}"/>
              </a:ext>
            </a:extLst>
          </p:cNvPr>
          <p:cNvSpPr txBox="1"/>
          <p:nvPr/>
        </p:nvSpPr>
        <p:spPr>
          <a:xfrm>
            <a:off x="6596970" y="6603989"/>
            <a:ext cx="3175680" cy="335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46"/>
              </a:lnSpc>
            </a:pPr>
            <a:r>
              <a:rPr lang="en-US" sz="2100" spc="-5" dirty="0">
                <a:solidFill>
                  <a:schemeClr val="bg1"/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rPr>
              <a:t>Badresh. B - 211211101025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76262" y="609600"/>
            <a:ext cx="12563475" cy="9067800"/>
            <a:chOff x="0" y="0"/>
            <a:chExt cx="4229939" cy="22222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29939" cy="2222285"/>
            </a:xfrm>
            <a:custGeom>
              <a:avLst/>
              <a:gdLst/>
              <a:ahLst/>
              <a:cxnLst/>
              <a:rect l="l" t="t" r="r" b="b"/>
              <a:pathLst>
                <a:path w="4229939" h="2222285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  <a:ln w="19050" cap="sq">
              <a:solidFill>
                <a:srgbClr val="FFFFFF">
                  <a:alpha val="4470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2750" y="3840915"/>
            <a:ext cx="11750498" cy="1314603"/>
            <a:chOff x="0" y="0"/>
            <a:chExt cx="1236093" cy="11251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6093" cy="1125109"/>
            </a:xfrm>
            <a:custGeom>
              <a:avLst/>
              <a:gdLst/>
              <a:ahLst/>
              <a:cxnLst/>
              <a:rect l="l" t="t" r="r" b="b"/>
              <a:pathLst>
                <a:path w="1236093" h="1125109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  <a:spcBef>
                  <a:spcPct val="0"/>
                </a:spcBef>
              </a:pPr>
              <a:endParaRPr sz="135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1359" y="7219087"/>
            <a:ext cx="11750497" cy="1620690"/>
            <a:chOff x="0" y="0"/>
            <a:chExt cx="1236093" cy="11251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6093" cy="1125109"/>
            </a:xfrm>
            <a:custGeom>
              <a:avLst/>
              <a:gdLst/>
              <a:ahLst/>
              <a:cxnLst/>
              <a:rect l="l" t="t" r="r" b="b"/>
              <a:pathLst>
                <a:path w="1236093" h="1125109">
                  <a:moveTo>
                    <a:pt x="32327" y="0"/>
                  </a:moveTo>
                  <a:lnTo>
                    <a:pt x="1203766" y="0"/>
                  </a:lnTo>
                  <a:cubicBezTo>
                    <a:pt x="1221620" y="0"/>
                    <a:pt x="1236093" y="14473"/>
                    <a:pt x="1236093" y="32327"/>
                  </a:cubicBezTo>
                  <a:lnTo>
                    <a:pt x="1236093" y="1092782"/>
                  </a:lnTo>
                  <a:cubicBezTo>
                    <a:pt x="1236093" y="1101356"/>
                    <a:pt x="1232687" y="1109578"/>
                    <a:pt x="1226625" y="1115641"/>
                  </a:cubicBezTo>
                  <a:cubicBezTo>
                    <a:pt x="1220562" y="1121703"/>
                    <a:pt x="1212339" y="1125109"/>
                    <a:pt x="1203766" y="1125109"/>
                  </a:cubicBezTo>
                  <a:lnTo>
                    <a:pt x="32327" y="1125109"/>
                  </a:lnTo>
                  <a:cubicBezTo>
                    <a:pt x="14473" y="1125109"/>
                    <a:pt x="0" y="1110636"/>
                    <a:pt x="0" y="1092782"/>
                  </a:cubicBezTo>
                  <a:lnTo>
                    <a:pt x="0" y="32327"/>
                  </a:lnTo>
                  <a:cubicBezTo>
                    <a:pt x="0" y="14473"/>
                    <a:pt x="14473" y="0"/>
                    <a:pt x="32327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  <a:spcBef>
                  <a:spcPct val="0"/>
                </a:spcBef>
              </a:pPr>
              <a:endParaRPr sz="135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03190" y="1293330"/>
            <a:ext cx="7150847" cy="53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n-US" sz="3828" b="1" dirty="0">
                <a:solidFill>
                  <a:srgbClr val="FB47DE"/>
                </a:solidFill>
                <a:latin typeface="Poppins Black" panose="00000A00000000000000" pitchFamily="2" charset="0"/>
                <a:ea typeface="Poppins Medium"/>
                <a:cs typeface="Poppins Black" panose="00000A00000000000000" pitchFamily="2" charset="0"/>
                <a:sym typeface="Poppins Medium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2750" y="1930331"/>
            <a:ext cx="11750498" cy="552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4"/>
              </a:lnSpc>
            </a:pPr>
            <a:r>
              <a:rPr lang="en-US" sz="3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AI-Powered Tech Product </a:t>
            </a:r>
            <a:r>
              <a:rPr lang="en-US" sz="3600" b="1" dirty="0">
                <a:solidFill>
                  <a:srgbClr val="FFFFFF"/>
                </a:solidFill>
                <a:latin typeface="Poppins Medium" panose="00000600000000000000" pitchFamily="2" charset="0"/>
                <a:ea typeface="Poppins Medium"/>
                <a:cs typeface="Poppins Medium" panose="00000600000000000000" pitchFamily="2" charset="0"/>
                <a:sym typeface="Poppins Medium"/>
              </a:rPr>
              <a:t>Recommendation</a:t>
            </a:r>
            <a:r>
              <a:rPr lang="en-US" sz="36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Agent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7867" y="4521809"/>
            <a:ext cx="10745590" cy="525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34"/>
              </a:lnSpc>
            </a:pPr>
            <a:r>
              <a:rPr lang="en-US" sz="2400" dirty="0">
                <a:solidFill>
                  <a:schemeClr val="bg1"/>
                </a:solidFill>
              </a:rPr>
              <a:t>Users face information overload when choosing products and </a:t>
            </a:r>
            <a:r>
              <a:rPr lang="en-IN" sz="2400" dirty="0">
                <a:solidFill>
                  <a:schemeClr val="bg1"/>
                </a:solidFill>
              </a:rPr>
              <a:t>generic recommendations.</a:t>
            </a:r>
            <a:endParaRPr lang="en-US" sz="2400" dirty="0">
              <a:solidFill>
                <a:schemeClr val="bg1"/>
              </a:solidFill>
              <a:latin typeface="Poppins Extra-Light"/>
              <a:ea typeface="Poppins Extra-Light"/>
              <a:cs typeface="Poppins Extra-Light"/>
              <a:sym typeface="Poppins Extra-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75010" y="7897426"/>
            <a:ext cx="9197297" cy="498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34"/>
              </a:lnSpc>
            </a:pP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Enhanced personalization, improved user satisfaction, and streamlined decision processes.</a:t>
            </a:r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ea typeface="Poppins Extra-Light"/>
              <a:cs typeface="Poppins Light" panose="00000400000000000000" pitchFamily="2" charset="0"/>
              <a:sym typeface="Poppins Extra-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31545" y="3998933"/>
            <a:ext cx="9333124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8"/>
              </a:lnSpc>
            </a:pPr>
            <a:r>
              <a:rPr lang="en-IN" sz="28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Problem Statement</a:t>
            </a:r>
            <a:endParaRPr lang="en-US" sz="2800" b="1" spc="-21" dirty="0">
              <a:solidFill>
                <a:schemeClr val="bg1"/>
              </a:solidFill>
              <a:latin typeface="Poppins Black" panose="00000A00000000000000" pitchFamily="2" charset="0"/>
              <a:ea typeface="Poppins Medium"/>
              <a:cs typeface="Poppins Black" panose="00000A00000000000000" pitchFamily="2" charset="0"/>
              <a:sym typeface="Poppins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31545" y="7412064"/>
            <a:ext cx="3000577" cy="32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8"/>
              </a:lnSpc>
            </a:pPr>
            <a:r>
              <a:rPr lang="en-IN" sz="20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Value Proposition</a:t>
            </a:r>
            <a:endParaRPr lang="en-US" sz="1955" b="1" spc="-21" dirty="0">
              <a:solidFill>
                <a:schemeClr val="bg1"/>
              </a:solidFill>
              <a:latin typeface="Poppins Black" panose="00000A00000000000000" pitchFamily="2" charset="0"/>
              <a:ea typeface="Poppins Medium"/>
              <a:cs typeface="Poppins Black" panose="00000A00000000000000" pitchFamily="2" charset="0"/>
              <a:sym typeface="Poppins Medium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81360" y="5366319"/>
            <a:ext cx="11750497" cy="1620690"/>
            <a:chOff x="0" y="0"/>
            <a:chExt cx="1236093" cy="112510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36093" cy="1125109"/>
            </a:xfrm>
            <a:custGeom>
              <a:avLst/>
              <a:gdLst/>
              <a:ahLst/>
              <a:cxnLst/>
              <a:rect l="l" t="t" r="r" b="b"/>
              <a:pathLst>
                <a:path w="1236093" h="1125109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  <a:spcBef>
                  <a:spcPct val="0"/>
                </a:spcBef>
              </a:pPr>
              <a:endParaRPr sz="135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675010" y="6165572"/>
            <a:ext cx="9333110" cy="498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34"/>
              </a:lnSpc>
            </a:pP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An intelligent, conversational chatbot that understands user intent and delivers tailored recommendations in real time.</a:t>
            </a:r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ea typeface="Poppins Extra-Light"/>
              <a:cs typeface="Poppins Light" panose="00000400000000000000" pitchFamily="2" charset="0"/>
              <a:sym typeface="Poppins Extra-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17810" y="5598397"/>
            <a:ext cx="1404940" cy="331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38"/>
              </a:lnSpc>
            </a:pPr>
            <a:r>
              <a:rPr lang="en-IN" sz="2000" dirty="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Our Idea</a:t>
            </a:r>
            <a:endParaRPr lang="en-US" sz="1955" b="1" spc="-21" dirty="0">
              <a:solidFill>
                <a:schemeClr val="bg1"/>
              </a:solidFill>
              <a:latin typeface="Poppins Black" panose="00000A00000000000000" pitchFamily="2" charset="0"/>
              <a:ea typeface="Poppins Medium"/>
              <a:cs typeface="Poppins Black" panose="00000A00000000000000" pitchFamily="2" charset="0"/>
              <a:sym typeface="Poppins Medium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D510C96F-582E-9181-51FA-B100AD413455}"/>
              </a:ext>
            </a:extLst>
          </p:cNvPr>
          <p:cNvSpPr txBox="1"/>
          <p:nvPr/>
        </p:nvSpPr>
        <p:spPr>
          <a:xfrm>
            <a:off x="981359" y="3263313"/>
            <a:ext cx="2710620" cy="38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8"/>
              </a:lnSpc>
            </a:pPr>
            <a:r>
              <a:rPr lang="en-IN" sz="3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Key Points</a:t>
            </a:r>
            <a:endParaRPr lang="en-US" sz="3600" b="1" spc="-21" dirty="0">
              <a:solidFill>
                <a:schemeClr val="bg1"/>
              </a:solidFill>
              <a:latin typeface="Poppins Light" panose="00000400000000000000" pitchFamily="2" charset="0"/>
              <a:ea typeface="Poppins Medium"/>
              <a:cs typeface="Poppins Light" panose="00000400000000000000" pitchFamily="2" charset="0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4EAC0A-F727-CEB0-E6BC-5B42DB9AD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>
            <a:extLst>
              <a:ext uri="{FF2B5EF4-FFF2-40B4-BE49-F238E27FC236}">
                <a16:creationId xmlns:a16="http://schemas.microsoft.com/office/drawing/2014/main" id="{BEFA96FF-1BF9-8722-E477-667C3BBBC6C1}"/>
              </a:ext>
            </a:extLst>
          </p:cNvPr>
          <p:cNvGrpSpPr/>
          <p:nvPr/>
        </p:nvGrpSpPr>
        <p:grpSpPr>
          <a:xfrm>
            <a:off x="609600" y="342899"/>
            <a:ext cx="12344400" cy="9144001"/>
            <a:chOff x="0" y="-38100"/>
            <a:chExt cx="1271042" cy="1302916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05E1A35-1EB6-48E4-EDA6-8BA3C3874C1B}"/>
                </a:ext>
              </a:extLst>
            </p:cNvPr>
            <p:cNvSpPr/>
            <p:nvPr/>
          </p:nvSpPr>
          <p:spPr>
            <a:xfrm>
              <a:off x="34949" y="139707"/>
              <a:ext cx="1236093" cy="1125109"/>
            </a:xfrm>
            <a:custGeom>
              <a:avLst/>
              <a:gdLst/>
              <a:ahLst/>
              <a:cxnLst/>
              <a:rect l="l" t="t" r="r" b="b"/>
              <a:pathLst>
                <a:path w="1236093" h="1125109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53AA8EAD-253A-BD4F-1D86-C6D49DA01DCF}"/>
                </a:ext>
              </a:extLst>
            </p:cNvPr>
            <p:cNvSpPr txBox="1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  <a:spcBef>
                  <a:spcPct val="0"/>
                </a:spcBef>
              </a:pPr>
              <a:endParaRPr sz="1350"/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D458151F-402E-E83F-5991-11A49E6E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87" y="2540301"/>
            <a:ext cx="1133648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Building a chatbot that intelligently suggests products based on user preferences and needs.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Providing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conversational interface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for personalized recommendations.</a:t>
            </a:r>
            <a:endParaRPr lang="en-US" altLang="en-US" sz="32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Improving decision-making by understanding user needs and preferences.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7A94857-7D1A-C42B-369E-156970807CF2}"/>
              </a:ext>
            </a:extLst>
          </p:cNvPr>
          <p:cNvSpPr txBox="1"/>
          <p:nvPr/>
        </p:nvSpPr>
        <p:spPr>
          <a:xfrm>
            <a:off x="1120476" y="850094"/>
            <a:ext cx="7150847" cy="53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n-US" sz="3828" b="1" dirty="0">
                <a:solidFill>
                  <a:srgbClr val="FB47DE"/>
                </a:solidFill>
                <a:latin typeface="Poppins Black" panose="00000A00000000000000" pitchFamily="2" charset="0"/>
                <a:ea typeface="Poppins Medium"/>
                <a:cs typeface="Poppins Black" panose="00000A00000000000000" pitchFamily="2" charset="0"/>
                <a:sym typeface="Poppins Medium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5619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5">
            <a:extLst>
              <a:ext uri="{FF2B5EF4-FFF2-40B4-BE49-F238E27FC236}">
                <a16:creationId xmlns:a16="http://schemas.microsoft.com/office/drawing/2014/main" id="{50304CB4-7670-3472-46D7-60FAD792D8A5}"/>
              </a:ext>
            </a:extLst>
          </p:cNvPr>
          <p:cNvGrpSpPr/>
          <p:nvPr/>
        </p:nvGrpSpPr>
        <p:grpSpPr>
          <a:xfrm>
            <a:off x="7345320" y="8012273"/>
            <a:ext cx="928398" cy="928398"/>
            <a:chOff x="0" y="0"/>
            <a:chExt cx="499808" cy="499808"/>
          </a:xfrm>
        </p:grpSpPr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ECA19E18-EF03-640A-8423-89265926FBE5}"/>
                </a:ext>
              </a:extLst>
            </p:cNvPr>
            <p:cNvSpPr/>
            <p:nvPr/>
          </p:nvSpPr>
          <p:spPr>
            <a:xfrm>
              <a:off x="0" y="0"/>
              <a:ext cx="499808" cy="499808"/>
            </a:xfrm>
            <a:custGeom>
              <a:avLst/>
              <a:gdLst/>
              <a:ahLst/>
              <a:cxnLst/>
              <a:rect l="l" t="t" r="r" b="b"/>
              <a:pathLst>
                <a:path w="499808" h="499808">
                  <a:moveTo>
                    <a:pt x="118831" y="0"/>
                  </a:moveTo>
                  <a:lnTo>
                    <a:pt x="380978" y="0"/>
                  </a:lnTo>
                  <a:cubicBezTo>
                    <a:pt x="412493" y="0"/>
                    <a:pt x="442719" y="12520"/>
                    <a:pt x="465004" y="34805"/>
                  </a:cubicBezTo>
                  <a:cubicBezTo>
                    <a:pt x="487289" y="57090"/>
                    <a:pt x="499808" y="87315"/>
                    <a:pt x="499808" y="118831"/>
                  </a:cubicBezTo>
                  <a:lnTo>
                    <a:pt x="499808" y="380978"/>
                  </a:lnTo>
                  <a:cubicBezTo>
                    <a:pt x="499808" y="446606"/>
                    <a:pt x="446606" y="499808"/>
                    <a:pt x="380978" y="499808"/>
                  </a:cubicBezTo>
                  <a:lnTo>
                    <a:pt x="118831" y="499808"/>
                  </a:lnTo>
                  <a:cubicBezTo>
                    <a:pt x="53202" y="499808"/>
                    <a:pt x="0" y="446606"/>
                    <a:pt x="0" y="380978"/>
                  </a:cubicBezTo>
                  <a:lnTo>
                    <a:pt x="0" y="118831"/>
                  </a:lnTo>
                  <a:cubicBezTo>
                    <a:pt x="0" y="53202"/>
                    <a:pt x="53202" y="0"/>
                    <a:pt x="1188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76" name="TextBox 17">
              <a:extLst>
                <a:ext uri="{FF2B5EF4-FFF2-40B4-BE49-F238E27FC236}">
                  <a16:creationId xmlns:a16="http://schemas.microsoft.com/office/drawing/2014/main" id="{A0E02DDC-19BA-4428-3FC8-6DBEB8664526}"/>
                </a:ext>
              </a:extLst>
            </p:cNvPr>
            <p:cNvSpPr txBox="1"/>
            <p:nvPr/>
          </p:nvSpPr>
          <p:spPr>
            <a:xfrm>
              <a:off x="0" y="-38100"/>
              <a:ext cx="499808" cy="53790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84401" y="2369040"/>
            <a:ext cx="928398" cy="928398"/>
            <a:chOff x="0" y="0"/>
            <a:chExt cx="499808" cy="4998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9808" cy="499808"/>
            </a:xfrm>
            <a:custGeom>
              <a:avLst/>
              <a:gdLst/>
              <a:ahLst/>
              <a:cxnLst/>
              <a:rect l="l" t="t" r="r" b="b"/>
              <a:pathLst>
                <a:path w="499808" h="499808">
                  <a:moveTo>
                    <a:pt x="118831" y="0"/>
                  </a:moveTo>
                  <a:lnTo>
                    <a:pt x="380978" y="0"/>
                  </a:lnTo>
                  <a:cubicBezTo>
                    <a:pt x="412493" y="0"/>
                    <a:pt x="442719" y="12520"/>
                    <a:pt x="465004" y="34805"/>
                  </a:cubicBezTo>
                  <a:cubicBezTo>
                    <a:pt x="487289" y="57090"/>
                    <a:pt x="499808" y="87315"/>
                    <a:pt x="499808" y="118831"/>
                  </a:cubicBezTo>
                  <a:lnTo>
                    <a:pt x="499808" y="380978"/>
                  </a:lnTo>
                  <a:cubicBezTo>
                    <a:pt x="499808" y="446606"/>
                    <a:pt x="446606" y="499808"/>
                    <a:pt x="380978" y="499808"/>
                  </a:cubicBezTo>
                  <a:lnTo>
                    <a:pt x="118831" y="499808"/>
                  </a:lnTo>
                  <a:cubicBezTo>
                    <a:pt x="53202" y="499808"/>
                    <a:pt x="0" y="446606"/>
                    <a:pt x="0" y="380978"/>
                  </a:cubicBezTo>
                  <a:lnTo>
                    <a:pt x="0" y="118831"/>
                  </a:lnTo>
                  <a:cubicBezTo>
                    <a:pt x="0" y="53202"/>
                    <a:pt x="53202" y="0"/>
                    <a:pt x="1188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99808" cy="53790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25036" y="3705829"/>
            <a:ext cx="928398" cy="928398"/>
            <a:chOff x="0" y="0"/>
            <a:chExt cx="499808" cy="4998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9808" cy="499808"/>
            </a:xfrm>
            <a:custGeom>
              <a:avLst/>
              <a:gdLst/>
              <a:ahLst/>
              <a:cxnLst/>
              <a:rect l="l" t="t" r="r" b="b"/>
              <a:pathLst>
                <a:path w="499808" h="499808">
                  <a:moveTo>
                    <a:pt x="118831" y="0"/>
                  </a:moveTo>
                  <a:lnTo>
                    <a:pt x="380978" y="0"/>
                  </a:lnTo>
                  <a:cubicBezTo>
                    <a:pt x="412493" y="0"/>
                    <a:pt x="442719" y="12520"/>
                    <a:pt x="465004" y="34805"/>
                  </a:cubicBezTo>
                  <a:cubicBezTo>
                    <a:pt x="487289" y="57090"/>
                    <a:pt x="499808" y="87315"/>
                    <a:pt x="499808" y="118831"/>
                  </a:cubicBezTo>
                  <a:lnTo>
                    <a:pt x="499808" y="380978"/>
                  </a:lnTo>
                  <a:cubicBezTo>
                    <a:pt x="499808" y="446606"/>
                    <a:pt x="446606" y="499808"/>
                    <a:pt x="380978" y="499808"/>
                  </a:cubicBezTo>
                  <a:lnTo>
                    <a:pt x="118831" y="499808"/>
                  </a:lnTo>
                  <a:cubicBezTo>
                    <a:pt x="53202" y="499808"/>
                    <a:pt x="0" y="446606"/>
                    <a:pt x="0" y="380978"/>
                  </a:cubicBezTo>
                  <a:lnTo>
                    <a:pt x="0" y="118831"/>
                  </a:lnTo>
                  <a:cubicBezTo>
                    <a:pt x="0" y="53202"/>
                    <a:pt x="53202" y="0"/>
                    <a:pt x="1188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99808" cy="53790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25037" y="5073762"/>
            <a:ext cx="928398" cy="928398"/>
            <a:chOff x="0" y="0"/>
            <a:chExt cx="499808" cy="4998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99808" cy="499808"/>
            </a:xfrm>
            <a:custGeom>
              <a:avLst/>
              <a:gdLst/>
              <a:ahLst/>
              <a:cxnLst/>
              <a:rect l="l" t="t" r="r" b="b"/>
              <a:pathLst>
                <a:path w="499808" h="499808">
                  <a:moveTo>
                    <a:pt x="118831" y="0"/>
                  </a:moveTo>
                  <a:lnTo>
                    <a:pt x="380978" y="0"/>
                  </a:lnTo>
                  <a:cubicBezTo>
                    <a:pt x="412493" y="0"/>
                    <a:pt x="442719" y="12520"/>
                    <a:pt x="465004" y="34805"/>
                  </a:cubicBezTo>
                  <a:cubicBezTo>
                    <a:pt x="487289" y="57090"/>
                    <a:pt x="499808" y="87315"/>
                    <a:pt x="499808" y="118831"/>
                  </a:cubicBezTo>
                  <a:lnTo>
                    <a:pt x="499808" y="380978"/>
                  </a:lnTo>
                  <a:cubicBezTo>
                    <a:pt x="499808" y="446606"/>
                    <a:pt x="446606" y="499808"/>
                    <a:pt x="380978" y="499808"/>
                  </a:cubicBezTo>
                  <a:lnTo>
                    <a:pt x="118831" y="499808"/>
                  </a:lnTo>
                  <a:cubicBezTo>
                    <a:pt x="53202" y="499808"/>
                    <a:pt x="0" y="446606"/>
                    <a:pt x="0" y="380978"/>
                  </a:cubicBezTo>
                  <a:lnTo>
                    <a:pt x="0" y="118831"/>
                  </a:lnTo>
                  <a:cubicBezTo>
                    <a:pt x="0" y="53202"/>
                    <a:pt x="53202" y="0"/>
                    <a:pt x="1188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99808" cy="53790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325035" y="6587374"/>
            <a:ext cx="928398" cy="928398"/>
            <a:chOff x="0" y="0"/>
            <a:chExt cx="499808" cy="4998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99808" cy="499808"/>
            </a:xfrm>
            <a:custGeom>
              <a:avLst/>
              <a:gdLst/>
              <a:ahLst/>
              <a:cxnLst/>
              <a:rect l="l" t="t" r="r" b="b"/>
              <a:pathLst>
                <a:path w="499808" h="499808">
                  <a:moveTo>
                    <a:pt x="118831" y="0"/>
                  </a:moveTo>
                  <a:lnTo>
                    <a:pt x="380978" y="0"/>
                  </a:lnTo>
                  <a:cubicBezTo>
                    <a:pt x="412493" y="0"/>
                    <a:pt x="442719" y="12520"/>
                    <a:pt x="465004" y="34805"/>
                  </a:cubicBezTo>
                  <a:cubicBezTo>
                    <a:pt x="487289" y="57090"/>
                    <a:pt x="499808" y="87315"/>
                    <a:pt x="499808" y="118831"/>
                  </a:cubicBezTo>
                  <a:lnTo>
                    <a:pt x="499808" y="380978"/>
                  </a:lnTo>
                  <a:cubicBezTo>
                    <a:pt x="499808" y="446606"/>
                    <a:pt x="446606" y="499808"/>
                    <a:pt x="380978" y="499808"/>
                  </a:cubicBezTo>
                  <a:lnTo>
                    <a:pt x="118831" y="499808"/>
                  </a:lnTo>
                  <a:cubicBezTo>
                    <a:pt x="53202" y="499808"/>
                    <a:pt x="0" y="446606"/>
                    <a:pt x="0" y="380978"/>
                  </a:cubicBezTo>
                  <a:lnTo>
                    <a:pt x="0" y="118831"/>
                  </a:lnTo>
                  <a:cubicBezTo>
                    <a:pt x="0" y="53202"/>
                    <a:pt x="53202" y="0"/>
                    <a:pt x="1188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99808" cy="53790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738817" y="2664983"/>
            <a:ext cx="3458495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1"/>
              </a:lnSpc>
            </a:pPr>
            <a:r>
              <a:rPr lang="en-US" sz="1151" dirty="0">
                <a:solidFill>
                  <a:srgbClr val="FFFFFF"/>
                </a:solidFill>
                <a:latin typeface="Poppins Light" panose="00000400000000000000" pitchFamily="2" charset="0"/>
                <a:ea typeface="Poppins Extra-Light"/>
                <a:cs typeface="Poppins Light" panose="00000400000000000000" pitchFamily="2" charset="0"/>
                <a:sym typeface="Poppins Extra-Light"/>
              </a:rPr>
              <a:t>User asks for recommendation through the chat interface(Text/Voice).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38816" y="2273670"/>
            <a:ext cx="3691257" cy="29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8"/>
              </a:lnSpc>
            </a:pPr>
            <a:r>
              <a:rPr lang="en-IN" sz="1800" b="1" dirty="0">
                <a:solidFill>
                  <a:schemeClr val="bg1"/>
                </a:solidFill>
              </a:rPr>
              <a:t>User Interaction</a:t>
            </a:r>
            <a:endParaRPr lang="en-US" sz="1691" b="1" spc="-18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738816" y="4079101"/>
            <a:ext cx="3458495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Interprets user queries and extracts key intents.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38816" y="3593636"/>
            <a:ext cx="2855671" cy="29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8"/>
              </a:lnSpc>
            </a:pPr>
            <a:r>
              <a:rPr lang="en-IN" sz="1800" b="1" dirty="0">
                <a:solidFill>
                  <a:schemeClr val="bg1"/>
                </a:solidFill>
              </a:rPr>
              <a:t>NLP Processing</a:t>
            </a:r>
            <a:endParaRPr lang="en-US" sz="1691" b="1" spc="-18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801249" y="5561610"/>
            <a:ext cx="3458495" cy="40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1"/>
              </a:lnSpc>
            </a:pPr>
            <a:r>
              <a:rPr lang="en-IN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Applies content-based and collaborative filtering.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801245" y="5076148"/>
            <a:ext cx="3691257" cy="29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8"/>
              </a:lnSpc>
            </a:pPr>
            <a:r>
              <a:rPr lang="en-IN" sz="1800" b="1" dirty="0">
                <a:solidFill>
                  <a:schemeClr val="bg1"/>
                </a:solidFill>
              </a:rPr>
              <a:t>Recommendation Engine</a:t>
            </a:r>
            <a:endParaRPr lang="en-US" sz="1691" b="1" spc="-18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772832" y="7051573"/>
            <a:ext cx="3458495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Manages product information and user profiles.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72828" y="6566110"/>
            <a:ext cx="3691257" cy="294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8"/>
              </a:lnSpc>
            </a:pPr>
            <a:r>
              <a:rPr lang="en-IN" sz="1800" b="1" dirty="0">
                <a:solidFill>
                  <a:schemeClr val="bg1"/>
                </a:solidFill>
              </a:rPr>
              <a:t>Data Management</a:t>
            </a:r>
            <a:endParaRPr lang="en-US" sz="1691" b="1" spc="-18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86272" y="1028939"/>
            <a:ext cx="5960545" cy="56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5"/>
              </a:lnSpc>
            </a:pPr>
            <a:r>
              <a:rPr lang="en-US" sz="4079" b="1" dirty="0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SYSTEM ARCHITECTURE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206" y="1588964"/>
            <a:ext cx="67713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Key Components (Illustrated as a Simple Diagram):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2" name="AutoShape 12">
            <a:extLst>
              <a:ext uri="{FF2B5EF4-FFF2-40B4-BE49-F238E27FC236}">
                <a16:creationId xmlns:a16="http://schemas.microsoft.com/office/drawing/2014/main" id="{858980F0-A045-9AE4-F24A-D059DA1DF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6815" y="4832254"/>
            <a:ext cx="12573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3" name="Picture 62" descr="A white line drawing of a person&#10;&#10;AI-generated content may be incorrect.">
            <a:extLst>
              <a:ext uri="{FF2B5EF4-FFF2-40B4-BE49-F238E27FC236}">
                <a16:creationId xmlns:a16="http://schemas.microsoft.com/office/drawing/2014/main" id="{6D436F53-367E-962A-36F3-2F1959F5E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9"/>
          <a:stretch/>
        </p:blipFill>
        <p:spPr>
          <a:xfrm>
            <a:off x="7540622" y="2508504"/>
            <a:ext cx="615955" cy="647792"/>
          </a:xfrm>
          <a:prstGeom prst="rect">
            <a:avLst/>
          </a:prstGeom>
        </p:spPr>
      </p:pic>
      <p:pic>
        <p:nvPicPr>
          <p:cNvPr id="69" name="Picture 68" descr="A white line drawing of a paper and a light bulb&#10;&#10;AI-generated content may be incorrect.">
            <a:extLst>
              <a:ext uri="{FF2B5EF4-FFF2-40B4-BE49-F238E27FC236}">
                <a16:creationId xmlns:a16="http://schemas.microsoft.com/office/drawing/2014/main" id="{7EB06F13-61D2-F756-FC18-D11E94F4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85"/>
          <a:stretch/>
        </p:blipFill>
        <p:spPr>
          <a:xfrm>
            <a:off x="7219949" y="3705829"/>
            <a:ext cx="1257300" cy="999169"/>
          </a:xfrm>
          <a:prstGeom prst="rect">
            <a:avLst/>
          </a:prstGeom>
        </p:spPr>
      </p:pic>
      <p:pic>
        <p:nvPicPr>
          <p:cNvPr id="71" name="Picture 70" descr="A white and black logo&#10;&#10;AI-generated content may be incorrect.">
            <a:extLst>
              <a:ext uri="{FF2B5EF4-FFF2-40B4-BE49-F238E27FC236}">
                <a16:creationId xmlns:a16="http://schemas.microsoft.com/office/drawing/2014/main" id="{7B84F79D-C6BD-CBB1-9040-4154E90BA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41"/>
          <a:stretch/>
        </p:blipFill>
        <p:spPr>
          <a:xfrm>
            <a:off x="7051130" y="5030913"/>
            <a:ext cx="1476208" cy="1037991"/>
          </a:xfrm>
          <a:prstGeom prst="rect">
            <a:avLst/>
          </a:prstGeom>
        </p:spPr>
      </p:pic>
      <p:pic>
        <p:nvPicPr>
          <p:cNvPr id="73" name="Picture 72" descr="A white text over a black background&#10;&#10;AI-generated content may be incorrect.">
            <a:extLst>
              <a:ext uri="{FF2B5EF4-FFF2-40B4-BE49-F238E27FC236}">
                <a16:creationId xmlns:a16="http://schemas.microsoft.com/office/drawing/2014/main" id="{A0119D25-04CD-92A6-C4BF-5AEA0D9C8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25"/>
          <a:stretch/>
        </p:blipFill>
        <p:spPr>
          <a:xfrm>
            <a:off x="7401371" y="8083043"/>
            <a:ext cx="911428" cy="928399"/>
          </a:xfrm>
          <a:prstGeom prst="rect">
            <a:avLst/>
          </a:prstGeom>
        </p:spPr>
      </p:pic>
      <p:pic>
        <p:nvPicPr>
          <p:cNvPr id="80" name="Picture 79" descr="A black background with white text and a black background with white text&#10;&#10;AI-generated content may be incorrect.">
            <a:extLst>
              <a:ext uri="{FF2B5EF4-FFF2-40B4-BE49-F238E27FC236}">
                <a16:creationId xmlns:a16="http://schemas.microsoft.com/office/drawing/2014/main" id="{D6968C17-AD40-8631-1F02-D9230C8C7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49"/>
          <a:stretch/>
        </p:blipFill>
        <p:spPr>
          <a:xfrm>
            <a:off x="7184768" y="6498134"/>
            <a:ext cx="1208932" cy="1088408"/>
          </a:xfrm>
          <a:prstGeom prst="rect">
            <a:avLst/>
          </a:prstGeom>
        </p:spPr>
      </p:pic>
      <p:sp>
        <p:nvSpPr>
          <p:cNvPr id="81" name="TextBox 28">
            <a:extLst>
              <a:ext uri="{FF2B5EF4-FFF2-40B4-BE49-F238E27FC236}">
                <a16:creationId xmlns:a16="http://schemas.microsoft.com/office/drawing/2014/main" id="{05A58453-B9F4-6E0D-039F-2A36B7FF5D21}"/>
              </a:ext>
            </a:extLst>
          </p:cNvPr>
          <p:cNvSpPr txBox="1"/>
          <p:nvPr/>
        </p:nvSpPr>
        <p:spPr>
          <a:xfrm>
            <a:off x="8738816" y="8448500"/>
            <a:ext cx="3458495" cy="40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11"/>
              </a:lnSpc>
            </a:pPr>
            <a:r>
              <a:rPr lang="en-IN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Delivers responses via a multi-platform front end.</a:t>
            </a:r>
            <a:endParaRPr lang="en-US" sz="1151" dirty="0">
              <a:solidFill>
                <a:srgbClr val="FFFFFF"/>
              </a:solidFill>
              <a:latin typeface="Poppins Light" panose="00000400000000000000" pitchFamily="2" charset="0"/>
              <a:ea typeface="Poppins Extra-Light"/>
              <a:cs typeface="Poppins Light" panose="00000400000000000000" pitchFamily="2" charset="0"/>
              <a:sym typeface="Poppins Extra-Light"/>
            </a:endParaRPr>
          </a:p>
        </p:txBody>
      </p:sp>
      <p:sp>
        <p:nvSpPr>
          <p:cNvPr id="82" name="TextBox 29">
            <a:extLst>
              <a:ext uri="{FF2B5EF4-FFF2-40B4-BE49-F238E27FC236}">
                <a16:creationId xmlns:a16="http://schemas.microsoft.com/office/drawing/2014/main" id="{927A2771-ED28-B630-4DED-04AAF00E90FF}"/>
              </a:ext>
            </a:extLst>
          </p:cNvPr>
          <p:cNvSpPr txBox="1"/>
          <p:nvPr/>
        </p:nvSpPr>
        <p:spPr>
          <a:xfrm>
            <a:off x="8738812" y="7963037"/>
            <a:ext cx="3691257" cy="291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8"/>
              </a:lnSpc>
            </a:pPr>
            <a:r>
              <a:rPr lang="en-US" sz="1691" b="1" spc="-18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Response Generation</a:t>
            </a:r>
          </a:p>
        </p:txBody>
      </p:sp>
      <p:pic>
        <p:nvPicPr>
          <p:cNvPr id="88" name="Picture 8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A77973-B6BE-7C12-F02C-A8208F10BF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35" y="2275327"/>
            <a:ext cx="4155547" cy="724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859056" y="2705100"/>
            <a:ext cx="5713512" cy="2881157"/>
            <a:chOff x="0" y="0"/>
            <a:chExt cx="1147771" cy="731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7771" cy="731107"/>
            </a:xfrm>
            <a:custGeom>
              <a:avLst/>
              <a:gdLst/>
              <a:ahLst/>
              <a:cxnLst/>
              <a:rect l="l" t="t" r="r" b="b"/>
              <a:pathLst>
                <a:path w="1147771" h="731107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9056" y="5880803"/>
            <a:ext cx="5713512" cy="3031302"/>
            <a:chOff x="0" y="0"/>
            <a:chExt cx="1147771" cy="7311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47771" cy="731107"/>
            </a:xfrm>
            <a:custGeom>
              <a:avLst/>
              <a:gdLst/>
              <a:ahLst/>
              <a:cxnLst/>
              <a:rect l="l" t="t" r="r" b="b"/>
              <a:pathLst>
                <a:path w="1147771" h="731107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724967" y="2720450"/>
            <a:ext cx="5882477" cy="2865807"/>
            <a:chOff x="0" y="0"/>
            <a:chExt cx="1147771" cy="7311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47771" cy="731107"/>
            </a:xfrm>
            <a:custGeom>
              <a:avLst/>
              <a:gdLst/>
              <a:ahLst/>
              <a:cxnLst/>
              <a:rect l="l" t="t" r="r" b="b"/>
              <a:pathLst>
                <a:path w="1147771" h="731107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724967" y="5876768"/>
            <a:ext cx="5882477" cy="3015152"/>
            <a:chOff x="0" y="0"/>
            <a:chExt cx="1147771" cy="7311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47771" cy="731107"/>
            </a:xfrm>
            <a:custGeom>
              <a:avLst/>
              <a:gdLst/>
              <a:ahLst/>
              <a:cxnLst/>
              <a:rect l="l" t="t" r="r" b="b"/>
              <a:pathLst>
                <a:path w="1147771" h="731107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25926" y="1130530"/>
            <a:ext cx="9156273" cy="56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5"/>
              </a:lnSpc>
            </a:pPr>
            <a:r>
              <a:rPr lang="en-US" sz="4079" b="1" dirty="0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Module Breakdown &amp; Process Flow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0345" y="2987623"/>
            <a:ext cx="1255048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0"/>
              </a:lnSpc>
            </a:pPr>
            <a:r>
              <a:rPr lang="en-US" sz="2886" spc="-124" dirty="0">
                <a:solidFill>
                  <a:srgbClr val="FB47DE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80345" y="6102099"/>
            <a:ext cx="1255048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0"/>
              </a:lnSpc>
            </a:pPr>
            <a:r>
              <a:rPr lang="en-US" sz="2886" spc="-124" dirty="0">
                <a:solidFill>
                  <a:srgbClr val="FB47DE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009523" y="2985996"/>
            <a:ext cx="1292163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0"/>
              </a:lnSpc>
            </a:pPr>
            <a:r>
              <a:rPr lang="en-US" sz="2886" spc="-124" dirty="0">
                <a:solidFill>
                  <a:srgbClr val="FB47DE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085836" y="6146764"/>
            <a:ext cx="1292164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90"/>
              </a:lnSpc>
            </a:pPr>
            <a:r>
              <a:rPr lang="en-US" sz="2886" spc="-124" dirty="0">
                <a:solidFill>
                  <a:srgbClr val="FB47DE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56934" y="3082176"/>
            <a:ext cx="4968033" cy="244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7"/>
              </a:lnSpc>
            </a:pPr>
            <a:r>
              <a:rPr lang="en-IN" sz="2000" dirty="0">
                <a:solidFill>
                  <a:srgbClr val="FB47D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User Interaction &amp; NLP Processing</a:t>
            </a:r>
            <a:endParaRPr lang="en-US" sz="2000" b="1" dirty="0">
              <a:solidFill>
                <a:srgbClr val="FB47DE"/>
              </a:solidFill>
              <a:latin typeface="Poppins Medium" panose="00000600000000000000" pitchFamily="2" charset="0"/>
              <a:ea typeface="Poppins Semi-Bold"/>
              <a:cs typeface="Poppins Medium" panose="00000600000000000000" pitchFamily="2" charset="0"/>
              <a:sym typeface="Poppins Semi-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805841" y="6173786"/>
            <a:ext cx="4968033" cy="475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7"/>
              </a:lnSpc>
            </a:pPr>
            <a:r>
              <a:rPr lang="en-IN" sz="2000" dirty="0">
                <a:solidFill>
                  <a:srgbClr val="FB47D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Product Information &amp; Data Management</a:t>
            </a:r>
            <a:endParaRPr lang="en-US" sz="2000" b="1" dirty="0">
              <a:solidFill>
                <a:srgbClr val="FB47DE"/>
              </a:solidFill>
              <a:latin typeface="Poppins Medium" panose="00000600000000000000" pitchFamily="2" charset="0"/>
              <a:ea typeface="Poppins Semi-Bold"/>
              <a:cs typeface="Poppins Medium" panose="00000600000000000000" pitchFamily="2" charset="0"/>
              <a:sym typeface="Poppins Semi-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731918" y="3062868"/>
            <a:ext cx="5114952" cy="244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7"/>
              </a:lnSpc>
            </a:pPr>
            <a:r>
              <a:rPr lang="en-IN" sz="2000" dirty="0">
                <a:solidFill>
                  <a:srgbClr val="FB47D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Recommendation Engine</a:t>
            </a:r>
            <a:endParaRPr lang="en-US" sz="2000" b="1" dirty="0">
              <a:solidFill>
                <a:srgbClr val="FB47DE"/>
              </a:solidFill>
              <a:latin typeface="Poppins Medium" panose="00000600000000000000" pitchFamily="2" charset="0"/>
              <a:ea typeface="Poppins Semi-Bold"/>
              <a:cs typeface="Poppins Medium" panose="00000600000000000000" pitchFamily="2" charset="0"/>
              <a:sym typeface="Poppins Semi-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731918" y="6265384"/>
            <a:ext cx="5114952" cy="244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17"/>
              </a:lnSpc>
            </a:pPr>
            <a:r>
              <a:rPr lang="en-IN" sz="2000" dirty="0">
                <a:solidFill>
                  <a:srgbClr val="FB47DE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User Interface &amp; Deployment</a:t>
            </a:r>
            <a:endParaRPr lang="en-US" sz="2000" b="1" dirty="0">
              <a:solidFill>
                <a:srgbClr val="FB47DE"/>
              </a:solidFill>
              <a:latin typeface="Poppins Medium" panose="00000600000000000000" pitchFamily="2" charset="0"/>
              <a:ea typeface="Poppins Semi-Bold"/>
              <a:cs typeface="Poppins Medium" panose="00000600000000000000" pitchFamily="2" charset="0"/>
              <a:sym typeface="Poppins Semi-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805841" y="3478530"/>
            <a:ext cx="41412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Extracting user needs, and identifies preferences (e.g., budget, features, Brand, et</a:t>
            </a:r>
            <a:r>
              <a:rPr lang="en-US" alt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), and handles ambiguities via follow-up questions.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Using advanced models like OpenAI GPT or Hugging Face for accurate language understanding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05841" y="6898762"/>
            <a:ext cx="4453980" cy="1163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Efficiently manage product catalogs, ensuring up-to-date and structured data for recommendation accuracy.</a:t>
            </a:r>
          </a:p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Integrate live data feeds via APIs and maintain robust databases.</a:t>
            </a:r>
            <a:endParaRPr lang="en-US" sz="1600" spc="50" dirty="0">
              <a:solidFill>
                <a:schemeClr val="bg1"/>
              </a:solidFill>
              <a:latin typeface="Poppins Light" panose="00000400000000000000" pitchFamily="2" charset="0"/>
              <a:ea typeface="Poppins Thin"/>
              <a:cs typeface="Poppins Light" panose="00000400000000000000" pitchFamily="2" charset="0"/>
              <a:sym typeface="Poppins Thin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731918" y="6898762"/>
            <a:ext cx="4297546" cy="1355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 seamless, intuitive chat interface accessible on web.</a:t>
            </a:r>
          </a:p>
          <a:p>
            <a:pPr marL="285750" indent="-2857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bg1"/>
                </a:solidFill>
                <a:latin typeface="Poppins Light" panose="00000400000000000000" pitchFamily="2" charset="0"/>
                <a:ea typeface="Poppins Thin"/>
                <a:cs typeface="Poppins Light" panose="00000400000000000000" pitchFamily="2" charset="0"/>
                <a:sym typeface="Poppins Thin"/>
              </a:rPr>
              <a:t>Clean and Simple Modern User Interface for consumer satisfaction</a:t>
            </a:r>
          </a:p>
          <a:p>
            <a:pPr>
              <a:lnSpc>
                <a:spcPts val="1511"/>
              </a:lnSpc>
              <a:spcBef>
                <a:spcPct val="0"/>
              </a:spcBef>
            </a:pPr>
            <a:endParaRPr lang="en-US" sz="1600" spc="50" dirty="0">
              <a:solidFill>
                <a:schemeClr val="bg1"/>
              </a:solidFill>
              <a:latin typeface="Poppins Light" panose="00000400000000000000" pitchFamily="2" charset="0"/>
              <a:ea typeface="Poppins Thin"/>
              <a:cs typeface="Poppins Light" panose="00000400000000000000" pitchFamily="2" charset="0"/>
              <a:sym typeface="Poppins Thin"/>
            </a:endParaRPr>
          </a:p>
          <a:p>
            <a:pPr marL="285750" indent="-2857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bg1"/>
                </a:solidFill>
                <a:latin typeface="Poppins Light" panose="00000400000000000000" pitchFamily="2" charset="0"/>
                <a:ea typeface="Poppins Thin"/>
                <a:cs typeface="Poppins Light" panose="00000400000000000000" pitchFamily="2" charset="0"/>
                <a:sym typeface="Poppins Thin"/>
              </a:rPr>
              <a:t>Designed using Html, CSS, JavaScript</a:t>
            </a:r>
          </a:p>
        </p:txBody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30ECB8CD-C676-35E3-D7F3-EA7A83C8DAB9}"/>
              </a:ext>
            </a:extLst>
          </p:cNvPr>
          <p:cNvSpPr txBox="1"/>
          <p:nvPr/>
        </p:nvSpPr>
        <p:spPr>
          <a:xfrm>
            <a:off x="7731918" y="3543300"/>
            <a:ext cx="3912177" cy="1355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Combining content-based and collaborative filtering techniques to generate precise recommendations.</a:t>
            </a:r>
          </a:p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171450" indent="-171450">
              <a:lnSpc>
                <a:spcPts val="151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Using Model and machine learning frameworks (e.g., TensorFlow, Scikit-learn) to better recommendations</a:t>
            </a:r>
            <a:endParaRPr lang="en-US" sz="1600" spc="50" dirty="0">
              <a:solidFill>
                <a:schemeClr val="bg1"/>
              </a:solidFill>
              <a:latin typeface="Poppins Light" panose="00000400000000000000" pitchFamily="2" charset="0"/>
              <a:ea typeface="Poppins Thin"/>
              <a:cs typeface="Poppins Light" panose="00000400000000000000" pitchFamily="2" charset="0"/>
              <a:sym typeface="Poppins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490483" y="2628900"/>
            <a:ext cx="10793165" cy="5623239"/>
            <a:chOff x="0" y="0"/>
            <a:chExt cx="3750482" cy="390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50482" cy="390855"/>
            </a:xfrm>
            <a:custGeom>
              <a:avLst/>
              <a:gdLst/>
              <a:ahLst/>
              <a:cxnLst/>
              <a:rect l="l" t="t" r="r" b="b"/>
              <a:pathLst>
                <a:path w="3750482" h="390855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380095"/>
                  </a:lnTo>
                  <a:cubicBezTo>
                    <a:pt x="3750482" y="382949"/>
                    <a:pt x="3749349" y="385685"/>
                    <a:pt x="3747331" y="387703"/>
                  </a:cubicBezTo>
                  <a:cubicBezTo>
                    <a:pt x="3745313" y="389721"/>
                    <a:pt x="3742577" y="390855"/>
                    <a:pt x="3739723" y="390855"/>
                  </a:cubicBezTo>
                  <a:lnTo>
                    <a:pt x="10759" y="390855"/>
                  </a:lnTo>
                  <a:cubicBezTo>
                    <a:pt x="7906" y="390855"/>
                    <a:pt x="5169" y="389721"/>
                    <a:pt x="3151" y="387703"/>
                  </a:cubicBezTo>
                  <a:cubicBezTo>
                    <a:pt x="1134" y="385685"/>
                    <a:pt x="0" y="382949"/>
                    <a:pt x="0" y="380095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750482" cy="42895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</a:pPr>
              <a:endParaRPr sz="135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68712" y="1442747"/>
            <a:ext cx="9061212" cy="560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5"/>
              </a:lnSpc>
            </a:pPr>
            <a:r>
              <a:rPr lang="en-US" sz="4079" b="1" dirty="0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FUTURE SCOPE &amp; ENHANCEMENTS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17485" y="2913668"/>
            <a:ext cx="9296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Expanding to multiple domains like healthcare, Finance, Education, Marketing, etc..</a:t>
            </a:r>
          </a:p>
          <a:p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Voice-Powered - by supporting voice based queries through integration of Voice Assistants like Google, Alexa, etc..</a:t>
            </a:r>
          </a:p>
          <a:p>
            <a:endParaRPr lang="en-IN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Cross-Platform &amp; Multi-Channel Integration</a:t>
            </a: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chatbots will integrate across WhatsApp, Telegram, Messenger, Web, and Mobile Apps.</a:t>
            </a:r>
            <a:endParaRPr lang="en-US" sz="20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Improving the recommendation system by Self-Learning AI with Reinforcement Learning and Advanced AI and Deep Learning for Personalization.</a:t>
            </a:r>
          </a:p>
          <a:p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Improving the system to a complete Tech Ecosystem by providing Tech Guides, Tutorials, DIY’s, etc..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80094-94B4-7D17-40B9-373DC56B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>
            <a:extLst>
              <a:ext uri="{FF2B5EF4-FFF2-40B4-BE49-F238E27FC236}">
                <a16:creationId xmlns:a16="http://schemas.microsoft.com/office/drawing/2014/main" id="{B4956312-97B4-4F53-1662-077312160FED}"/>
              </a:ext>
            </a:extLst>
          </p:cNvPr>
          <p:cNvGrpSpPr/>
          <p:nvPr/>
        </p:nvGrpSpPr>
        <p:grpSpPr>
          <a:xfrm>
            <a:off x="609600" y="342899"/>
            <a:ext cx="12344400" cy="9144001"/>
            <a:chOff x="0" y="-38100"/>
            <a:chExt cx="1271042" cy="1302916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3647C4D-862F-40EB-0CC8-F1647FD45BBD}"/>
                </a:ext>
              </a:extLst>
            </p:cNvPr>
            <p:cNvSpPr/>
            <p:nvPr/>
          </p:nvSpPr>
          <p:spPr>
            <a:xfrm>
              <a:off x="34949" y="139707"/>
              <a:ext cx="1236093" cy="1125109"/>
            </a:xfrm>
            <a:custGeom>
              <a:avLst/>
              <a:gdLst/>
              <a:ahLst/>
              <a:cxnLst/>
              <a:rect l="l" t="t" r="r" b="b"/>
              <a:pathLst>
                <a:path w="1236093" h="1125109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0BFC0C7-1F6F-74F7-F88B-514F788C5430}"/>
                </a:ext>
              </a:extLst>
            </p:cNvPr>
            <p:cNvSpPr txBox="1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68"/>
                </a:lnSpc>
                <a:spcBef>
                  <a:spcPct val="0"/>
                </a:spcBef>
              </a:pPr>
              <a:endParaRPr sz="1350"/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F94CBE97-1316-1A7E-8E7E-007A7E7BF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87" y="2355635"/>
            <a:ext cx="1133648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AI-powered recommendations can transform user’s decision-making, and Enhances user experience through smart, Preference based recommendations.</a:t>
            </a:r>
          </a:p>
          <a:p>
            <a:endParaRPr lang="en-US" sz="4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Looking forward to feedback and collaboration!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8448661-2B05-62BC-B9BD-1CE0D655875C}"/>
              </a:ext>
            </a:extLst>
          </p:cNvPr>
          <p:cNvSpPr txBox="1"/>
          <p:nvPr/>
        </p:nvSpPr>
        <p:spPr>
          <a:xfrm>
            <a:off x="1120476" y="850094"/>
            <a:ext cx="7150847" cy="531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8"/>
              </a:lnSpc>
            </a:pPr>
            <a:r>
              <a:rPr lang="en-US" sz="3828" b="1" dirty="0">
                <a:solidFill>
                  <a:srgbClr val="FB47DE"/>
                </a:solidFill>
                <a:latin typeface="Poppins Black" panose="00000A00000000000000" pitchFamily="2" charset="0"/>
                <a:ea typeface="Poppins Medium"/>
                <a:cs typeface="Poppins Black" panose="00000A00000000000000" pitchFamily="2" charset="0"/>
                <a:sym typeface="Poppins Medium"/>
              </a:rPr>
              <a:t>CONCLUSION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3322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050DD9-C649-43F5-B125-377AF3BA3ADB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444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Poppins Extra-Light</vt:lpstr>
      <vt:lpstr>Arial</vt:lpstr>
      <vt:lpstr>Poppins Medium</vt:lpstr>
      <vt:lpstr>Poppins Black</vt:lpstr>
      <vt:lpstr>Calibri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badresh balaji</dc:creator>
  <cp:lastModifiedBy>badresh balaji</cp:lastModifiedBy>
  <cp:revision>4</cp:revision>
  <dcterms:created xsi:type="dcterms:W3CDTF">2006-08-16T00:00:00Z</dcterms:created>
  <dcterms:modified xsi:type="dcterms:W3CDTF">2025-02-07T11:32:28Z</dcterms:modified>
  <dc:identifier>DAGeY_CWHgc</dc:identifier>
</cp:coreProperties>
</file>