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notesMasterIdLst>
    <p:notesMasterId r:id="rId15"/>
  </p:notesMasterIdLst>
  <p:sldIdLst>
    <p:sldId id="256" r:id="rId2"/>
    <p:sldId id="257" r:id="rId3"/>
    <p:sldId id="258" r:id="rId4"/>
    <p:sldId id="259" r:id="rId5"/>
    <p:sldId id="268" r:id="rId6"/>
    <p:sldId id="269" r:id="rId7"/>
    <p:sldId id="260" r:id="rId8"/>
    <p:sldId id="261" r:id="rId9"/>
    <p:sldId id="262" r:id="rId10"/>
    <p:sldId id="263" r:id="rId11"/>
    <p:sldId id="264" r:id="rId12"/>
    <p:sldId id="270"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1540BF-12A7-4493-B23F-C96CF95BDFDF}"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18A6FF-62AA-41B6-9651-A2B7DF5927EF}" type="slidenum">
              <a:rPr lang="en-IN" smtClean="0"/>
              <a:t>‹#›</a:t>
            </a:fld>
            <a:endParaRPr lang="en-IN"/>
          </a:p>
        </p:txBody>
      </p:sp>
    </p:spTree>
    <p:extLst>
      <p:ext uri="{BB962C8B-B14F-4D97-AF65-F5344CB8AC3E}">
        <p14:creationId xmlns:p14="http://schemas.microsoft.com/office/powerpoint/2010/main" val="743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518A6FF-62AA-41B6-9651-A2B7DF5927EF}" type="slidenum">
              <a:rPr lang="en-IN" smtClean="0"/>
              <a:t>1</a:t>
            </a:fld>
            <a:endParaRPr lang="en-IN"/>
          </a:p>
        </p:txBody>
      </p:sp>
    </p:spTree>
    <p:extLst>
      <p:ext uri="{BB962C8B-B14F-4D97-AF65-F5344CB8AC3E}">
        <p14:creationId xmlns:p14="http://schemas.microsoft.com/office/powerpoint/2010/main" val="39116380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3/21/2025</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087418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3/21/2025</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96889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3/21/2025</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70515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3/21/2025</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909120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3/21/2025</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3640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3/21/2025</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73163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3/21/2025</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836341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3/21/2025</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808284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3/21/2025</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452147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3/21/2025</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39188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3/21/2025</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40895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3/21/2025</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1247105115"/>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FDDF72-DE39-4F99-A3C1-DD9D7815D7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2" name="Rectangle 11">
            <a:extLst>
              <a:ext uri="{FF2B5EF4-FFF2-40B4-BE49-F238E27FC236}">
                <a16:creationId xmlns:a16="http://schemas.microsoft.com/office/drawing/2014/main" id="{5E4ECE80-3AD1-450C-B62A-98788F1939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5" name="Picture 4" descr="Cute yellow robot">
            <a:extLst>
              <a:ext uri="{FF2B5EF4-FFF2-40B4-BE49-F238E27FC236}">
                <a16:creationId xmlns:a16="http://schemas.microsoft.com/office/drawing/2014/main" id="{D5D5092C-DF5B-514D-C026-B696FC580571}"/>
              </a:ext>
            </a:extLst>
          </p:cNvPr>
          <p:cNvPicPr>
            <a:picLocks noChangeAspect="1"/>
          </p:cNvPicPr>
          <p:nvPr/>
        </p:nvPicPr>
        <p:blipFill>
          <a:blip r:embed="rId3">
            <a:extLst>
              <a:ext uri="{28A0092B-C50C-407E-A947-70E740481C1C}">
                <a14:useLocalDpi xmlns:a14="http://schemas.microsoft.com/office/drawing/2010/main" val="0"/>
              </a:ext>
            </a:extLst>
          </a:blip>
          <a:srcRect t="7862" r="11003" b="7862"/>
          <a:stretch/>
        </p:blipFill>
        <p:spPr>
          <a:xfrm>
            <a:off x="0" y="0"/>
            <a:ext cx="12368981" cy="6858000"/>
          </a:xfrm>
          <a:prstGeom prst="rect">
            <a:avLst/>
          </a:prstGeom>
        </p:spPr>
      </p:pic>
      <p:sp>
        <p:nvSpPr>
          <p:cNvPr id="2" name="Title 1">
            <a:extLst>
              <a:ext uri="{FF2B5EF4-FFF2-40B4-BE49-F238E27FC236}">
                <a16:creationId xmlns:a16="http://schemas.microsoft.com/office/drawing/2014/main" id="{2E4C01A2-9088-D2AC-A717-79C963B3477C}"/>
              </a:ext>
            </a:extLst>
          </p:cNvPr>
          <p:cNvSpPr>
            <a:spLocks noGrp="1"/>
          </p:cNvSpPr>
          <p:nvPr>
            <p:ph type="ctrTitle"/>
          </p:nvPr>
        </p:nvSpPr>
        <p:spPr>
          <a:xfrm>
            <a:off x="-605386" y="966287"/>
            <a:ext cx="10190071" cy="3145855"/>
          </a:xfrm>
        </p:spPr>
        <p:txBody>
          <a:bodyPr anchor="b">
            <a:normAutofit/>
          </a:bodyPr>
          <a:lstStyle/>
          <a:p>
            <a:r>
              <a:rPr lang="en-US" sz="4500" dirty="0"/>
              <a:t>AI-POWERED TECHNOLOGICAL PRODUCT SUGGESTION AND </a:t>
            </a:r>
            <a:br>
              <a:rPr lang="en-US" sz="4500" dirty="0"/>
            </a:br>
            <a:r>
              <a:rPr lang="en-US" sz="4500" dirty="0"/>
              <a:t>RECOMMENDATION SYSTEM</a:t>
            </a:r>
            <a:endParaRPr lang="en-IN" sz="4500" dirty="0"/>
          </a:p>
        </p:txBody>
      </p:sp>
      <p:sp>
        <p:nvSpPr>
          <p:cNvPr id="6" name="Title 1">
            <a:extLst>
              <a:ext uri="{FF2B5EF4-FFF2-40B4-BE49-F238E27FC236}">
                <a16:creationId xmlns:a16="http://schemas.microsoft.com/office/drawing/2014/main" id="{89310B79-7713-A729-BB6D-35EFDBD6A330}"/>
              </a:ext>
            </a:extLst>
          </p:cNvPr>
          <p:cNvSpPr txBox="1">
            <a:spLocks/>
          </p:cNvSpPr>
          <p:nvPr/>
        </p:nvSpPr>
        <p:spPr>
          <a:xfrm>
            <a:off x="951788" y="4227310"/>
            <a:ext cx="4231758" cy="531628"/>
          </a:xfrm>
          <a:prstGeom prst="rect">
            <a:avLst/>
          </a:prstGeom>
        </p:spPr>
        <p:txBody>
          <a:bodyPr vert="horz" lIns="91440" tIns="45720" rIns="91440" bIns="45720" rtlCol="0" anchor="b">
            <a:normAutofit/>
          </a:bodyPr>
          <a:lstStyle>
            <a:lvl1pPr algn="ctr" defTabSz="914400" rtl="0" eaLnBrk="1" latinLnBrk="0" hangingPunct="1">
              <a:lnSpc>
                <a:spcPct val="100000"/>
              </a:lnSpc>
              <a:spcBef>
                <a:spcPct val="0"/>
              </a:spcBef>
              <a:buNone/>
              <a:defRPr sz="4400" b="0" kern="1200">
                <a:solidFill>
                  <a:schemeClr val="tx1"/>
                </a:solidFill>
                <a:latin typeface="+mj-lt"/>
                <a:ea typeface="+mj-ea"/>
                <a:cs typeface="+mj-cs"/>
              </a:defRPr>
            </a:lvl1pPr>
          </a:lstStyle>
          <a:p>
            <a:r>
              <a:rPr lang="en-IN" sz="2800" dirty="0"/>
              <a:t>Paper ID – ICCET251868</a:t>
            </a:r>
          </a:p>
        </p:txBody>
      </p:sp>
      <p:sp>
        <p:nvSpPr>
          <p:cNvPr id="7" name="TextBox 6">
            <a:extLst>
              <a:ext uri="{FF2B5EF4-FFF2-40B4-BE49-F238E27FC236}">
                <a16:creationId xmlns:a16="http://schemas.microsoft.com/office/drawing/2014/main" id="{AC6C306B-2998-FFD7-0936-9D78E07D5ED4}"/>
              </a:ext>
            </a:extLst>
          </p:cNvPr>
          <p:cNvSpPr txBox="1"/>
          <p:nvPr/>
        </p:nvSpPr>
        <p:spPr>
          <a:xfrm>
            <a:off x="4058136" y="4703247"/>
            <a:ext cx="4231758" cy="2308324"/>
          </a:xfrm>
          <a:prstGeom prst="rect">
            <a:avLst/>
          </a:prstGeom>
          <a:noFill/>
        </p:spPr>
        <p:txBody>
          <a:bodyPr wrap="square" rtlCol="0">
            <a:spAutoFit/>
          </a:bodyPr>
          <a:lstStyle/>
          <a:p>
            <a:r>
              <a:rPr lang="en-IN" b="1" dirty="0"/>
              <a:t>Authors- </a:t>
            </a:r>
          </a:p>
          <a:p>
            <a:pPr lvl="2"/>
            <a:r>
              <a:rPr lang="en-IN" dirty="0"/>
              <a:t>Aravind A</a:t>
            </a:r>
          </a:p>
          <a:p>
            <a:pPr lvl="2"/>
            <a:r>
              <a:rPr lang="en-IN" dirty="0" err="1"/>
              <a:t>Badresh</a:t>
            </a:r>
            <a:r>
              <a:rPr lang="en-IN" dirty="0"/>
              <a:t> B</a:t>
            </a:r>
          </a:p>
          <a:p>
            <a:pPr lvl="2"/>
            <a:r>
              <a:rPr lang="en-IN" dirty="0"/>
              <a:t>Anushanth K</a:t>
            </a:r>
          </a:p>
          <a:p>
            <a:pPr lvl="2"/>
            <a:r>
              <a:rPr lang="en-IN" dirty="0"/>
              <a:t>Subrahmanyam Nandigam</a:t>
            </a:r>
          </a:p>
          <a:p>
            <a:pPr lvl="2"/>
            <a:r>
              <a:rPr lang="en-IN" dirty="0"/>
              <a:t>Jerald F</a:t>
            </a:r>
          </a:p>
          <a:p>
            <a:pPr lvl="2"/>
            <a:r>
              <a:rPr lang="en-IN" dirty="0"/>
              <a:t>Dineshkumar P</a:t>
            </a:r>
          </a:p>
          <a:p>
            <a:endParaRPr lang="en-IN" dirty="0"/>
          </a:p>
        </p:txBody>
      </p:sp>
      <p:pic>
        <p:nvPicPr>
          <p:cNvPr id="5124" name="Picture 4" descr="Admission – Dr.MGR Online">
            <a:extLst>
              <a:ext uri="{FF2B5EF4-FFF2-40B4-BE49-F238E27FC236}">
                <a16:creationId xmlns:a16="http://schemas.microsoft.com/office/drawing/2014/main" id="{7B3FCF73-3058-7706-0A34-D634D2B9B5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0034" y="-281826"/>
            <a:ext cx="6694651" cy="2410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5296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descr="A diagram of a computer&#10;&#10;AI-generated content may be incorrect.">
            <a:extLst>
              <a:ext uri="{FF2B5EF4-FFF2-40B4-BE49-F238E27FC236}">
                <a16:creationId xmlns:a16="http://schemas.microsoft.com/office/drawing/2014/main" id="{DBABFA57-0EC2-9A0C-61A2-42869076515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7599" y="390691"/>
            <a:ext cx="4680336" cy="6076617"/>
          </a:xfrm>
          <a:prstGeom prst="rect">
            <a:avLst/>
          </a:prstGeom>
          <a:noFill/>
          <a:ln>
            <a:noFill/>
          </a:ln>
        </p:spPr>
      </p:pic>
      <p:sp>
        <p:nvSpPr>
          <p:cNvPr id="6" name="Rectangle 2">
            <a:extLst>
              <a:ext uri="{FF2B5EF4-FFF2-40B4-BE49-F238E27FC236}">
                <a16:creationId xmlns:a16="http://schemas.microsoft.com/office/drawing/2014/main" id="{38642AB5-AF85-82B0-D9EA-F6F29E2238F4}"/>
              </a:ext>
            </a:extLst>
          </p:cNvPr>
          <p:cNvSpPr>
            <a:spLocks noChangeArrowheads="1"/>
          </p:cNvSpPr>
          <p:nvPr/>
        </p:nvSpPr>
        <p:spPr bwMode="auto">
          <a:xfrm>
            <a:off x="5007935" y="419499"/>
            <a:ext cx="7184065"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User Interaction</a:t>
            </a:r>
            <a:r>
              <a:rPr kumimoji="0" lang="en-US" altLang="en-US" sz="1800" b="0" i="0" u="none" strike="noStrike" cap="none" normalizeH="0" baseline="0" dirty="0">
                <a:ln>
                  <a:noFill/>
                </a:ln>
                <a:solidFill>
                  <a:schemeClr val="tx1"/>
                </a:solidFill>
                <a:effectLst/>
                <a:latin typeface="Arial" panose="020B0604020202020204" pitchFamily="34" charset="0"/>
              </a:rPr>
              <a:t> – Users interact with the chatbot through a cloud-based interface, which can be integrated into websites, messaging apps, or voice assistants.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Azure Bot Service</a:t>
            </a:r>
            <a:r>
              <a:rPr kumimoji="0" lang="en-US" altLang="en-US" sz="1800" b="0" i="0" u="none" strike="noStrike" cap="none" normalizeH="0" baseline="0" dirty="0">
                <a:ln>
                  <a:noFill/>
                </a:ln>
                <a:solidFill>
                  <a:schemeClr val="tx1"/>
                </a:solidFill>
                <a:effectLst/>
                <a:latin typeface="Arial" panose="020B0604020202020204" pitchFamily="34" charset="0"/>
              </a:rPr>
              <a:t> – This is the core chatbot framework that manages user queries, processes inputs, and provides responses.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Cognitive Services (AI Processing)</a:t>
            </a:r>
            <a:r>
              <a:rPr kumimoji="0" lang="en-US" altLang="en-US" sz="1800" b="0" i="0" u="none" strike="noStrike" cap="none" normalizeH="0" baseline="0" dirty="0">
                <a:ln>
                  <a:noFill/>
                </a:ln>
                <a:solidFill>
                  <a:schemeClr val="tx1"/>
                </a:solidFill>
                <a:effectLst/>
                <a:latin typeface="Arial" panose="020B0604020202020204" pitchFamily="34" charset="0"/>
              </a:rPr>
              <a:t> – AI-powered cognitive services process natural language queries, extract intent, and generate meaningful responses.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Machine Learning Model</a:t>
            </a:r>
            <a:r>
              <a:rPr kumimoji="0" lang="en-US" altLang="en-US" sz="1800" b="0" i="0" u="none" strike="noStrike" cap="none" normalizeH="0" baseline="0" dirty="0">
                <a:ln>
                  <a:noFill/>
                </a:ln>
                <a:solidFill>
                  <a:schemeClr val="tx1"/>
                </a:solidFill>
                <a:effectLst/>
                <a:latin typeface="Arial" panose="020B0604020202020204" pitchFamily="34" charset="0"/>
              </a:rPr>
              <a:t> – The system utilizes AI models for decision-making, response generation, and recommendation-based interactions.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Performance Monitoring Service</a:t>
            </a:r>
            <a:r>
              <a:rPr kumimoji="0" lang="en-US" altLang="en-US" sz="1800" b="0" i="0" u="none" strike="noStrike" cap="none" normalizeH="0" baseline="0" dirty="0">
                <a:ln>
                  <a:noFill/>
                </a:ln>
                <a:solidFill>
                  <a:schemeClr val="tx1"/>
                </a:solidFill>
                <a:effectLst/>
                <a:latin typeface="Arial" panose="020B0604020202020204" pitchFamily="34" charset="0"/>
              </a:rPr>
              <a:t> – This component tracks system efficiency, response time, and accuracy to improve chatbot performance.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SQL Database</a:t>
            </a:r>
            <a:r>
              <a:rPr kumimoji="0" lang="en-US" altLang="en-US" sz="1800" b="0" i="0" u="none" strike="noStrike" cap="none" normalizeH="0" baseline="0" dirty="0">
                <a:ln>
                  <a:noFill/>
                </a:ln>
                <a:solidFill>
                  <a:schemeClr val="tx1"/>
                </a:solidFill>
                <a:effectLst/>
                <a:latin typeface="Arial" panose="020B0604020202020204" pitchFamily="34" charset="0"/>
              </a:rPr>
              <a:t> – Structured data storage that maintains user interactions, preferences, and chatbot responses.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Cosmos DB (NoSQL Database)</a:t>
            </a:r>
            <a:r>
              <a:rPr kumimoji="0" lang="en-US" altLang="en-US" sz="1800" b="0" i="0" u="none" strike="noStrike" cap="none" normalizeH="0" baseline="0" dirty="0">
                <a:ln>
                  <a:noFill/>
                </a:ln>
                <a:solidFill>
                  <a:schemeClr val="tx1"/>
                </a:solidFill>
                <a:effectLst/>
                <a:latin typeface="Arial" panose="020B0604020202020204" pitchFamily="34" charset="0"/>
              </a:rPr>
              <a:t> – A scalable NoSQL database that handles unstructured or semi-structured data for real-time recommendations.</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Search Service</a:t>
            </a:r>
            <a:r>
              <a:rPr kumimoji="0" lang="en-US" altLang="en-US" sz="1800" b="0" i="0" u="none" strike="noStrike" cap="none" normalizeH="0" baseline="0" dirty="0">
                <a:ln>
                  <a:noFill/>
                </a:ln>
                <a:solidFill>
                  <a:schemeClr val="tx1"/>
                </a:solidFill>
                <a:effectLst/>
                <a:latin typeface="Arial" panose="020B0604020202020204" pitchFamily="34" charset="0"/>
              </a:rPr>
              <a:t> – An intelligent search engine that retrieves relevant data from multiple sources to enhance chatbot responses.</a:t>
            </a:r>
          </a:p>
        </p:txBody>
      </p:sp>
      <p:sp>
        <p:nvSpPr>
          <p:cNvPr id="7" name="Title 1">
            <a:extLst>
              <a:ext uri="{FF2B5EF4-FFF2-40B4-BE49-F238E27FC236}">
                <a16:creationId xmlns:a16="http://schemas.microsoft.com/office/drawing/2014/main" id="{9A253724-B2AD-A09B-283F-C9D66D3A0EF9}"/>
              </a:ext>
            </a:extLst>
          </p:cNvPr>
          <p:cNvSpPr>
            <a:spLocks noGrp="1"/>
          </p:cNvSpPr>
          <p:nvPr>
            <p:ph type="title"/>
          </p:nvPr>
        </p:nvSpPr>
        <p:spPr>
          <a:xfrm>
            <a:off x="5007935" y="-272091"/>
            <a:ext cx="11001896" cy="1325563"/>
          </a:xfrm>
        </p:spPr>
        <p:txBody>
          <a:bodyPr>
            <a:normAutofit/>
          </a:bodyPr>
          <a:lstStyle/>
          <a:p>
            <a:r>
              <a:rPr lang="en-IN" sz="2800" b="1" dirty="0"/>
              <a:t>Architecture Diagram Explanation</a:t>
            </a:r>
          </a:p>
        </p:txBody>
      </p:sp>
    </p:spTree>
    <p:extLst>
      <p:ext uri="{BB962C8B-B14F-4D97-AF65-F5344CB8AC3E}">
        <p14:creationId xmlns:p14="http://schemas.microsoft.com/office/powerpoint/2010/main" val="42720749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79FD9-E5F1-2CBA-7642-0566E9119E2B}"/>
              </a:ext>
            </a:extLst>
          </p:cNvPr>
          <p:cNvSpPr>
            <a:spLocks noGrp="1"/>
          </p:cNvSpPr>
          <p:nvPr>
            <p:ph type="title"/>
          </p:nvPr>
        </p:nvSpPr>
        <p:spPr/>
        <p:txBody>
          <a:bodyPr>
            <a:normAutofit/>
          </a:bodyPr>
          <a:lstStyle/>
          <a:p>
            <a:r>
              <a:rPr lang="en-IN" dirty="0"/>
              <a:t>Our Solution</a:t>
            </a:r>
          </a:p>
        </p:txBody>
      </p:sp>
      <p:sp>
        <p:nvSpPr>
          <p:cNvPr id="5" name="TextBox 4">
            <a:extLst>
              <a:ext uri="{FF2B5EF4-FFF2-40B4-BE49-F238E27FC236}">
                <a16:creationId xmlns:a16="http://schemas.microsoft.com/office/drawing/2014/main" id="{B9CACB1B-1BE3-26B8-5EC7-E4BA52C34EDD}"/>
              </a:ext>
            </a:extLst>
          </p:cNvPr>
          <p:cNvSpPr txBox="1"/>
          <p:nvPr/>
        </p:nvSpPr>
        <p:spPr>
          <a:xfrm>
            <a:off x="458694" y="1691323"/>
            <a:ext cx="10605546" cy="3970318"/>
          </a:xfrm>
          <a:prstGeom prst="rect">
            <a:avLst/>
          </a:prstGeom>
          <a:noFill/>
        </p:spPr>
        <p:txBody>
          <a:bodyPr wrap="square">
            <a:spAutoFit/>
          </a:bodyPr>
          <a:lstStyle/>
          <a:p>
            <a:r>
              <a:rPr lang="en-US" dirty="0"/>
              <a:t>The proposed system begins by engaging users in a conversational chatbot interface, where it collects key preferences such as budget, usage type, portability, and performance needs. Using Natural Language Processing (NLP), the system interprets input and applies Knowledge-Based Filtering to match user requirements with a structured database of products. A Rule-Based Scoring System ranks the shortlisted options, while a Fine-Tuned AI Model refines recommendations based on learned patterns. The final recommendations, along with real-time product links, are displayed via a web-based UI (HTML, CSS, JavaScript), allowing users to make informed purchasing decisions seamlessly.</a:t>
            </a:r>
          </a:p>
          <a:p>
            <a:endParaRPr lang="en-US" dirty="0"/>
          </a:p>
          <a:p>
            <a:r>
              <a:rPr lang="en-US" dirty="0"/>
              <a:t>The proposed AI-based technology product suggestion and recommendation system is intended to be an intelligent virtual salesperson, making it easy for users, especially new users, to select products. The system incorporates several components such as a Preference-Based Algorithm, Knowledge-Based Filtering, Rule-Based Scoring System, NLP, an AI Model, and a User Interface, to provide precise and customized recommendations.</a:t>
            </a:r>
            <a:endParaRPr lang="en-IN" dirty="0"/>
          </a:p>
        </p:txBody>
      </p:sp>
    </p:spTree>
    <p:extLst>
      <p:ext uri="{BB962C8B-B14F-4D97-AF65-F5344CB8AC3E}">
        <p14:creationId xmlns:p14="http://schemas.microsoft.com/office/powerpoint/2010/main" val="1929256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9457C67-C452-8792-B9C3-466E5E5272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7BFDA-DAF8-8189-DDF1-61095D582BE1}"/>
              </a:ext>
            </a:extLst>
          </p:cNvPr>
          <p:cNvSpPr>
            <a:spLocks noGrp="1"/>
          </p:cNvSpPr>
          <p:nvPr>
            <p:ph type="title"/>
          </p:nvPr>
        </p:nvSpPr>
        <p:spPr/>
        <p:txBody>
          <a:bodyPr>
            <a:normAutofit/>
          </a:bodyPr>
          <a:lstStyle/>
          <a:p>
            <a:r>
              <a:rPr lang="en-IN" dirty="0"/>
              <a:t>Expected Outcomes</a:t>
            </a:r>
          </a:p>
        </p:txBody>
      </p:sp>
      <p:sp>
        <p:nvSpPr>
          <p:cNvPr id="3" name="TextBox 2">
            <a:extLst>
              <a:ext uri="{FF2B5EF4-FFF2-40B4-BE49-F238E27FC236}">
                <a16:creationId xmlns:a16="http://schemas.microsoft.com/office/drawing/2014/main" id="{11B96395-C96D-C1D6-B100-CCB97720D16D}"/>
              </a:ext>
            </a:extLst>
          </p:cNvPr>
          <p:cNvSpPr txBox="1"/>
          <p:nvPr/>
        </p:nvSpPr>
        <p:spPr>
          <a:xfrm>
            <a:off x="7407176" y="5867550"/>
            <a:ext cx="4656881" cy="307777"/>
          </a:xfrm>
          <a:prstGeom prst="rect">
            <a:avLst/>
          </a:prstGeom>
          <a:noFill/>
        </p:spPr>
        <p:txBody>
          <a:bodyPr wrap="square">
            <a:spAutoFit/>
          </a:bodyPr>
          <a:lstStyle/>
          <a:p>
            <a:pPr algn="ctr"/>
            <a:r>
              <a:rPr lang="en-IN" sz="1400" dirty="0">
                <a:effectLst/>
                <a:latin typeface="Times New Roman" panose="02020603050405020304" pitchFamily="18" charset="0"/>
                <a:ea typeface="Times New Roman" panose="02020603050405020304" pitchFamily="18" charset="0"/>
              </a:rPr>
              <a:t>Expected Output of Recommendation Chatbot</a:t>
            </a:r>
            <a:endParaRPr lang="en-IN" sz="1400" dirty="0"/>
          </a:p>
        </p:txBody>
      </p:sp>
      <p:pic>
        <p:nvPicPr>
          <p:cNvPr id="4" name="Picture 3" descr="A screenshot of a computer&#10;&#10;AI-generated content may be incorrect.">
            <a:extLst>
              <a:ext uri="{FF2B5EF4-FFF2-40B4-BE49-F238E27FC236}">
                <a16:creationId xmlns:a16="http://schemas.microsoft.com/office/drawing/2014/main" id="{316A48D0-4DF9-C413-7E09-8EE48229DD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37927" y="1691323"/>
            <a:ext cx="3995380" cy="4061295"/>
          </a:xfrm>
          <a:prstGeom prst="rect">
            <a:avLst/>
          </a:prstGeom>
        </p:spPr>
      </p:pic>
      <p:graphicFrame>
        <p:nvGraphicFramePr>
          <p:cNvPr id="6" name="Table 5">
            <a:extLst>
              <a:ext uri="{FF2B5EF4-FFF2-40B4-BE49-F238E27FC236}">
                <a16:creationId xmlns:a16="http://schemas.microsoft.com/office/drawing/2014/main" id="{5592E7A6-2F0B-255A-C31C-3AB84E93FA9B}"/>
              </a:ext>
            </a:extLst>
          </p:cNvPr>
          <p:cNvGraphicFramePr>
            <a:graphicFrameLocks noGrp="1"/>
          </p:cNvGraphicFramePr>
          <p:nvPr>
            <p:extLst>
              <p:ext uri="{D42A27DB-BD31-4B8C-83A1-F6EECF244321}">
                <p14:modId xmlns:p14="http://schemas.microsoft.com/office/powerpoint/2010/main" val="1203772041"/>
              </p:ext>
            </p:extLst>
          </p:nvPr>
        </p:nvGraphicFramePr>
        <p:xfrm>
          <a:off x="1751838" y="4673178"/>
          <a:ext cx="3100070" cy="1194372"/>
        </p:xfrm>
        <a:graphic>
          <a:graphicData uri="http://schemas.openxmlformats.org/drawingml/2006/table">
            <a:tbl>
              <a:tblPr firstRow="1" firstCol="1" bandRow="1"/>
              <a:tblGrid>
                <a:gridCol w="1550035">
                  <a:extLst>
                    <a:ext uri="{9D8B030D-6E8A-4147-A177-3AD203B41FA5}">
                      <a16:colId xmlns:a16="http://schemas.microsoft.com/office/drawing/2014/main" val="4156532621"/>
                    </a:ext>
                  </a:extLst>
                </a:gridCol>
                <a:gridCol w="1550035">
                  <a:extLst>
                    <a:ext uri="{9D8B030D-6E8A-4147-A177-3AD203B41FA5}">
                      <a16:colId xmlns:a16="http://schemas.microsoft.com/office/drawing/2014/main" val="1730338547"/>
                    </a:ext>
                  </a:extLst>
                </a:gridCol>
              </a:tblGrid>
              <a:tr h="208280">
                <a:tc>
                  <a:txBody>
                    <a:bodyPr/>
                    <a:lstStyle/>
                    <a:p>
                      <a:pPr algn="ctr">
                        <a:lnSpc>
                          <a:spcPct val="115000"/>
                        </a:lnSpc>
                        <a:buNone/>
                      </a:pPr>
                      <a:r>
                        <a:rPr lang="en-IN" sz="1100" b="1" dirty="0">
                          <a:effectLst/>
                          <a:latin typeface="Times New Roman" panose="02020603050405020304" pitchFamily="18" charset="0"/>
                          <a:ea typeface="Times New Roman" panose="02020603050405020304" pitchFamily="18" charset="0"/>
                        </a:rPr>
                        <a:t>Metric</a:t>
                      </a:r>
                      <a:endParaRPr lang="en-IN" sz="11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5000"/>
                        </a:lnSpc>
                        <a:buNone/>
                      </a:pPr>
                      <a:r>
                        <a:rPr lang="en-IN" sz="1100" b="1">
                          <a:effectLst/>
                          <a:latin typeface="Times New Roman" panose="02020603050405020304" pitchFamily="18" charset="0"/>
                          <a:ea typeface="Times New Roman" panose="02020603050405020304" pitchFamily="18" charset="0"/>
                        </a:rPr>
                        <a:t>Performance</a:t>
                      </a:r>
                      <a:endParaRPr lang="en-IN" sz="110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4996399"/>
                  </a:ext>
                </a:extLst>
              </a:tr>
              <a:tr h="199390">
                <a:tc>
                  <a:txBody>
                    <a:bodyPr/>
                    <a:lstStyle/>
                    <a:p>
                      <a:pPr>
                        <a:lnSpc>
                          <a:spcPct val="115000"/>
                        </a:lnSpc>
                        <a:buNone/>
                      </a:pPr>
                      <a:r>
                        <a:rPr lang="en-IN" sz="1100" dirty="0">
                          <a:effectLst/>
                          <a:latin typeface="Times New Roman" panose="02020603050405020304" pitchFamily="18" charset="0"/>
                          <a:ea typeface="Times New Roman" panose="02020603050405020304" pitchFamily="18" charset="0"/>
                        </a:rPr>
                        <a:t>Recommendation Accuracy</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buNone/>
                      </a:pPr>
                      <a:r>
                        <a:rPr lang="en-IN" sz="1100">
                          <a:effectLst/>
                          <a:latin typeface="Times New Roman" panose="02020603050405020304" pitchFamily="18" charset="0"/>
                          <a:ea typeface="Times New Roman" panose="02020603050405020304" pitchFamily="18" charset="0"/>
                        </a:rPr>
                        <a:t>91.2%</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83414983"/>
                  </a:ext>
                </a:extLst>
              </a:tr>
              <a:tr h="208280">
                <a:tc>
                  <a:txBody>
                    <a:bodyPr/>
                    <a:lstStyle/>
                    <a:p>
                      <a:pPr>
                        <a:lnSpc>
                          <a:spcPct val="115000"/>
                        </a:lnSpc>
                        <a:buNone/>
                      </a:pPr>
                      <a:r>
                        <a:rPr lang="en-IN" sz="1100">
                          <a:effectLst/>
                          <a:latin typeface="Times New Roman" panose="02020603050405020304" pitchFamily="18" charset="0"/>
                          <a:ea typeface="Times New Roman" panose="02020603050405020304" pitchFamily="18" charset="0"/>
                        </a:rPr>
                        <a:t>True Positive Rate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buNone/>
                      </a:pPr>
                      <a:r>
                        <a:rPr lang="en-IN" sz="1100">
                          <a:effectLst/>
                          <a:latin typeface="Times New Roman" panose="02020603050405020304" pitchFamily="18" charset="0"/>
                          <a:ea typeface="Times New Roman" panose="02020603050405020304" pitchFamily="18" charset="0"/>
                        </a:rPr>
                        <a:t>94.5%</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01140734"/>
                  </a:ext>
                </a:extLst>
              </a:tr>
              <a:tr h="199390">
                <a:tc>
                  <a:txBody>
                    <a:bodyPr/>
                    <a:lstStyle/>
                    <a:p>
                      <a:pPr>
                        <a:lnSpc>
                          <a:spcPct val="115000"/>
                        </a:lnSpc>
                        <a:buNone/>
                      </a:pPr>
                      <a:r>
                        <a:rPr lang="en-IN" sz="1100">
                          <a:effectLst/>
                          <a:latin typeface="Times New Roman" panose="02020603050405020304" pitchFamily="18" charset="0"/>
                          <a:ea typeface="Times New Roman" panose="02020603050405020304" pitchFamily="18" charset="0"/>
                        </a:rPr>
                        <a:t>Response Time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buNone/>
                      </a:pPr>
                      <a:r>
                        <a:rPr lang="en-IN" sz="1100" dirty="0">
                          <a:effectLst/>
                          <a:latin typeface="Times New Roman" panose="02020603050405020304" pitchFamily="18" charset="0"/>
                          <a:ea typeface="Times New Roman" panose="02020603050405020304" pitchFamily="18" charset="0"/>
                        </a:rPr>
                        <a:t>1.92 sec</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33370712"/>
                  </a:ext>
                </a:extLst>
              </a:tr>
              <a:tr h="208280">
                <a:tc>
                  <a:txBody>
                    <a:bodyPr/>
                    <a:lstStyle/>
                    <a:p>
                      <a:pPr>
                        <a:lnSpc>
                          <a:spcPct val="115000"/>
                        </a:lnSpc>
                        <a:buNone/>
                      </a:pPr>
                      <a:r>
                        <a:rPr lang="en-IN" sz="1100">
                          <a:effectLst/>
                          <a:latin typeface="Times New Roman" panose="02020603050405020304" pitchFamily="18" charset="0"/>
                          <a:ea typeface="Times New Roman" panose="02020603050405020304" pitchFamily="18" charset="0"/>
                        </a:rPr>
                        <a:t>User Satisfaction Rate</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buNone/>
                      </a:pPr>
                      <a:r>
                        <a:rPr lang="en-IN" sz="1100" dirty="0">
                          <a:effectLst/>
                          <a:latin typeface="Times New Roman" panose="02020603050405020304" pitchFamily="18" charset="0"/>
                          <a:ea typeface="Times New Roman" panose="02020603050405020304" pitchFamily="18" charset="0"/>
                        </a:rPr>
                        <a:t>89.7%</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88791915"/>
                  </a:ext>
                </a:extLst>
              </a:tr>
            </a:tbl>
          </a:graphicData>
        </a:graphic>
      </p:graphicFrame>
      <p:sp>
        <p:nvSpPr>
          <p:cNvPr id="7" name="TextBox 6">
            <a:extLst>
              <a:ext uri="{FF2B5EF4-FFF2-40B4-BE49-F238E27FC236}">
                <a16:creationId xmlns:a16="http://schemas.microsoft.com/office/drawing/2014/main" id="{9C5C2069-C41F-0C7D-8244-076FAC10319A}"/>
              </a:ext>
            </a:extLst>
          </p:cNvPr>
          <p:cNvSpPr txBox="1"/>
          <p:nvPr/>
        </p:nvSpPr>
        <p:spPr>
          <a:xfrm>
            <a:off x="1224941" y="5867550"/>
            <a:ext cx="4153864" cy="461665"/>
          </a:xfrm>
          <a:prstGeom prst="rect">
            <a:avLst/>
          </a:prstGeom>
          <a:noFill/>
        </p:spPr>
        <p:txBody>
          <a:bodyPr wrap="square" rtlCol="0">
            <a:spAutoFit/>
          </a:bodyPr>
          <a:lstStyle/>
          <a:p>
            <a:pPr algn="ctr"/>
            <a:r>
              <a:rPr lang="en-US" sz="1200" dirty="0">
                <a:solidFill>
                  <a:srgbClr val="0070C0"/>
                </a:solidFill>
                <a:effectLst/>
                <a:latin typeface="Times New Roman" panose="02020603050405020304" pitchFamily="18" charset="0"/>
                <a:ea typeface="Times New Roman" panose="02020603050405020304" pitchFamily="18" charset="0"/>
              </a:rPr>
              <a:t>Expected Performance Metrics of the AI-Powered Recommendation System</a:t>
            </a:r>
            <a:endParaRPr lang="en-IN" sz="1200" dirty="0">
              <a:solidFill>
                <a:srgbClr val="0070C0"/>
              </a:solidFill>
              <a:latin typeface="Times New Roman" panose="02020603050405020304" pitchFamily="18" charset="0"/>
              <a:ea typeface="Times New Roman" panose="02020603050405020304" pitchFamily="18" charset="0"/>
            </a:endParaRPr>
          </a:p>
        </p:txBody>
      </p:sp>
      <p:sp>
        <p:nvSpPr>
          <p:cNvPr id="8" name="Title 1">
            <a:extLst>
              <a:ext uri="{FF2B5EF4-FFF2-40B4-BE49-F238E27FC236}">
                <a16:creationId xmlns:a16="http://schemas.microsoft.com/office/drawing/2014/main" id="{8E1FCF95-5970-1326-9D42-4C1AAC73ECAC}"/>
              </a:ext>
            </a:extLst>
          </p:cNvPr>
          <p:cNvSpPr txBox="1">
            <a:spLocks/>
          </p:cNvSpPr>
          <p:nvPr/>
        </p:nvSpPr>
        <p:spPr>
          <a:xfrm>
            <a:off x="562866" y="2350073"/>
            <a:ext cx="6648163" cy="1325563"/>
          </a:xfrm>
          <a:prstGeom prst="rect">
            <a:avLst/>
          </a:prstGeom>
        </p:spPr>
        <p:txBody>
          <a:bodyPr vert="horz" lIns="91440" tIns="45720" rIns="91440" bIns="45720" rtlCol="0" anchor="ctr">
            <a:noAutofit/>
          </a:bodyPr>
          <a:lst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a:lstStyle>
          <a:p>
            <a:pPr algn="just"/>
            <a:r>
              <a:rPr lang="en-US" sz="1800" dirty="0"/>
              <a:t>The AI-driven technological product recommendation system showed remarkable enhancement in recommendation precision, response time, and user interaction. The use of a Knowledge-Based Recommendation System (KBRS) integrated with a refined AI model made the system highly accurate and user-specific in recommendations. The system efficiently processed user preferences, budget limits, and technical specifications to provide personalized product recommendations. The use of NLP-based processing of user input enabled the system to dynamically interpret user requirements and adjust its response accordingly</a:t>
            </a:r>
            <a:endParaRPr lang="en-IN" sz="1800" dirty="0"/>
          </a:p>
        </p:txBody>
      </p:sp>
    </p:spTree>
    <p:extLst>
      <p:ext uri="{BB962C8B-B14F-4D97-AF65-F5344CB8AC3E}">
        <p14:creationId xmlns:p14="http://schemas.microsoft.com/office/powerpoint/2010/main" val="1668645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E59E1-7666-DE38-0AEB-76E7A58CE457}"/>
              </a:ext>
            </a:extLst>
          </p:cNvPr>
          <p:cNvSpPr>
            <a:spLocks noGrp="1"/>
          </p:cNvSpPr>
          <p:nvPr>
            <p:ph type="title"/>
          </p:nvPr>
        </p:nvSpPr>
        <p:spPr>
          <a:xfrm>
            <a:off x="440973" y="215468"/>
            <a:ext cx="10895106" cy="1325563"/>
          </a:xfrm>
        </p:spPr>
        <p:txBody>
          <a:bodyPr/>
          <a:lstStyle/>
          <a:p>
            <a:r>
              <a:rPr lang="en-IN" dirty="0"/>
              <a:t>References</a:t>
            </a:r>
          </a:p>
        </p:txBody>
      </p:sp>
      <p:sp>
        <p:nvSpPr>
          <p:cNvPr id="3" name="Content Placeholder 2">
            <a:extLst>
              <a:ext uri="{FF2B5EF4-FFF2-40B4-BE49-F238E27FC236}">
                <a16:creationId xmlns:a16="http://schemas.microsoft.com/office/drawing/2014/main" id="{7149199A-8D12-EB2B-02B7-B6D893E6A923}"/>
              </a:ext>
            </a:extLst>
          </p:cNvPr>
          <p:cNvSpPr>
            <a:spLocks noGrp="1"/>
          </p:cNvSpPr>
          <p:nvPr>
            <p:ph idx="1"/>
          </p:nvPr>
        </p:nvSpPr>
        <p:spPr>
          <a:xfrm>
            <a:off x="458694" y="2203700"/>
            <a:ext cx="11274612" cy="4195763"/>
          </a:xfrm>
        </p:spPr>
        <p:txBody>
          <a:bodyPr>
            <a:normAutofit/>
          </a:bodyPr>
          <a:lstStyle/>
          <a:p>
            <a:pPr marL="514350" indent="-514350">
              <a:buFont typeface="+mj-lt"/>
              <a:buAutoNum type="arabicPeriod"/>
            </a:pPr>
            <a:r>
              <a:rPr lang="en-IN" sz="2000" b="1" dirty="0"/>
              <a:t>1. Y. Yang, K. </a:t>
            </a:r>
            <a:r>
              <a:rPr lang="en-IN" sz="2000" b="1" dirty="0" err="1"/>
              <a:t>Woradit</a:t>
            </a:r>
            <a:r>
              <a:rPr lang="en-IN" sz="2000" b="1" dirty="0"/>
              <a:t> - 2025 - Hybrid Movie Recommendation System with Content-Based and Memory-Based Collaborative Filtering based on Deep Neural Network</a:t>
            </a:r>
          </a:p>
          <a:p>
            <a:pPr marL="514350" indent="-514350">
              <a:buFont typeface="+mj-lt"/>
              <a:buAutoNum type="arabicPeriod"/>
            </a:pPr>
            <a:r>
              <a:rPr lang="en-IN" sz="2000" b="1" dirty="0"/>
              <a:t>2. Z. Wang - 2025 - The Influence of the Content Recommendation Algorithm in User Viewing </a:t>
            </a:r>
            <a:r>
              <a:rPr lang="en-IN" sz="2000" b="1" dirty="0" err="1"/>
              <a:t>Behavior</a:t>
            </a:r>
            <a:r>
              <a:rPr lang="en-IN" sz="2000" b="1" dirty="0"/>
              <a:t> on the Short Video Platform</a:t>
            </a:r>
          </a:p>
          <a:p>
            <a:pPr marL="514350" indent="-514350">
              <a:buFont typeface="+mj-lt"/>
              <a:buAutoNum type="arabicPeriod"/>
            </a:pPr>
            <a:r>
              <a:rPr lang="en-IN" sz="2000" b="1" dirty="0"/>
              <a:t>3. A. Ebrahimi, Z. Zhang, K. Stefanidis - 2025 - Dynamic User Preferences Optimization in Time-Aware Recommendations</a:t>
            </a:r>
          </a:p>
          <a:p>
            <a:pPr marL="514350" indent="-514350">
              <a:buFont typeface="+mj-lt"/>
              <a:buAutoNum type="arabicPeriod"/>
            </a:pPr>
            <a:r>
              <a:rPr lang="en-IN" sz="2000" b="1" dirty="0"/>
              <a:t>4. S. Sharma, G. P. Dubey, H. K. Shakya - 2025 - Improved SOM and Hybrid Filtering Techniques for Recommending</a:t>
            </a:r>
          </a:p>
          <a:p>
            <a:pPr marL="514350" indent="-514350">
              <a:buFont typeface="+mj-lt"/>
              <a:buAutoNum type="arabicPeriod"/>
            </a:pPr>
            <a:r>
              <a:rPr lang="en-IN" sz="2000" b="1" dirty="0"/>
              <a:t>5. M. R. </a:t>
            </a:r>
            <a:r>
              <a:rPr lang="en-IN" sz="2000" b="1" dirty="0" err="1"/>
              <a:t>Kalideen</a:t>
            </a:r>
            <a:r>
              <a:rPr lang="en-IN" sz="2000" b="1" dirty="0"/>
              <a:t>, C. YAĞLI - 2025 - Machine Learning-based Recommendation Systems: Issues, Challenges, and Solutions</a:t>
            </a:r>
          </a:p>
        </p:txBody>
      </p:sp>
      <p:sp>
        <p:nvSpPr>
          <p:cNvPr id="4" name="TextBox 3">
            <a:extLst>
              <a:ext uri="{FF2B5EF4-FFF2-40B4-BE49-F238E27FC236}">
                <a16:creationId xmlns:a16="http://schemas.microsoft.com/office/drawing/2014/main" id="{0D9228C8-22C4-C894-BF87-D1CC73CFE288}"/>
              </a:ext>
            </a:extLst>
          </p:cNvPr>
          <p:cNvSpPr txBox="1"/>
          <p:nvPr/>
        </p:nvSpPr>
        <p:spPr>
          <a:xfrm>
            <a:off x="440973" y="1339703"/>
            <a:ext cx="11025963" cy="646331"/>
          </a:xfrm>
          <a:prstGeom prst="rect">
            <a:avLst/>
          </a:prstGeom>
          <a:noFill/>
        </p:spPr>
        <p:txBody>
          <a:bodyPr wrap="square" rtlCol="0">
            <a:spAutoFit/>
          </a:bodyPr>
          <a:lstStyle/>
          <a:p>
            <a:r>
              <a:rPr lang="en-US" dirty="0"/>
              <a:t>I have identified few research papers that closely align with my solution, providing valuable insights into</a:t>
            </a:r>
          </a:p>
          <a:p>
            <a:r>
              <a:rPr lang="en-US" dirty="0"/>
              <a:t>Recommendation systems, Knowledge Based Chatbot, </a:t>
            </a:r>
            <a:r>
              <a:rPr lang="en-US" dirty="0" err="1"/>
              <a:t>Etc</a:t>
            </a:r>
            <a:r>
              <a:rPr lang="en-US" dirty="0"/>
              <a:t>…</a:t>
            </a:r>
            <a:endParaRPr lang="en-IN" dirty="0"/>
          </a:p>
        </p:txBody>
      </p:sp>
    </p:spTree>
    <p:extLst>
      <p:ext uri="{BB962C8B-B14F-4D97-AF65-F5344CB8AC3E}">
        <p14:creationId xmlns:p14="http://schemas.microsoft.com/office/powerpoint/2010/main" val="348750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D641-1101-1E69-3449-C30D73A1158B}"/>
              </a:ext>
            </a:extLst>
          </p:cNvPr>
          <p:cNvSpPr>
            <a:spLocks noGrp="1"/>
          </p:cNvSpPr>
          <p:nvPr>
            <p:ph type="title"/>
          </p:nvPr>
        </p:nvSpPr>
        <p:spPr/>
        <p:txBody>
          <a:bodyPr/>
          <a:lstStyle/>
          <a:p>
            <a:pPr algn="ctr"/>
            <a:r>
              <a:rPr lang="en-IN" dirty="0"/>
              <a:t>Table of Contents</a:t>
            </a:r>
          </a:p>
        </p:txBody>
      </p:sp>
      <p:sp>
        <p:nvSpPr>
          <p:cNvPr id="3" name="Content Placeholder 2">
            <a:extLst>
              <a:ext uri="{FF2B5EF4-FFF2-40B4-BE49-F238E27FC236}">
                <a16:creationId xmlns:a16="http://schemas.microsoft.com/office/drawing/2014/main" id="{8B82B8FB-445F-C91F-EB1B-C13E3ABC8B2B}"/>
              </a:ext>
            </a:extLst>
          </p:cNvPr>
          <p:cNvSpPr>
            <a:spLocks noGrp="1"/>
          </p:cNvSpPr>
          <p:nvPr>
            <p:ph idx="1"/>
          </p:nvPr>
        </p:nvSpPr>
        <p:spPr/>
        <p:txBody>
          <a:bodyPr>
            <a:normAutofit/>
          </a:bodyPr>
          <a:lstStyle/>
          <a:p>
            <a:pPr marL="514350" indent="-514350">
              <a:buFont typeface="+mj-lt"/>
              <a:buAutoNum type="arabicPeriod"/>
            </a:pPr>
            <a:r>
              <a:rPr lang="en-IN" dirty="0"/>
              <a:t>Abstract</a:t>
            </a:r>
          </a:p>
          <a:p>
            <a:pPr marL="514350" indent="-514350">
              <a:buFont typeface="+mj-lt"/>
              <a:buAutoNum type="arabicPeriod"/>
            </a:pPr>
            <a:r>
              <a:rPr lang="en-IN" dirty="0"/>
              <a:t>Introduction</a:t>
            </a:r>
          </a:p>
          <a:p>
            <a:pPr marL="514350" indent="-514350">
              <a:buFont typeface="+mj-lt"/>
              <a:buAutoNum type="arabicPeriod"/>
            </a:pPr>
            <a:r>
              <a:rPr lang="en-IN" dirty="0"/>
              <a:t>Current Trends</a:t>
            </a:r>
          </a:p>
          <a:p>
            <a:pPr marL="514350" indent="-514350">
              <a:buFont typeface="+mj-lt"/>
              <a:buAutoNum type="arabicPeriod"/>
            </a:pPr>
            <a:r>
              <a:rPr lang="en-IN" dirty="0"/>
              <a:t>Architecture and Flow Diagram</a:t>
            </a:r>
          </a:p>
          <a:p>
            <a:pPr marL="514350" indent="-514350">
              <a:buFont typeface="+mj-lt"/>
              <a:buAutoNum type="arabicPeriod"/>
            </a:pPr>
            <a:r>
              <a:rPr lang="en-IN" dirty="0"/>
              <a:t>Our Solution</a:t>
            </a:r>
          </a:p>
          <a:p>
            <a:pPr marL="514350" indent="-514350">
              <a:buFont typeface="+mj-lt"/>
              <a:buAutoNum type="arabicPeriod"/>
            </a:pPr>
            <a:r>
              <a:rPr lang="en-IN" dirty="0"/>
              <a:t>Expected Outcomes</a:t>
            </a:r>
          </a:p>
          <a:p>
            <a:pPr marL="514350" indent="-514350">
              <a:buFont typeface="+mj-lt"/>
              <a:buAutoNum type="arabicPeriod"/>
            </a:pPr>
            <a:r>
              <a:rPr lang="en-IN" dirty="0"/>
              <a:t>References</a:t>
            </a:r>
          </a:p>
        </p:txBody>
      </p:sp>
    </p:spTree>
    <p:extLst>
      <p:ext uri="{BB962C8B-B14F-4D97-AF65-F5344CB8AC3E}">
        <p14:creationId xmlns:p14="http://schemas.microsoft.com/office/powerpoint/2010/main" val="2329904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786F0-A520-2C3C-C42C-09B0CCB82D72}"/>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6B4C900E-38DF-343C-714C-C1164AE4D3B9}"/>
              </a:ext>
            </a:extLst>
          </p:cNvPr>
          <p:cNvSpPr>
            <a:spLocks noGrp="1"/>
          </p:cNvSpPr>
          <p:nvPr>
            <p:ph idx="1"/>
          </p:nvPr>
        </p:nvSpPr>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This paper introduces a new, AI-powered technological product suggestion and recommendation system that aims to simplify the decision-making process for consumers, particularly those with limited technical knowledge. Traditional recommendation systems, such as Content-Based and Collaborative Filtering, often lack personalization and fail to address individual user needs effectively. To overcome these limitations, this research proposes a Preference-Based Algorithm, designed to function like a real salesperson by engaging users in an interactive dialogue. The system interacts with users through a chatbot, asking key questions about budget, usage type, portability, and performance to understand their requirements. It utilizes Knowledge-Based Filtering combined with a rule-based scoring system to rank and recommend the most suitable products. To enhance its ability to process user inputs and extract relevant preferences, the system integrates a Fine-Tuned AI Model, ensuring a seamless and natural conversational experience. Furthermore, the system is designed to provide real-time product links, allowing users to make informed purchasing decisions. Primarily targeted at tech beginners (75% of users), the solution simplifies product selection by offering accurate, user-specific recommendations. By combining AI-driven decision making, Natural Language Processing (NLP), and a structured knowledge base, this Preference-Based Algorithm establishes a new benchmark for intelligent product recommendation systems.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6332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989E0-69AE-9DBD-C6E9-FA0E080C78A3}"/>
              </a:ext>
            </a:extLst>
          </p:cNvPr>
          <p:cNvSpPr>
            <a:spLocks noGrp="1"/>
          </p:cNvSpPr>
          <p:nvPr>
            <p:ph type="title"/>
          </p:nvPr>
        </p:nvSpPr>
        <p:spPr/>
        <p:txBody>
          <a:bodyPr/>
          <a:lstStyle/>
          <a:p>
            <a:r>
              <a:rPr lang="en-IN"/>
              <a:t>Introduction</a:t>
            </a:r>
            <a:endParaRPr lang="en-IN" dirty="0"/>
          </a:p>
        </p:txBody>
      </p:sp>
      <p:sp>
        <p:nvSpPr>
          <p:cNvPr id="3" name="Content Placeholder 2">
            <a:extLst>
              <a:ext uri="{FF2B5EF4-FFF2-40B4-BE49-F238E27FC236}">
                <a16:creationId xmlns:a16="http://schemas.microsoft.com/office/drawing/2014/main" id="{C6F587DA-7FDA-45B7-6DB5-5E0E973F0B84}"/>
              </a:ext>
            </a:extLst>
          </p:cNvPr>
          <p:cNvSpPr>
            <a:spLocks noGrp="1"/>
          </p:cNvSpPr>
          <p:nvPr>
            <p:ph idx="1"/>
          </p:nvPr>
        </p:nvSpPr>
        <p:spPr/>
        <p:txBody>
          <a:bodyPr>
            <a:normAutofit fontScale="70000" lnSpcReduction="20000"/>
          </a:bodyPr>
          <a:lstStyle/>
          <a:p>
            <a:pPr>
              <a:buNone/>
            </a:pPr>
            <a:r>
              <a:rPr lang="en-US" dirty="0"/>
              <a:t>	The rapid growth of technology and e-commerce has made product selection overwhelming for consumers. Traditional keyword-based search methods often </a:t>
            </a:r>
            <a:r>
              <a:rPr lang="en-US" b="1" dirty="0"/>
              <a:t>fail to deliver relevant results</a:t>
            </a:r>
            <a:r>
              <a:rPr lang="en-US" dirty="0"/>
              <a:t>, leading to frustration and lost sales. AI-powered recommendation systems solve this problem by analyzing user preferences, purchase history, and specific needs to provide personalized suggestions.</a:t>
            </a:r>
          </a:p>
          <a:p>
            <a:pPr>
              <a:buNone/>
            </a:pPr>
            <a:r>
              <a:rPr lang="en-US" dirty="0"/>
              <a:t>   With the Indian e-commerce market expected to grow from </a:t>
            </a:r>
            <a:r>
              <a:rPr lang="en-US" b="1" dirty="0"/>
              <a:t>$123 billion in 2024 to $300 billion by 2029</a:t>
            </a:r>
            <a:r>
              <a:rPr lang="en-US" dirty="0"/>
              <a:t>, AI-driven solutions like chatbots and recommendation engines are becoming essential. The AI chatbot market alone is projected to rise from </a:t>
            </a:r>
            <a:r>
              <a:rPr lang="en-US" b="1" dirty="0"/>
              <a:t>$5.4 billion to $15.5 billion </a:t>
            </a:r>
            <a:r>
              <a:rPr lang="en-US" dirty="0"/>
              <a:t>within the same period, highlighting the increasing role of AI in online shopping.</a:t>
            </a:r>
          </a:p>
          <a:p>
            <a:pPr>
              <a:buNone/>
            </a:pPr>
            <a:r>
              <a:rPr lang="en-US" dirty="0"/>
              <a:t>    By integrating AI, e-commerce platforms can enhance user experience, reduce abandoned carts, and improve conversion rates. </a:t>
            </a:r>
            <a:r>
              <a:rPr lang="en-US" b="1" dirty="0"/>
              <a:t>AI-driven recommendations </a:t>
            </a:r>
            <a:r>
              <a:rPr lang="en-US" dirty="0"/>
              <a:t>simplify decision-making, ensuring consumers find the right products efficiently while driving business growth.</a:t>
            </a:r>
          </a:p>
          <a:p>
            <a:pPr>
              <a:buNone/>
            </a:pPr>
            <a:endParaRPr lang="en-US" dirty="0"/>
          </a:p>
        </p:txBody>
      </p:sp>
    </p:spTree>
    <p:extLst>
      <p:ext uri="{BB962C8B-B14F-4D97-AF65-F5344CB8AC3E}">
        <p14:creationId xmlns:p14="http://schemas.microsoft.com/office/powerpoint/2010/main" val="828088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DE61FBD7-E37C-4B38-BE44-A6D4978D7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34F8020C-60BB-4357-8207-13221A99A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392BFCFE-FD78-4EDF-BEFE-CC444DC5F3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3AE72DA6-F609-4537-9EE4-D12F65EC70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44106"/>
            <a:ext cx="12198250" cy="629538"/>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Rectangle 4">
            <a:extLst>
              <a:ext uri="{FF2B5EF4-FFF2-40B4-BE49-F238E27FC236}">
                <a16:creationId xmlns:a16="http://schemas.microsoft.com/office/drawing/2014/main" id="{91984CF5-D692-52A3-0D93-0784B0783C22}"/>
              </a:ext>
            </a:extLst>
          </p:cNvPr>
          <p:cNvSpPr/>
          <p:nvPr/>
        </p:nvSpPr>
        <p:spPr>
          <a:xfrm>
            <a:off x="-6252" y="3711611"/>
            <a:ext cx="12198251" cy="314638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5996481D-3EBE-199C-ED54-DE11A8FF5EB5}"/>
              </a:ext>
            </a:extLst>
          </p:cNvPr>
          <p:cNvSpPr txBox="1"/>
          <p:nvPr/>
        </p:nvSpPr>
        <p:spPr>
          <a:xfrm>
            <a:off x="1854200" y="6097210"/>
            <a:ext cx="8483600" cy="461665"/>
          </a:xfrm>
          <a:prstGeom prst="rect">
            <a:avLst/>
          </a:prstGeom>
          <a:noFill/>
        </p:spPr>
        <p:txBody>
          <a:bodyPr wrap="square" rtlCol="0">
            <a:spAutoFit/>
          </a:bodyPr>
          <a:lstStyle/>
          <a:p>
            <a:pPr algn="ctr"/>
            <a:r>
              <a:rPr lang="en-US" sz="2400" dirty="0">
                <a:solidFill>
                  <a:schemeClr val="bg1"/>
                </a:solidFill>
                <a:effectLst/>
                <a:latin typeface="Times New Roman" panose="02020603050405020304" pitchFamily="18" charset="0"/>
                <a:ea typeface="Times New Roman" panose="02020603050405020304" pitchFamily="18" charset="0"/>
              </a:rPr>
              <a:t>Revenue of growth of E-Commerce users </a:t>
            </a:r>
            <a:endParaRPr lang="en-IN" sz="2400" dirty="0">
              <a:solidFill>
                <a:schemeClr val="bg1"/>
              </a:solidFill>
            </a:endParaRPr>
          </a:p>
        </p:txBody>
      </p:sp>
      <p:pic>
        <p:nvPicPr>
          <p:cNvPr id="3" name="Picture 2">
            <a:extLst>
              <a:ext uri="{FF2B5EF4-FFF2-40B4-BE49-F238E27FC236}">
                <a16:creationId xmlns:a16="http://schemas.microsoft.com/office/drawing/2014/main" id="{98A9A7D1-C336-3A9F-17A3-BF05BD49FC0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0919" t="30508" r="41191" b="14407"/>
          <a:stretch/>
        </p:blipFill>
        <p:spPr bwMode="auto">
          <a:xfrm>
            <a:off x="-6253" y="-15644"/>
            <a:ext cx="12286992" cy="57473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9262971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643F2970-5FF2-AD00-07FC-A48D4036584F}"/>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F45E712-5594-A4D7-5B0D-55DFF86FB9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9" name="Rectangle 8">
            <a:extLst>
              <a:ext uri="{FF2B5EF4-FFF2-40B4-BE49-F238E27FC236}">
                <a16:creationId xmlns:a16="http://schemas.microsoft.com/office/drawing/2014/main" id="{0539FDCD-2348-31C3-46AE-AB8269649C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1" name="Rectangle 10">
            <a:extLst>
              <a:ext uri="{FF2B5EF4-FFF2-40B4-BE49-F238E27FC236}">
                <a16:creationId xmlns:a16="http://schemas.microsoft.com/office/drawing/2014/main" id="{EA725313-33B7-88EE-3762-7B5037ED91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13" name="Rectangle 12">
            <a:extLst>
              <a:ext uri="{FF2B5EF4-FFF2-40B4-BE49-F238E27FC236}">
                <a16:creationId xmlns:a16="http://schemas.microsoft.com/office/drawing/2014/main" id="{8C496547-72BF-51A6-63C1-E308E2DBB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0" y="6244106"/>
            <a:ext cx="12198250" cy="629538"/>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5" name="Rectangle 4">
            <a:extLst>
              <a:ext uri="{FF2B5EF4-FFF2-40B4-BE49-F238E27FC236}">
                <a16:creationId xmlns:a16="http://schemas.microsoft.com/office/drawing/2014/main" id="{587105C2-B8BB-721A-06E4-69432D6E33A8}"/>
              </a:ext>
            </a:extLst>
          </p:cNvPr>
          <p:cNvSpPr/>
          <p:nvPr/>
        </p:nvSpPr>
        <p:spPr>
          <a:xfrm>
            <a:off x="-6252" y="3711611"/>
            <a:ext cx="12198251" cy="3146389"/>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D95C16F0-4FF3-8A1F-3078-2A247246182B}"/>
              </a:ext>
            </a:extLst>
          </p:cNvPr>
          <p:cNvSpPr txBox="1"/>
          <p:nvPr/>
        </p:nvSpPr>
        <p:spPr>
          <a:xfrm>
            <a:off x="1854200" y="6097210"/>
            <a:ext cx="8483600" cy="461665"/>
          </a:xfrm>
          <a:prstGeom prst="rect">
            <a:avLst/>
          </a:prstGeom>
          <a:noFill/>
        </p:spPr>
        <p:txBody>
          <a:bodyPr wrap="square" rtlCol="0">
            <a:spAutoFit/>
          </a:bodyPr>
          <a:lstStyle/>
          <a:p>
            <a:pPr algn="ctr"/>
            <a:r>
              <a:rPr lang="en-US" sz="2400" dirty="0">
                <a:solidFill>
                  <a:schemeClr val="bg1"/>
                </a:solidFill>
                <a:effectLst/>
                <a:latin typeface="Times New Roman" panose="02020603050405020304" pitchFamily="18" charset="0"/>
                <a:ea typeface="Times New Roman" panose="02020603050405020304" pitchFamily="18" charset="0"/>
              </a:rPr>
              <a:t> Global market of chatbots </a:t>
            </a:r>
            <a:endParaRPr lang="en-IN" sz="2400" dirty="0">
              <a:solidFill>
                <a:schemeClr val="bg1"/>
              </a:solidFill>
            </a:endParaRPr>
          </a:p>
        </p:txBody>
      </p:sp>
      <p:pic>
        <p:nvPicPr>
          <p:cNvPr id="2" name="Picture 1" descr="Chatbot Market Size, Share &amp; Growth | Industry Report, 2030">
            <a:extLst>
              <a:ext uri="{FF2B5EF4-FFF2-40B4-BE49-F238E27FC236}">
                <a16:creationId xmlns:a16="http://schemas.microsoft.com/office/drawing/2014/main" id="{F52240A2-30E6-9897-86FF-A716A1C1F4D7}"/>
              </a:ext>
            </a:extLst>
          </p:cNvPr>
          <p:cNvPicPr>
            <a:picLocks noChangeAspect="1"/>
          </p:cNvPicPr>
          <p:nvPr/>
        </p:nvPicPr>
        <p:blipFill rotWithShape="1">
          <a:blip r:embed="rId2">
            <a:extLst>
              <a:ext uri="{28A0092B-C50C-407E-A947-70E740481C1C}">
                <a14:useLocalDpi xmlns:a14="http://schemas.microsoft.com/office/drawing/2010/main" val="0"/>
              </a:ext>
            </a:extLst>
          </a:blip>
          <a:srcRect r="25476"/>
          <a:stretch/>
        </p:blipFill>
        <p:spPr bwMode="auto">
          <a:xfrm>
            <a:off x="-6253" y="-15644"/>
            <a:ext cx="12198254" cy="5486002"/>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3595948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C1A8B-57D2-6970-3DE0-3B3E0DD59039}"/>
              </a:ext>
            </a:extLst>
          </p:cNvPr>
          <p:cNvSpPr>
            <a:spLocks noGrp="1"/>
          </p:cNvSpPr>
          <p:nvPr>
            <p:ph type="title"/>
          </p:nvPr>
        </p:nvSpPr>
        <p:spPr/>
        <p:txBody>
          <a:bodyPr/>
          <a:lstStyle/>
          <a:p>
            <a:r>
              <a:rPr lang="en-IN" dirty="0"/>
              <a:t>Current Trends</a:t>
            </a:r>
          </a:p>
        </p:txBody>
      </p:sp>
      <p:sp>
        <p:nvSpPr>
          <p:cNvPr id="6" name="Rectangle 3">
            <a:extLst>
              <a:ext uri="{FF2B5EF4-FFF2-40B4-BE49-F238E27FC236}">
                <a16:creationId xmlns:a16="http://schemas.microsoft.com/office/drawing/2014/main" id="{F1D1B2EA-1838-621C-2608-E59E885DE908}"/>
              </a:ext>
            </a:extLst>
          </p:cNvPr>
          <p:cNvSpPr>
            <a:spLocks noGrp="1" noChangeArrowheads="1"/>
          </p:cNvSpPr>
          <p:nvPr>
            <p:ph idx="1"/>
          </p:nvPr>
        </p:nvSpPr>
        <p:spPr bwMode="auto">
          <a:xfrm>
            <a:off x="464073" y="1465223"/>
            <a:ext cx="11269233"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Conversational AI in Recommendations</a:t>
            </a:r>
            <a:r>
              <a:rPr kumimoji="0" lang="en-US" altLang="en-US" sz="1800" b="0" i="0" u="none" strike="noStrike" cap="none" normalizeH="0" baseline="0" dirty="0">
                <a:ln>
                  <a:noFill/>
                </a:ln>
                <a:solidFill>
                  <a:schemeClr val="tx1"/>
                </a:solidFill>
                <a:effectLst/>
                <a:latin typeface="Arial" panose="020B0604020202020204" pitchFamily="34" charset="0"/>
              </a:rPr>
              <a:t> – AI-powered chatbots using NLP enable interactive, human-like conversations to refine user preferences and suggest products effectively.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May misinterpret user intent, leading to irrelevant recommendations.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Hybrid Recommendation Models</a:t>
            </a:r>
            <a:r>
              <a:rPr kumimoji="0" lang="en-US" altLang="en-US" sz="1800" b="0" i="0" u="none" strike="noStrike" cap="none" normalizeH="0" baseline="0" dirty="0">
                <a:ln>
                  <a:noFill/>
                </a:ln>
                <a:solidFill>
                  <a:schemeClr val="tx1"/>
                </a:solidFill>
                <a:effectLst/>
                <a:latin typeface="Arial" panose="020B0604020202020204" pitchFamily="34" charset="0"/>
              </a:rPr>
              <a:t> – Combining Content-Based, Collaborative, and Knowledge-Based Filtering to enhance accuracy, adaptability, and personalization.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Computationally intensive, requiring significant resources for real-time processing.</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Fine-Tuned Large Language Models (LLMs)</a:t>
            </a:r>
            <a:r>
              <a:rPr kumimoji="0" lang="en-US" altLang="en-US" sz="1800" b="0" i="0" u="none" strike="noStrike" cap="none" normalizeH="0" baseline="0" dirty="0">
                <a:ln>
                  <a:noFill/>
                </a:ln>
                <a:solidFill>
                  <a:schemeClr val="tx1"/>
                </a:solidFill>
                <a:effectLst/>
                <a:latin typeface="Arial" panose="020B0604020202020204" pitchFamily="34" charset="0"/>
              </a:rPr>
              <a:t> – Advanced AI models like GPT improve recommendation precision by understanding natural language queries dynamically.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Can generate biased or incorrect recommendations due to training data limitations.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Arial" panose="020B0604020202020204" pitchFamily="34" charset="0"/>
              </a:rPr>
              <a:t>Multimodal AI Integration</a:t>
            </a:r>
            <a:r>
              <a:rPr kumimoji="0" lang="en-US" altLang="en-US" sz="1800" b="0" i="0" u="none" strike="noStrike" cap="none" normalizeH="0" baseline="0" dirty="0">
                <a:ln>
                  <a:noFill/>
                </a:ln>
                <a:solidFill>
                  <a:schemeClr val="tx1"/>
                </a:solidFill>
                <a:effectLst/>
                <a:latin typeface="Arial" panose="020B0604020202020204" pitchFamily="34" charset="0"/>
              </a:rPr>
              <a:t> – Incorporating text, voice, and image-based inputs for a seamless and interactive recommendation experience.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Requires high-quality data and advanced processing power, limiting accessibility.</a:t>
            </a:r>
          </a:p>
        </p:txBody>
      </p:sp>
    </p:spTree>
    <p:extLst>
      <p:ext uri="{BB962C8B-B14F-4D97-AF65-F5344CB8AC3E}">
        <p14:creationId xmlns:p14="http://schemas.microsoft.com/office/powerpoint/2010/main" val="57364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CEEFFA-2FF1-DBDE-73B0-A6B40944273C}"/>
              </a:ext>
            </a:extLst>
          </p:cNvPr>
          <p:cNvSpPr>
            <a:spLocks noGrp="1" noChangeArrowheads="1"/>
          </p:cNvSpPr>
          <p:nvPr>
            <p:ph idx="1"/>
          </p:nvPr>
        </p:nvSpPr>
        <p:spPr bwMode="auto">
          <a:xfrm>
            <a:off x="854577" y="700945"/>
            <a:ext cx="10695739"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Rule-Based and Preference-Driven Algorithms</a:t>
            </a:r>
            <a:r>
              <a:rPr kumimoji="0" lang="en-US" altLang="en-US" sz="1800" b="0" i="0" u="none" strike="noStrike" cap="none" normalizeH="0" baseline="0" dirty="0">
                <a:ln>
                  <a:noFill/>
                </a:ln>
                <a:solidFill>
                  <a:schemeClr val="tx1"/>
                </a:solidFill>
                <a:effectLst/>
                <a:latin typeface="Arial" panose="020B0604020202020204" pitchFamily="34" charset="0"/>
              </a:rPr>
              <a:t> – Leveraging domain expertise and structured dialogue systems for accurate, context-aware recommendations.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Lacks flexibility, as predefined rules may not adapt well to evolving user needs.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Real-Time Data Processing</a:t>
            </a:r>
            <a:r>
              <a:rPr kumimoji="0" lang="en-US" altLang="en-US" sz="1800" b="0" i="0" u="none" strike="noStrike" cap="none" normalizeH="0" baseline="0" dirty="0">
                <a:ln>
                  <a:noFill/>
                </a:ln>
                <a:solidFill>
                  <a:schemeClr val="tx1"/>
                </a:solidFill>
                <a:effectLst/>
                <a:latin typeface="Arial" panose="020B0604020202020204" pitchFamily="34" charset="0"/>
              </a:rPr>
              <a:t> – AI-driven recommendation engines analyze live user interactions and adapt product suggestions instantly.</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Privacy concerns arise due to continuous tracking of user behavior.</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Reinforcement Learning in Recommendations</a:t>
            </a:r>
            <a:r>
              <a:rPr kumimoji="0" lang="en-US" altLang="en-US" sz="1800" b="0" i="0" u="none" strike="noStrike" cap="none" normalizeH="0" baseline="0" dirty="0">
                <a:ln>
                  <a:noFill/>
                </a:ln>
                <a:solidFill>
                  <a:schemeClr val="tx1"/>
                </a:solidFill>
                <a:effectLst/>
                <a:latin typeface="Arial" panose="020B0604020202020204" pitchFamily="34" charset="0"/>
              </a:rPr>
              <a:t> – AI systems refine suggestions dynamically by learning from user feedback.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Can take time to adapt effectively and may struggle with new or unique users.</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Personalized AI Shopping Assistants</a:t>
            </a:r>
            <a:r>
              <a:rPr kumimoji="0" lang="en-US" altLang="en-US" sz="1800" b="0" i="0" u="none" strike="noStrike" cap="none" normalizeH="0" baseline="0" dirty="0">
                <a:ln>
                  <a:noFill/>
                </a:ln>
                <a:solidFill>
                  <a:schemeClr val="tx1"/>
                </a:solidFill>
                <a:effectLst/>
                <a:latin typeface="Arial" panose="020B0604020202020204" pitchFamily="34" charset="0"/>
              </a:rPr>
              <a:t> – AI-powered assistants guide users through the purchasing journey, reducing decision fatigue.</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1" u="none" strike="noStrike" cap="none" normalizeH="0" baseline="0" dirty="0">
                <a:ln>
                  <a:noFill/>
                </a:ln>
                <a:solidFill>
                  <a:schemeClr val="tx1"/>
                </a:solidFill>
                <a:effectLst/>
                <a:latin typeface="Arial" panose="020B0604020202020204" pitchFamily="34" charset="0"/>
              </a:rPr>
              <a:t>Con:</a:t>
            </a:r>
            <a:r>
              <a:rPr kumimoji="0" lang="en-US" altLang="en-US" sz="1800" b="0" i="0" u="none" strike="noStrike" cap="none" normalizeH="0" baseline="0" dirty="0">
                <a:ln>
                  <a:noFill/>
                </a:ln>
                <a:solidFill>
                  <a:schemeClr val="tx1"/>
                </a:solidFill>
                <a:effectLst/>
                <a:latin typeface="Arial" panose="020B0604020202020204" pitchFamily="34" charset="0"/>
              </a:rPr>
              <a:t> Over-personalization may limit product discovery and diversity in recommendations.</a:t>
            </a:r>
          </a:p>
        </p:txBody>
      </p:sp>
    </p:spTree>
    <p:extLst>
      <p:ext uri="{BB962C8B-B14F-4D97-AF65-F5344CB8AC3E}">
        <p14:creationId xmlns:p14="http://schemas.microsoft.com/office/powerpoint/2010/main" val="12217068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9CFEF-0670-7BF2-7D27-42F61C16C2D2}"/>
              </a:ext>
            </a:extLst>
          </p:cNvPr>
          <p:cNvSpPr>
            <a:spLocks noGrp="1"/>
          </p:cNvSpPr>
          <p:nvPr>
            <p:ph type="title"/>
          </p:nvPr>
        </p:nvSpPr>
        <p:spPr>
          <a:xfrm>
            <a:off x="331372" y="100341"/>
            <a:ext cx="10895106" cy="1325563"/>
          </a:xfrm>
        </p:spPr>
        <p:txBody>
          <a:bodyPr/>
          <a:lstStyle/>
          <a:p>
            <a:r>
              <a:rPr lang="en-IN" dirty="0"/>
              <a:t>Architecture and Flow Diagram</a:t>
            </a:r>
          </a:p>
        </p:txBody>
      </p:sp>
      <p:pic>
        <p:nvPicPr>
          <p:cNvPr id="3" name="Picture 2">
            <a:extLst>
              <a:ext uri="{FF2B5EF4-FFF2-40B4-BE49-F238E27FC236}">
                <a16:creationId xmlns:a16="http://schemas.microsoft.com/office/drawing/2014/main" id="{DDE022E9-0006-3AD2-B908-1FC15A02FC5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97348" y="1226968"/>
            <a:ext cx="6197303" cy="4404064"/>
          </a:xfrm>
          <a:prstGeom prst="rect">
            <a:avLst/>
          </a:prstGeom>
          <a:noFill/>
          <a:ln>
            <a:noFill/>
          </a:ln>
        </p:spPr>
      </p:pic>
      <p:sp>
        <p:nvSpPr>
          <p:cNvPr id="6" name="TextBox 5">
            <a:extLst>
              <a:ext uri="{FF2B5EF4-FFF2-40B4-BE49-F238E27FC236}">
                <a16:creationId xmlns:a16="http://schemas.microsoft.com/office/drawing/2014/main" id="{94D6C826-DA97-351E-AF98-AFAA08146C8E}"/>
              </a:ext>
            </a:extLst>
          </p:cNvPr>
          <p:cNvSpPr txBox="1"/>
          <p:nvPr/>
        </p:nvSpPr>
        <p:spPr>
          <a:xfrm>
            <a:off x="3048964" y="5724487"/>
            <a:ext cx="6094070" cy="646331"/>
          </a:xfrm>
          <a:prstGeom prst="rect">
            <a:avLst/>
          </a:prstGeom>
          <a:noFill/>
        </p:spPr>
        <p:txBody>
          <a:bodyPr wrap="square">
            <a:spAutoFit/>
          </a:bodyPr>
          <a:lstStyle/>
          <a:p>
            <a:pPr algn="ctr"/>
            <a:r>
              <a:rPr lang="en-IN" sz="1800" dirty="0">
                <a:effectLst/>
                <a:latin typeface="Times New Roman" panose="02020603050405020304" pitchFamily="18" charset="0"/>
                <a:ea typeface="Times New Roman" panose="02020603050405020304" pitchFamily="18" charset="0"/>
              </a:rPr>
              <a:t>AI Recommendation System Pipeline with User Query Processing and Product Matching</a:t>
            </a:r>
            <a:endParaRPr lang="en-IN" dirty="0"/>
          </a:p>
        </p:txBody>
      </p:sp>
    </p:spTree>
    <p:extLst>
      <p:ext uri="{BB962C8B-B14F-4D97-AF65-F5344CB8AC3E}">
        <p14:creationId xmlns:p14="http://schemas.microsoft.com/office/powerpoint/2010/main" val="1473854565"/>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192</TotalTime>
  <Words>1360</Words>
  <Application>Microsoft Office PowerPoint</Application>
  <PresentationFormat>Widescreen</PresentationFormat>
  <Paragraphs>73</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Avenir Next LT Pro</vt:lpstr>
      <vt:lpstr>AvenirNext LT Pro Medium</vt:lpstr>
      <vt:lpstr>Sabon Next LT</vt:lpstr>
      <vt:lpstr>Times New Roman</vt:lpstr>
      <vt:lpstr>DappledVTI</vt:lpstr>
      <vt:lpstr>AI-POWERED TECHNOLOGICAL PRODUCT SUGGESTION AND  RECOMMENDATION SYSTEM</vt:lpstr>
      <vt:lpstr>Table of Contents</vt:lpstr>
      <vt:lpstr>Abstract</vt:lpstr>
      <vt:lpstr>Introduction</vt:lpstr>
      <vt:lpstr>PowerPoint Presentation</vt:lpstr>
      <vt:lpstr>PowerPoint Presentation</vt:lpstr>
      <vt:lpstr>Current Trends</vt:lpstr>
      <vt:lpstr>PowerPoint Presentation</vt:lpstr>
      <vt:lpstr>Architecture and Flow Diagram</vt:lpstr>
      <vt:lpstr>Architecture Diagram Explanation</vt:lpstr>
      <vt:lpstr>Our Solution</vt:lpstr>
      <vt:lpstr>Expected Outcomes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Aakash S</dc:creator>
  <cp:lastModifiedBy>Aravind A</cp:lastModifiedBy>
  <cp:revision>11</cp:revision>
  <dcterms:created xsi:type="dcterms:W3CDTF">2025-03-16T10:46:54Z</dcterms:created>
  <dcterms:modified xsi:type="dcterms:W3CDTF">2025-03-20T18:39:08Z</dcterms:modified>
</cp:coreProperties>
</file>