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D202-B492-34D8-0169-225C7CEA4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2F4267-9E6F-4162-9EB0-D08E200AC1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799DA7-3DEA-DAA6-99BF-868B865E2BEC}"/>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DC498C30-A13A-1C49-9310-29C3CAFA6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21B4D-EB39-0017-3CE3-3A94B67E22F1}"/>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235209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7C6B-E538-BB82-950C-5FBCB4AB0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8D8D5-5859-EF3D-F624-BB7EB15F79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F2DF53-B47D-2419-C087-B670EFC50C29}"/>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A20D0AD4-C2B2-9ED0-581B-B56E63632B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A12F2F-512F-746C-ECFA-12C5ABB55CB2}"/>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2413664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B5C6C7-881E-748D-488C-393D7FA99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8FFD46-56AD-4C18-8DBF-97DBC6AAAA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78F99A-2464-3D12-7C1E-A271D8696D6D}"/>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A3A10199-DE8E-CE72-64D1-FFC76239AB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09AE0F-7670-B861-38FD-83093631C3F5}"/>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12165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05F80-962C-6536-B63A-EB7FAB8287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53B53-3BFE-E7F2-E19F-7BF7A76F75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E8F6F-74B8-B51C-9229-0DC236A36D54}"/>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3FB02A28-29BD-8B69-0454-FEE72ADAC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591BD-E16C-4152-E65F-C68B32B32A0C}"/>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422544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43984-F7F0-C2F5-B6E0-8FCD65F071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75E475-D140-A476-0012-9291BDC9D6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0BA22F-B390-5816-3632-979E6E0363CE}"/>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D89E76DC-2E0F-0F6C-2952-38F3E2990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72DB6-CB03-F7EE-D56D-31C5C4900635}"/>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318666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6364-BC42-9B82-DDB4-7528AEAC54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59A1AB-367E-3524-DECF-52C1DA538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48DDD5-E739-4EDF-7D6C-DB78B9BA6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B2C525-8F47-8C17-0C36-87FD848DE961}"/>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6" name="Footer Placeholder 5">
            <a:extLst>
              <a:ext uri="{FF2B5EF4-FFF2-40B4-BE49-F238E27FC236}">
                <a16:creationId xmlns:a16="http://schemas.microsoft.com/office/drawing/2014/main" id="{4EE6E9D8-B0B1-9033-EE32-9E11B70B72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96AE0-F44C-823C-EEE9-5E7E1B2BA820}"/>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78711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93CB-9011-460F-1CFA-3FCD30CBD4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62E04D-0529-C47F-7598-E0A5D9EE6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E941B0-309C-59F4-DF2D-15C826743B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F6142-E0D6-7BBE-FAF0-3B312E9F9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4DBC3-5695-2B17-55E3-12D2883A73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6FA13D-A337-5629-9233-5C4557352724}"/>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8" name="Footer Placeholder 7">
            <a:extLst>
              <a:ext uri="{FF2B5EF4-FFF2-40B4-BE49-F238E27FC236}">
                <a16:creationId xmlns:a16="http://schemas.microsoft.com/office/drawing/2014/main" id="{53335EE6-3064-E274-798F-B261769FD1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36E40B-22FD-165B-9EB2-0840744E1C9A}"/>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99735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F039-DD66-B6D5-2D23-B6A0E740D2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8C4A1F-9B3F-D7BB-D94A-23E8153E6252}"/>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4" name="Footer Placeholder 3">
            <a:extLst>
              <a:ext uri="{FF2B5EF4-FFF2-40B4-BE49-F238E27FC236}">
                <a16:creationId xmlns:a16="http://schemas.microsoft.com/office/drawing/2014/main" id="{1B7F5F77-1881-94CA-884C-309B932832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97AC07-7D5F-07BE-223C-D0C0145D3962}"/>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2093646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2D1CA4-7952-3DB1-FF86-6FF484E498CF}"/>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3" name="Footer Placeholder 2">
            <a:extLst>
              <a:ext uri="{FF2B5EF4-FFF2-40B4-BE49-F238E27FC236}">
                <a16:creationId xmlns:a16="http://schemas.microsoft.com/office/drawing/2014/main" id="{0F5B134D-8DAA-A3B4-25C5-DC8E73A3D3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978671-BA83-94CA-710B-4E7B68B22895}"/>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53600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CB15-CDA0-EA43-2F5B-0872D458A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B93200-FF68-16C8-6E3F-A350CABD2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6DA438-65C2-8E6B-05EB-374DA2F9B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FBA44-75E1-4CB2-7860-C51196520DF5}"/>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6" name="Footer Placeholder 5">
            <a:extLst>
              <a:ext uri="{FF2B5EF4-FFF2-40B4-BE49-F238E27FC236}">
                <a16:creationId xmlns:a16="http://schemas.microsoft.com/office/drawing/2014/main" id="{B8516B5B-D87D-DE34-78F2-80AE0FECE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E67709-2FB4-47A2-7C51-1C585344C907}"/>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391039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519F-7F4C-D8AD-4E06-FBAD6421D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693C5D-DF9F-A4E4-64D2-533CC73A2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E45559-9124-4013-AB29-E83B7698C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E048F3-D08F-97D9-F1D5-7F73915ED21A}"/>
              </a:ext>
            </a:extLst>
          </p:cNvPr>
          <p:cNvSpPr>
            <a:spLocks noGrp="1"/>
          </p:cNvSpPr>
          <p:nvPr>
            <p:ph type="dt" sz="half" idx="10"/>
          </p:nvPr>
        </p:nvSpPr>
        <p:spPr/>
        <p:txBody>
          <a:bodyPr/>
          <a:lstStyle/>
          <a:p>
            <a:fld id="{D927D98E-CA8E-4094-97A4-148D37B5BCF0}" type="datetimeFigureOut">
              <a:rPr lang="en-IN" smtClean="0"/>
              <a:t>10-07-2024</a:t>
            </a:fld>
            <a:endParaRPr lang="en-IN"/>
          </a:p>
        </p:txBody>
      </p:sp>
      <p:sp>
        <p:nvSpPr>
          <p:cNvPr id="6" name="Footer Placeholder 5">
            <a:extLst>
              <a:ext uri="{FF2B5EF4-FFF2-40B4-BE49-F238E27FC236}">
                <a16:creationId xmlns:a16="http://schemas.microsoft.com/office/drawing/2014/main" id="{18B6999D-879E-2C0A-F521-096E43C817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764AE-A44D-2FF0-3A0E-5B68A063B3AA}"/>
              </a:ext>
            </a:extLst>
          </p:cNvPr>
          <p:cNvSpPr>
            <a:spLocks noGrp="1"/>
          </p:cNvSpPr>
          <p:nvPr>
            <p:ph type="sldNum" sz="quarter" idx="12"/>
          </p:nvPr>
        </p:nvSpPr>
        <p:spPr/>
        <p:txBody>
          <a:bodyPr/>
          <a:lstStyle/>
          <a:p>
            <a:fld id="{E525C525-1F18-4F74-BDDD-A957E45B6A60}" type="slidenum">
              <a:rPr lang="en-IN" smtClean="0"/>
              <a:t>‹#›</a:t>
            </a:fld>
            <a:endParaRPr lang="en-IN"/>
          </a:p>
        </p:txBody>
      </p:sp>
    </p:spTree>
    <p:extLst>
      <p:ext uri="{BB962C8B-B14F-4D97-AF65-F5344CB8AC3E}">
        <p14:creationId xmlns:p14="http://schemas.microsoft.com/office/powerpoint/2010/main" val="195257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95C46-A92D-8AB8-FC74-F76736AF3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363D4-399F-9C8A-421E-16FAD137D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820EA-A112-DE8A-4F72-B9AEB2F43E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27D98E-CA8E-4094-97A4-148D37B5BCF0}" type="datetimeFigureOut">
              <a:rPr lang="en-IN" smtClean="0"/>
              <a:t>10-07-2024</a:t>
            </a:fld>
            <a:endParaRPr lang="en-IN"/>
          </a:p>
        </p:txBody>
      </p:sp>
      <p:sp>
        <p:nvSpPr>
          <p:cNvPr id="5" name="Footer Placeholder 4">
            <a:extLst>
              <a:ext uri="{FF2B5EF4-FFF2-40B4-BE49-F238E27FC236}">
                <a16:creationId xmlns:a16="http://schemas.microsoft.com/office/drawing/2014/main" id="{44E402F2-38ED-982E-9EC0-1D9D39EDF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351E30B-D483-3C17-4C90-E0BC3C3C52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25C525-1F18-4F74-BDDD-A957E45B6A60}" type="slidenum">
              <a:rPr lang="en-IN" smtClean="0"/>
              <a:t>‹#›</a:t>
            </a:fld>
            <a:endParaRPr lang="en-IN"/>
          </a:p>
        </p:txBody>
      </p:sp>
    </p:spTree>
    <p:extLst>
      <p:ext uri="{BB962C8B-B14F-4D97-AF65-F5344CB8AC3E}">
        <p14:creationId xmlns:p14="http://schemas.microsoft.com/office/powerpoint/2010/main" val="2517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black grid with white lines&#10;&#10;Description automatically generated">
            <a:extLst>
              <a:ext uri="{FF2B5EF4-FFF2-40B4-BE49-F238E27FC236}">
                <a16:creationId xmlns:a16="http://schemas.microsoft.com/office/drawing/2014/main" id="{A7EA43E7-2625-C8DE-DC45-E070D55E7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8B7D094-13A1-FF0F-A37A-D804A87BCEFC}"/>
              </a:ext>
            </a:extLst>
          </p:cNvPr>
          <p:cNvSpPr>
            <a:spLocks noGrp="1"/>
          </p:cNvSpPr>
          <p:nvPr>
            <p:ph type="ctrTitle"/>
          </p:nvPr>
        </p:nvSpPr>
        <p:spPr>
          <a:xfrm>
            <a:off x="1592826" y="2563508"/>
            <a:ext cx="9144000" cy="2387600"/>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Intelligent Chatbot-Powered Technological Product Recommendation System.</a:t>
            </a:r>
          </a:p>
        </p:txBody>
      </p:sp>
      <p:sp>
        <p:nvSpPr>
          <p:cNvPr id="3" name="Subtitle 2">
            <a:extLst>
              <a:ext uri="{FF2B5EF4-FFF2-40B4-BE49-F238E27FC236}">
                <a16:creationId xmlns:a16="http://schemas.microsoft.com/office/drawing/2014/main" id="{70A967EE-6712-2545-D436-BF2BEAECEC23}"/>
              </a:ext>
            </a:extLst>
          </p:cNvPr>
          <p:cNvSpPr>
            <a:spLocks noGrp="1"/>
          </p:cNvSpPr>
          <p:nvPr>
            <p:ph type="subTitle" idx="1"/>
          </p:nvPr>
        </p:nvSpPr>
        <p:spPr>
          <a:xfrm>
            <a:off x="7919357" y="5337899"/>
            <a:ext cx="4272643" cy="1655762"/>
          </a:xfrm>
        </p:spPr>
        <p:txBody>
          <a:bodyPr/>
          <a:lstStyle/>
          <a:p>
            <a:pPr algn="l"/>
            <a:r>
              <a:rPr lang="en-IN" b="1" dirty="0" err="1">
                <a:solidFill>
                  <a:schemeClr val="bg1"/>
                </a:solidFill>
                <a:latin typeface="Times New Roman" panose="02020603050405020304" pitchFamily="18" charset="0"/>
                <a:cs typeface="Times New Roman" panose="02020603050405020304" pitchFamily="18" charset="0"/>
              </a:rPr>
              <a:t>Badresh.B</a:t>
            </a:r>
            <a:r>
              <a:rPr lang="en-IN" dirty="0">
                <a:solidFill>
                  <a:schemeClr val="bg1"/>
                </a:solidFill>
                <a:latin typeface="Times New Roman" panose="02020603050405020304" pitchFamily="18" charset="0"/>
                <a:cs typeface="Times New Roman" panose="02020603050405020304" pitchFamily="18" charset="0"/>
              </a:rPr>
              <a:t> - 211211101025 </a:t>
            </a:r>
          </a:p>
          <a:p>
            <a:pPr algn="l"/>
            <a:r>
              <a:rPr lang="en-IN" b="1" dirty="0" err="1">
                <a:solidFill>
                  <a:schemeClr val="bg1"/>
                </a:solidFill>
                <a:latin typeface="Times New Roman" panose="02020603050405020304" pitchFamily="18" charset="0"/>
                <a:cs typeface="Times New Roman" panose="02020603050405020304" pitchFamily="18" charset="0"/>
              </a:rPr>
              <a:t>Aravind.A</a:t>
            </a:r>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- 211211101021 </a:t>
            </a:r>
          </a:p>
          <a:p>
            <a:pPr algn="l"/>
            <a:r>
              <a:rPr lang="en-IN" b="1" dirty="0" err="1">
                <a:solidFill>
                  <a:schemeClr val="bg1"/>
                </a:solidFill>
                <a:latin typeface="Times New Roman" panose="02020603050405020304" pitchFamily="18" charset="0"/>
                <a:cs typeface="Times New Roman" panose="02020603050405020304" pitchFamily="18" charset="0"/>
              </a:rPr>
              <a:t>Anushanth.K</a:t>
            </a:r>
            <a:r>
              <a:rPr lang="en-IN" dirty="0">
                <a:solidFill>
                  <a:schemeClr val="bg1"/>
                </a:solidFill>
                <a:latin typeface="Times New Roman" panose="02020603050405020304" pitchFamily="18" charset="0"/>
                <a:cs typeface="Times New Roman" panose="02020603050405020304" pitchFamily="18" charset="0"/>
              </a:rPr>
              <a:t> - 211211101018</a:t>
            </a: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50F916F-9B23-E3B0-5634-37F1259FB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7953" y="424639"/>
            <a:ext cx="1779639" cy="1898281"/>
          </a:xfrm>
          <a:prstGeom prst="rect">
            <a:avLst/>
          </a:prstGeom>
        </p:spPr>
      </p:pic>
      <p:pic>
        <p:nvPicPr>
          <p:cNvPr id="14" name="Picture 13" descr="A black background with red text&#10;&#10;Description automatically generated">
            <a:extLst>
              <a:ext uri="{FF2B5EF4-FFF2-40B4-BE49-F238E27FC236}">
                <a16:creationId xmlns:a16="http://schemas.microsoft.com/office/drawing/2014/main" id="{8C23E2D3-0000-F437-696F-08054723E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7592" y="282375"/>
            <a:ext cx="5926185" cy="2182810"/>
          </a:xfrm>
          <a:prstGeom prst="rect">
            <a:avLst/>
          </a:prstGeom>
        </p:spPr>
      </p:pic>
      <p:sp>
        <p:nvSpPr>
          <p:cNvPr id="15" name="TextBox 14">
            <a:extLst>
              <a:ext uri="{FF2B5EF4-FFF2-40B4-BE49-F238E27FC236}">
                <a16:creationId xmlns:a16="http://schemas.microsoft.com/office/drawing/2014/main" id="{3242D264-6708-2D1A-1812-DAF6005F6570}"/>
              </a:ext>
            </a:extLst>
          </p:cNvPr>
          <p:cNvSpPr txBox="1"/>
          <p:nvPr/>
        </p:nvSpPr>
        <p:spPr>
          <a:xfrm>
            <a:off x="4373541" y="4951108"/>
            <a:ext cx="3787512" cy="430887"/>
          </a:xfrm>
          <a:prstGeom prst="rect">
            <a:avLst/>
          </a:prstGeom>
          <a:noFill/>
        </p:spPr>
        <p:txBody>
          <a:bodyPr wrap="none" rtlCol="0">
            <a:spAutoFit/>
          </a:bodyPr>
          <a:lstStyle/>
          <a:p>
            <a:r>
              <a:rPr lang="en-IN" sz="2200" b="1" dirty="0">
                <a:solidFill>
                  <a:schemeClr val="bg1"/>
                </a:solidFill>
                <a:latin typeface="Times New Roman" panose="02020603050405020304" pitchFamily="18" charset="0"/>
                <a:cs typeface="Times New Roman" panose="02020603050405020304" pitchFamily="18" charset="0"/>
              </a:rPr>
              <a:t>B.TECH CSE – AI (A section)</a:t>
            </a:r>
          </a:p>
        </p:txBody>
      </p:sp>
    </p:spTree>
    <p:extLst>
      <p:ext uri="{BB962C8B-B14F-4D97-AF65-F5344CB8AC3E}">
        <p14:creationId xmlns:p14="http://schemas.microsoft.com/office/powerpoint/2010/main" val="344158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1127A277-90C2-37F0-6E69-4BC68673C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6DC8C78-D2A2-1507-C275-37206780B05D}"/>
              </a:ext>
            </a:extLst>
          </p:cNvPr>
          <p:cNvSpPr>
            <a:spLocks noGrp="1"/>
          </p:cNvSpPr>
          <p:nvPr>
            <p:ph type="title"/>
          </p:nvPr>
        </p:nvSpPr>
        <p:spPr/>
        <p:txBody>
          <a:bodyPr>
            <a:noAutofit/>
          </a:bodyPr>
          <a:lstStyle/>
          <a:p>
            <a:r>
              <a:rPr lang="en-IN" sz="5000" b="1" dirty="0">
                <a:solidFill>
                  <a:schemeClr val="bg1"/>
                </a:solidFill>
                <a:latin typeface="Times New Roman" panose="02020603050405020304" pitchFamily="18" charset="0"/>
                <a:cs typeface="Times New Roman" panose="02020603050405020304" pitchFamily="18" charset="0"/>
              </a:rPr>
              <a:t>Abstract</a:t>
            </a:r>
            <a:br>
              <a:rPr lang="en-IN" sz="5000" b="1" dirty="0">
                <a:solidFill>
                  <a:schemeClr val="bg1"/>
                </a:solidFill>
              </a:rPr>
            </a:br>
            <a:endParaRPr lang="en-IN" sz="5000" b="1" dirty="0">
              <a:solidFill>
                <a:schemeClr val="bg1"/>
              </a:solidFill>
            </a:endParaRPr>
          </a:p>
        </p:txBody>
      </p:sp>
      <p:sp>
        <p:nvSpPr>
          <p:cNvPr id="3" name="Content Placeholder 2">
            <a:extLst>
              <a:ext uri="{FF2B5EF4-FFF2-40B4-BE49-F238E27FC236}">
                <a16:creationId xmlns:a16="http://schemas.microsoft.com/office/drawing/2014/main" id="{E352D050-78A8-F2A8-9B0C-21CA2017EA7F}"/>
              </a:ext>
            </a:extLst>
          </p:cNvPr>
          <p:cNvSpPr>
            <a:spLocks noGrp="1"/>
          </p:cNvSpPr>
          <p:nvPr>
            <p:ph idx="1"/>
          </p:nvPr>
        </p:nvSpPr>
        <p:spPr>
          <a:xfrm>
            <a:off x="838200" y="1353677"/>
            <a:ext cx="10951030" cy="4351338"/>
          </a:xfrm>
        </p:spPr>
        <p:txBody>
          <a:bodyPr>
            <a:no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The "intelligent chatbot-powered technological product recommendation system" is designed to provide users with personalized technological product recommendations through an interactive chatbot interface. Using artificial intelligence, natural language processing, and machine learning, this system aims to enhance the user experience by delivering accurate, relevant, and timely product suggestions based on user preferences, behavior, and needs.</a:t>
            </a:r>
          </a:p>
          <a:p>
            <a:pPr algn="just"/>
            <a:r>
              <a:rPr lang="en-US" sz="2200" dirty="0">
                <a:solidFill>
                  <a:schemeClr val="bg1"/>
                </a:solidFill>
                <a:latin typeface="Times New Roman" panose="02020603050405020304" pitchFamily="18" charset="0"/>
                <a:cs typeface="Times New Roman" panose="02020603050405020304" pitchFamily="18" charset="0"/>
              </a:rPr>
              <a:t>The implementation of NLP allows the chatbot to understand and respond to user inquiries in a human-like manner, making the interaction more comfortable. This reduces the frustration often associated with navigating traditional recommendation systems and increases user satisfaction.</a:t>
            </a:r>
          </a:p>
          <a:p>
            <a:pPr algn="just"/>
            <a:r>
              <a:rPr lang="en-US" sz="2200" dirty="0">
                <a:solidFill>
                  <a:schemeClr val="bg1"/>
                </a:solidFill>
                <a:latin typeface="Times New Roman" panose="02020603050405020304" pitchFamily="18" charset="0"/>
                <a:cs typeface="Times New Roman" panose="02020603050405020304" pitchFamily="18" charset="0"/>
              </a:rPr>
              <a:t>This system has wide-ranging applications, from e-commerce platforms to tech support services, and aims to bridge the gap between users and the vast array of technological products available today. By offering a personalized, efficient, and engaging user experience.</a:t>
            </a:r>
          </a:p>
        </p:txBody>
      </p:sp>
    </p:spTree>
    <p:extLst>
      <p:ext uri="{BB962C8B-B14F-4D97-AF65-F5344CB8AC3E}">
        <p14:creationId xmlns:p14="http://schemas.microsoft.com/office/powerpoint/2010/main" val="40808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grid with white lines&#10;&#10;Description automatically generated">
            <a:extLst>
              <a:ext uri="{FF2B5EF4-FFF2-40B4-BE49-F238E27FC236}">
                <a16:creationId xmlns:a16="http://schemas.microsoft.com/office/drawing/2014/main" id="{999B062A-DBF6-8BF3-9765-B1E17BF0C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2D11DC9-B857-6A21-4EB2-C68B3668828C}"/>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B7ECB9D5-69B8-12AE-C24C-F8C8645C2F9B}"/>
              </a:ext>
            </a:extLst>
          </p:cNvPr>
          <p:cNvSpPr>
            <a:spLocks noGrp="1"/>
          </p:cNvSpPr>
          <p:nvPr>
            <p:ph idx="1"/>
          </p:nvPr>
        </p:nvSpPr>
        <p:spPr>
          <a:xfrm>
            <a:off x="838200" y="1550322"/>
            <a:ext cx="10515600" cy="4351338"/>
          </a:xfrm>
        </p:spPr>
        <p:txBody>
          <a:bodyPr>
            <a:no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In the rapidly evolving technological market, consumers often face difficulty in selecting the right products due to the vast array of options available. </a:t>
            </a:r>
          </a:p>
          <a:p>
            <a:pPr algn="just"/>
            <a:r>
              <a:rPr lang="en-US" sz="2200" dirty="0">
                <a:solidFill>
                  <a:schemeClr val="bg1"/>
                </a:solidFill>
                <a:latin typeface="Times New Roman" panose="02020603050405020304" pitchFamily="18" charset="0"/>
                <a:cs typeface="Times New Roman" panose="02020603050405020304" pitchFamily="18" charset="0"/>
              </a:rPr>
              <a:t>Traditional recommendation systems lack the ability to interact and understand user requirements dynamically. </a:t>
            </a:r>
          </a:p>
          <a:p>
            <a:pPr algn="just"/>
            <a:r>
              <a:rPr lang="en-US" sz="2200" dirty="0">
                <a:solidFill>
                  <a:schemeClr val="bg1"/>
                </a:solidFill>
                <a:latin typeface="Times New Roman" panose="02020603050405020304" pitchFamily="18" charset="0"/>
                <a:cs typeface="Times New Roman" panose="02020603050405020304" pitchFamily="18" charset="0"/>
              </a:rPr>
              <a:t>An intelligent, conversational chatbot can bridge this gap by offering a more engaging and personalized recommendation experience.</a:t>
            </a:r>
          </a:p>
          <a:p>
            <a:pPr algn="just"/>
            <a:r>
              <a:rPr lang="en-US" sz="2200" dirty="0">
                <a:solidFill>
                  <a:schemeClr val="bg1"/>
                </a:solidFill>
                <a:latin typeface="Times New Roman" panose="02020603050405020304" pitchFamily="18" charset="0"/>
                <a:cs typeface="Times New Roman" panose="02020603050405020304" pitchFamily="18" charset="0"/>
              </a:rPr>
              <a:t>Current product recommendation systems are limited in their ability to provide personalized, real-time suggestions. </a:t>
            </a:r>
          </a:p>
          <a:p>
            <a:pPr algn="just"/>
            <a:r>
              <a:rPr lang="en-US" sz="2200" dirty="0">
                <a:solidFill>
                  <a:schemeClr val="bg1"/>
                </a:solidFill>
                <a:latin typeface="Times New Roman" panose="02020603050405020304" pitchFamily="18" charset="0"/>
                <a:cs typeface="Times New Roman" panose="02020603050405020304" pitchFamily="18" charset="0"/>
              </a:rPr>
              <a:t>These systems typically rely on static user data, historical data and  predefined algorithms, leading to less effective recommendations. </a:t>
            </a:r>
          </a:p>
          <a:p>
            <a:pPr algn="just"/>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87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grid with white lines&#10;&#10;Description automatically generated">
            <a:extLst>
              <a:ext uri="{FF2B5EF4-FFF2-40B4-BE49-F238E27FC236}">
                <a16:creationId xmlns:a16="http://schemas.microsoft.com/office/drawing/2014/main" id="{E2B184F8-C9F5-37BF-ED72-E6B987538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C19D67-34E9-342C-4984-319DD5B57610}"/>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B1AD720A-5CF9-6CA6-6505-2525886866D4}"/>
              </a:ext>
            </a:extLst>
          </p:cNvPr>
          <p:cNvSpPr>
            <a:spLocks noGrp="1"/>
          </p:cNvSpPr>
          <p:nvPr>
            <p:ph idx="1"/>
          </p:nvPr>
        </p:nvSpPr>
        <p:spPr>
          <a:xfrm>
            <a:off x="838200" y="1560154"/>
            <a:ext cx="10872020" cy="4351338"/>
          </a:xfrm>
        </p:spPr>
        <p:txBody>
          <a:bodyPr>
            <a:norm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We Propose a system where we get user’s Preference and Use Cases on Technological Products to Suggest and Recommend relevant and accurate products on time. </a:t>
            </a:r>
          </a:p>
          <a:p>
            <a:pPr algn="just"/>
            <a:r>
              <a:rPr lang="en-US" sz="2200" dirty="0">
                <a:solidFill>
                  <a:schemeClr val="bg1"/>
                </a:solidFill>
                <a:latin typeface="Times New Roman" panose="02020603050405020304" pitchFamily="18" charset="0"/>
                <a:cs typeface="Times New Roman" panose="02020603050405020304" pitchFamily="18" charset="0"/>
              </a:rPr>
              <a:t>We Basically collect different Technological Products data and specifications and Train the AI model with the dataset to provide valuable recommendations on Tech Products. </a:t>
            </a:r>
          </a:p>
          <a:p>
            <a:pPr algn="just"/>
            <a:r>
              <a:rPr lang="en-US" sz="2200" dirty="0">
                <a:solidFill>
                  <a:schemeClr val="bg1"/>
                </a:solidFill>
                <a:latin typeface="Times New Roman" panose="02020603050405020304" pitchFamily="18" charset="0"/>
                <a:cs typeface="Times New Roman" panose="02020603050405020304" pitchFamily="18" charset="0"/>
              </a:rPr>
              <a:t>The user’s will be able to Interact with the chatbot, by answering the survey questions the AI model will be able to generate the best possible recommendation on Technological Products.</a:t>
            </a:r>
          </a:p>
          <a:p>
            <a:pPr algn="just"/>
            <a:r>
              <a:rPr lang="en-US" sz="2200" dirty="0">
                <a:solidFill>
                  <a:schemeClr val="bg1"/>
                </a:solidFill>
                <a:latin typeface="Times New Roman" panose="02020603050405020304" pitchFamily="18" charset="0"/>
                <a:cs typeface="Times New Roman" panose="02020603050405020304" pitchFamily="18" charset="0"/>
              </a:rPr>
              <a:t>The proposed solution seeks to address these limitations by developing an intelligent chatbot capable of understanding user queries, learning from interactions, and providing accurate product recommendations dynamically.</a:t>
            </a:r>
          </a:p>
          <a:p>
            <a:pPr algn="just"/>
            <a:endParaRPr lang="en-US" sz="2200" dirty="0">
              <a:solidFill>
                <a:schemeClr val="bg1"/>
              </a:solidFill>
              <a:latin typeface="Times New Roman" panose="02020603050405020304" pitchFamily="18" charset="0"/>
              <a:cs typeface="Times New Roman" panose="02020603050405020304" pitchFamily="18" charset="0"/>
            </a:endParaRPr>
          </a:p>
          <a:p>
            <a:pPr algn="just"/>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28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grid with white lines&#10;&#10;Description automatically generated">
            <a:extLst>
              <a:ext uri="{FF2B5EF4-FFF2-40B4-BE49-F238E27FC236}">
                <a16:creationId xmlns:a16="http://schemas.microsoft.com/office/drawing/2014/main" id="{62196162-6EB4-961B-0779-C7AE427C1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77D875C-9040-E674-03EF-9B874B9D14B2}"/>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Technologies Required</a:t>
            </a:r>
          </a:p>
        </p:txBody>
      </p:sp>
      <p:sp>
        <p:nvSpPr>
          <p:cNvPr id="3" name="Content Placeholder 2">
            <a:extLst>
              <a:ext uri="{FF2B5EF4-FFF2-40B4-BE49-F238E27FC236}">
                <a16:creationId xmlns:a16="http://schemas.microsoft.com/office/drawing/2014/main" id="{2F734E78-9F23-8786-1E84-434D9B0EB40D}"/>
              </a:ext>
            </a:extLst>
          </p:cNvPr>
          <p:cNvSpPr>
            <a:spLocks noGrp="1"/>
          </p:cNvSpPr>
          <p:nvPr>
            <p:ph idx="1"/>
          </p:nvPr>
        </p:nvSpPr>
        <p:spPr/>
        <p:txBody>
          <a:bodyPr>
            <a:normAutofit/>
          </a:bodyPr>
          <a:lstStyle/>
          <a:p>
            <a:pPr marL="0" indent="0" algn="just">
              <a:buNone/>
            </a:pPr>
            <a:r>
              <a:rPr lang="en-IN" b="1" dirty="0">
                <a:solidFill>
                  <a:schemeClr val="bg1"/>
                </a:solidFill>
                <a:latin typeface="Times New Roman" panose="02020603050405020304" pitchFamily="18" charset="0"/>
                <a:cs typeface="Times New Roman" panose="02020603050405020304" pitchFamily="18" charset="0"/>
              </a:rPr>
              <a:t>Development</a:t>
            </a:r>
          </a:p>
          <a:p>
            <a:pPr algn="just"/>
            <a:r>
              <a:rPr lang="en-IN" sz="2200" b="1" dirty="0">
                <a:solidFill>
                  <a:schemeClr val="bg1"/>
                </a:solidFill>
                <a:latin typeface="Times New Roman" panose="02020603050405020304" pitchFamily="18" charset="0"/>
                <a:cs typeface="Times New Roman" panose="02020603050405020304" pitchFamily="18" charset="0"/>
              </a:rPr>
              <a:t>Programming Languages</a:t>
            </a:r>
            <a:r>
              <a:rPr lang="en-IN" sz="2200" dirty="0">
                <a:solidFill>
                  <a:schemeClr val="bg1"/>
                </a:solidFill>
                <a:latin typeface="Times New Roman" panose="02020603050405020304" pitchFamily="18" charset="0"/>
                <a:cs typeface="Times New Roman" panose="02020603050405020304" pitchFamily="18" charset="0"/>
              </a:rPr>
              <a:t>: Python, JavaScript </a:t>
            </a:r>
          </a:p>
          <a:p>
            <a:pPr algn="just"/>
            <a:r>
              <a:rPr lang="en-IN" sz="2200" b="1" dirty="0">
                <a:solidFill>
                  <a:schemeClr val="bg1"/>
                </a:solidFill>
                <a:latin typeface="Times New Roman" panose="02020603050405020304" pitchFamily="18" charset="0"/>
                <a:cs typeface="Times New Roman" panose="02020603050405020304" pitchFamily="18" charset="0"/>
              </a:rPr>
              <a:t>Frameworks: </a:t>
            </a:r>
            <a:r>
              <a:rPr lang="en-IN" sz="2200" dirty="0">
                <a:solidFill>
                  <a:schemeClr val="bg1"/>
                </a:solidFill>
                <a:latin typeface="Times New Roman" panose="02020603050405020304" pitchFamily="18" charset="0"/>
                <a:cs typeface="Times New Roman" panose="02020603050405020304" pitchFamily="18" charset="0"/>
              </a:rPr>
              <a:t>TensorFlow, </a:t>
            </a:r>
            <a:r>
              <a:rPr lang="en-IN" sz="2200" dirty="0" err="1">
                <a:solidFill>
                  <a:schemeClr val="bg1"/>
                </a:solidFill>
                <a:latin typeface="Times New Roman" panose="02020603050405020304" pitchFamily="18" charset="0"/>
                <a:cs typeface="Times New Roman" panose="02020603050405020304" pitchFamily="18" charset="0"/>
              </a:rPr>
              <a:t>PyTorch</a:t>
            </a:r>
            <a:r>
              <a:rPr lang="en-IN" sz="2200" dirty="0">
                <a:solidFill>
                  <a:schemeClr val="bg1"/>
                </a:solidFill>
                <a:latin typeface="Times New Roman" panose="02020603050405020304" pitchFamily="18" charset="0"/>
                <a:cs typeface="Times New Roman" panose="02020603050405020304" pitchFamily="18" charset="0"/>
              </a:rPr>
              <a:t> (for machine learning), NLTK (for NLP) </a:t>
            </a:r>
          </a:p>
          <a:p>
            <a:pPr algn="just"/>
            <a:r>
              <a:rPr lang="en-IN" sz="2200" b="1" dirty="0">
                <a:solidFill>
                  <a:schemeClr val="bg1"/>
                </a:solidFill>
                <a:latin typeface="Times New Roman" panose="02020603050405020304" pitchFamily="18" charset="0"/>
                <a:cs typeface="Times New Roman" panose="02020603050405020304" pitchFamily="18" charset="0"/>
              </a:rPr>
              <a:t>Chatbot Platforms</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Dialogflow</a:t>
            </a:r>
            <a:r>
              <a:rPr lang="en-IN" sz="2200" dirty="0">
                <a:solidFill>
                  <a:schemeClr val="bg1"/>
                </a:solidFill>
                <a:latin typeface="Times New Roman" panose="02020603050405020304" pitchFamily="18" charset="0"/>
                <a:cs typeface="Times New Roman" panose="02020603050405020304" pitchFamily="18" charset="0"/>
              </a:rPr>
              <a:t>, Microsoft Bot Framework </a:t>
            </a:r>
          </a:p>
          <a:p>
            <a:pPr algn="just"/>
            <a:r>
              <a:rPr lang="en-IN" sz="2200" b="1" dirty="0">
                <a:solidFill>
                  <a:schemeClr val="bg1"/>
                </a:solidFill>
                <a:latin typeface="Times New Roman" panose="02020603050405020304" pitchFamily="18" charset="0"/>
                <a:cs typeface="Times New Roman" panose="02020603050405020304" pitchFamily="18" charset="0"/>
              </a:rPr>
              <a:t>Database</a:t>
            </a:r>
            <a:r>
              <a:rPr lang="en-IN" sz="2200" dirty="0">
                <a:solidFill>
                  <a:schemeClr val="bg1"/>
                </a:solidFill>
                <a:latin typeface="Times New Roman" panose="02020603050405020304" pitchFamily="18" charset="0"/>
                <a:cs typeface="Times New Roman" panose="02020603050405020304" pitchFamily="18" charset="0"/>
              </a:rPr>
              <a:t>: MySQL, MongoDB </a:t>
            </a:r>
          </a:p>
          <a:p>
            <a:pPr algn="just"/>
            <a:r>
              <a:rPr lang="en-IN" sz="2200" b="1" dirty="0">
                <a:solidFill>
                  <a:schemeClr val="bg1"/>
                </a:solidFill>
                <a:latin typeface="Times New Roman" panose="02020603050405020304" pitchFamily="18" charset="0"/>
                <a:cs typeface="Times New Roman" panose="02020603050405020304" pitchFamily="18" charset="0"/>
              </a:rPr>
              <a:t>APIs</a:t>
            </a:r>
            <a:r>
              <a:rPr lang="en-IN" sz="2200" dirty="0">
                <a:solidFill>
                  <a:schemeClr val="bg1"/>
                </a:solidFill>
                <a:latin typeface="Times New Roman" panose="02020603050405020304" pitchFamily="18" charset="0"/>
                <a:cs typeface="Times New Roman" panose="02020603050405020304" pitchFamily="18" charset="0"/>
              </a:rPr>
              <a:t>: RESTful APIs for data exchange, Gemini</a:t>
            </a:r>
          </a:p>
          <a:p>
            <a:pPr marL="0" indent="0" algn="just">
              <a:buNone/>
            </a:pPr>
            <a:r>
              <a:rPr lang="en-IN" b="1" dirty="0">
                <a:solidFill>
                  <a:schemeClr val="bg1"/>
                </a:solidFill>
                <a:latin typeface="Times New Roman" panose="02020603050405020304" pitchFamily="18" charset="0"/>
                <a:cs typeface="Times New Roman" panose="02020603050405020304" pitchFamily="18" charset="0"/>
              </a:rPr>
              <a:t>Runtime</a:t>
            </a:r>
          </a:p>
          <a:p>
            <a:pPr algn="just"/>
            <a:r>
              <a:rPr lang="en-IN" sz="2200" b="1" dirty="0">
                <a:solidFill>
                  <a:schemeClr val="bg1"/>
                </a:solidFill>
                <a:latin typeface="Times New Roman" panose="02020603050405020304" pitchFamily="18" charset="0"/>
                <a:cs typeface="Times New Roman" panose="02020603050405020304" pitchFamily="18" charset="0"/>
              </a:rPr>
              <a:t>Servers</a:t>
            </a:r>
            <a:r>
              <a:rPr lang="en-IN" sz="2200" dirty="0">
                <a:solidFill>
                  <a:schemeClr val="bg1"/>
                </a:solidFill>
                <a:latin typeface="Times New Roman" panose="02020603050405020304" pitchFamily="18" charset="0"/>
                <a:cs typeface="Times New Roman" panose="02020603050405020304" pitchFamily="18" charset="0"/>
              </a:rPr>
              <a:t>: Cloud-based servers (AWS, Google Cloud, Azure) </a:t>
            </a:r>
          </a:p>
          <a:p>
            <a:pPr algn="just"/>
            <a:r>
              <a:rPr lang="en-IN" sz="2200" b="1" dirty="0">
                <a:solidFill>
                  <a:schemeClr val="bg1"/>
                </a:solidFill>
                <a:latin typeface="Times New Roman" panose="02020603050405020304" pitchFamily="18" charset="0"/>
                <a:cs typeface="Times New Roman" panose="02020603050405020304" pitchFamily="18" charset="0"/>
              </a:rPr>
              <a:t>User Devices</a:t>
            </a:r>
            <a:r>
              <a:rPr lang="en-IN" sz="2200" dirty="0">
                <a:solidFill>
                  <a:schemeClr val="bg1"/>
                </a:solidFill>
                <a:latin typeface="Times New Roman" panose="02020603050405020304" pitchFamily="18" charset="0"/>
                <a:cs typeface="Times New Roman" panose="02020603050405020304" pitchFamily="18" charset="0"/>
              </a:rPr>
              <a:t>: Compatible with web browsers and mobile applications</a:t>
            </a:r>
          </a:p>
          <a:p>
            <a:pPr algn="just"/>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5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ack grid with white lines&#10;&#10;Description automatically generated">
            <a:extLst>
              <a:ext uri="{FF2B5EF4-FFF2-40B4-BE49-F238E27FC236}">
                <a16:creationId xmlns:a16="http://schemas.microsoft.com/office/drawing/2014/main" id="{FB18ECE2-1547-7D83-36F3-BBDD5F4F1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DE9B9B0-7299-A4EC-5DC3-90B2D2316E30}"/>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Literature Survey</a:t>
            </a:r>
            <a:br>
              <a:rPr lang="en-IN" b="1" dirty="0">
                <a:solidFill>
                  <a:schemeClr val="bg1"/>
                </a:solidFill>
                <a:latin typeface="Times New Roman" panose="02020603050405020304" pitchFamily="18" charset="0"/>
                <a:cs typeface="Times New Roman" panose="02020603050405020304" pitchFamily="18" charset="0"/>
              </a:rPr>
            </a:b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488914-8FAA-EE5F-9360-BC9553C40D81}"/>
              </a:ext>
            </a:extLst>
          </p:cNvPr>
          <p:cNvSpPr>
            <a:spLocks noGrp="1"/>
          </p:cNvSpPr>
          <p:nvPr>
            <p:ph idx="1"/>
          </p:nvPr>
        </p:nvSpPr>
        <p:spPr>
          <a:xfrm>
            <a:off x="838200" y="1324180"/>
            <a:ext cx="10429566" cy="4351338"/>
          </a:xfrm>
        </p:spPr>
        <p:txBody>
          <a:bodyPr>
            <a:noAutofit/>
          </a:bodyPr>
          <a:lstStyle/>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AI‑based chatbots in conversational commerce and their effects on product and price perceptions authors: </a:t>
            </a:r>
            <a:r>
              <a:rPr lang="en-IN" sz="2200" dirty="0" err="1">
                <a:solidFill>
                  <a:schemeClr val="bg1"/>
                </a:solidFill>
                <a:latin typeface="Times New Roman" panose="02020603050405020304" pitchFamily="18" charset="0"/>
                <a:cs typeface="Times New Roman" panose="02020603050405020304" pitchFamily="18" charset="0"/>
              </a:rPr>
              <a:t>justina</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sidlauskiene</a:t>
            </a:r>
            <a:r>
              <a:rPr lang="en-IN" sz="2200" dirty="0">
                <a:solidFill>
                  <a:schemeClr val="bg1"/>
                </a:solidFill>
                <a:latin typeface="Times New Roman" panose="02020603050405020304" pitchFamily="18" charset="0"/>
                <a:cs typeface="Times New Roman" panose="02020603050405020304" pitchFamily="18" charset="0"/>
              </a:rPr>
              <a:t> · </a:t>
            </a:r>
            <a:r>
              <a:rPr lang="en-IN" sz="2200" dirty="0" err="1">
                <a:solidFill>
                  <a:schemeClr val="bg1"/>
                </a:solidFill>
                <a:latin typeface="Times New Roman" panose="02020603050405020304" pitchFamily="18" charset="0"/>
                <a:cs typeface="Times New Roman" panose="02020603050405020304" pitchFamily="18" charset="0"/>
              </a:rPr>
              <a:t>yannick</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joye</a:t>
            </a:r>
            <a:r>
              <a:rPr lang="en-IN" sz="2200" dirty="0">
                <a:solidFill>
                  <a:schemeClr val="bg1"/>
                </a:solidFill>
                <a:latin typeface="Times New Roman" panose="02020603050405020304" pitchFamily="18" charset="0"/>
                <a:cs typeface="Times New Roman" panose="02020603050405020304" pitchFamily="18" charset="0"/>
              </a:rPr>
              <a:t>, · </a:t>
            </a:r>
            <a:r>
              <a:rPr lang="en-IN" sz="2200" dirty="0" err="1">
                <a:solidFill>
                  <a:schemeClr val="bg1"/>
                </a:solidFill>
                <a:latin typeface="Times New Roman" panose="02020603050405020304" pitchFamily="18" charset="0"/>
                <a:cs typeface="Times New Roman" panose="02020603050405020304" pitchFamily="18" charset="0"/>
              </a:rPr>
              <a:t>vilte</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auruskeviciene</a:t>
            </a:r>
            <a:r>
              <a:rPr lang="en-IN" sz="2200" dirty="0">
                <a:solidFill>
                  <a:schemeClr val="bg1"/>
                </a:solidFill>
                <a:latin typeface="Times New Roman" panose="02020603050405020304" pitchFamily="18" charset="0"/>
                <a:cs typeface="Times New Roman" panose="02020603050405020304" pitchFamily="18" charset="0"/>
              </a:rPr>
              <a:t>(2023)</a:t>
            </a:r>
          </a:p>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Exploring agent‑based chatbots: a systematic literature review authors: </a:t>
            </a:r>
            <a:r>
              <a:rPr lang="en-IN" sz="2200" dirty="0" err="1">
                <a:solidFill>
                  <a:schemeClr val="bg1"/>
                </a:solidFill>
                <a:latin typeface="Times New Roman" panose="02020603050405020304" pitchFamily="18" charset="0"/>
                <a:cs typeface="Times New Roman" panose="02020603050405020304" pitchFamily="18" charset="0"/>
              </a:rPr>
              <a:t>davide</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calvaresi</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stefan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eggenschwiler</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yazan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mualla</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michael</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schumacher</a:t>
            </a:r>
            <a:r>
              <a:rPr lang="en-IN" sz="2200" dirty="0">
                <a:solidFill>
                  <a:schemeClr val="bg1"/>
                </a:solidFill>
                <a:latin typeface="Times New Roman" panose="02020603050405020304" pitchFamily="18" charset="0"/>
                <a:cs typeface="Times New Roman" panose="02020603050405020304" pitchFamily="18" charset="0"/>
              </a:rPr>
              <a:t>, jean‑</a:t>
            </a:r>
            <a:r>
              <a:rPr lang="en-IN" sz="2200" dirty="0" err="1">
                <a:solidFill>
                  <a:schemeClr val="bg1"/>
                </a:solidFill>
                <a:latin typeface="Times New Roman" panose="02020603050405020304" pitchFamily="18" charset="0"/>
                <a:cs typeface="Times New Roman" panose="02020603050405020304" pitchFamily="18" charset="0"/>
              </a:rPr>
              <a:t>paul</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calbimonte</a:t>
            </a:r>
            <a:r>
              <a:rPr lang="en-IN" sz="2200" dirty="0">
                <a:solidFill>
                  <a:schemeClr val="bg1"/>
                </a:solidFill>
                <a:latin typeface="Times New Roman" panose="02020603050405020304" pitchFamily="18" charset="0"/>
                <a:cs typeface="Times New Roman" panose="02020603050405020304" pitchFamily="18" charset="0"/>
              </a:rPr>
              <a:t>.(2023)</a:t>
            </a:r>
          </a:p>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An intelligent hybrid neural collaborative filtering approach for true recommendations </a:t>
            </a:r>
            <a:r>
              <a:rPr lang="en-IN" sz="2200" dirty="0" err="1">
                <a:solidFill>
                  <a:schemeClr val="bg1"/>
                </a:solidFill>
                <a:latin typeface="Times New Roman" panose="02020603050405020304" pitchFamily="18" charset="0"/>
                <a:cs typeface="Times New Roman" panose="02020603050405020304" pitchFamily="18" charset="0"/>
              </a:rPr>
              <a:t>muhammad</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ibrahim</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imran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sarwar</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bajwa</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nadeem</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sarwar</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fahima</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hajjej</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hesham</a:t>
            </a:r>
            <a:r>
              <a:rPr lang="en-IN" sz="2200" dirty="0">
                <a:solidFill>
                  <a:schemeClr val="bg1"/>
                </a:solidFill>
                <a:latin typeface="Times New Roman" panose="02020603050405020304" pitchFamily="18" charset="0"/>
                <a:cs typeface="Times New Roman" panose="02020603050405020304" pitchFamily="18" charset="0"/>
              </a:rPr>
              <a:t> A. </a:t>
            </a:r>
            <a:r>
              <a:rPr lang="en-IN" sz="2200" dirty="0" err="1">
                <a:solidFill>
                  <a:schemeClr val="bg1"/>
                </a:solidFill>
                <a:latin typeface="Times New Roman" panose="02020603050405020304" pitchFamily="18" charset="0"/>
                <a:cs typeface="Times New Roman" panose="02020603050405020304" pitchFamily="18" charset="0"/>
              </a:rPr>
              <a:t>Sakr</a:t>
            </a:r>
            <a:endParaRPr lang="en-IN" sz="2200" dirty="0">
              <a:solidFill>
                <a:schemeClr val="bg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The impact of artificial intelligence on chatbot technology: A study on the current advancements and leading innovations authors: </a:t>
            </a:r>
            <a:r>
              <a:rPr lang="en-IN" sz="2200" dirty="0" err="1">
                <a:solidFill>
                  <a:schemeClr val="bg1"/>
                </a:solidFill>
                <a:latin typeface="Times New Roman" panose="02020603050405020304" pitchFamily="18" charset="0"/>
                <a:cs typeface="Times New Roman" panose="02020603050405020304" pitchFamily="18" charset="0"/>
              </a:rPr>
              <a:t>farhan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aslam</a:t>
            </a:r>
            <a:r>
              <a:rPr lang="en-IN" sz="2200" dirty="0">
                <a:solidFill>
                  <a:schemeClr val="bg1"/>
                </a:solidFill>
                <a:latin typeface="Times New Roman" panose="02020603050405020304" pitchFamily="18" charset="0"/>
                <a:cs typeface="Times New Roman" panose="02020603050405020304" pitchFamily="18" charset="0"/>
              </a:rPr>
              <a:t>(2023)</a:t>
            </a:r>
          </a:p>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Artificial intelligence in recommender systems authors: </a:t>
            </a:r>
            <a:r>
              <a:rPr lang="en-IN" sz="2200" dirty="0" err="1">
                <a:solidFill>
                  <a:schemeClr val="bg1"/>
                </a:solidFill>
                <a:latin typeface="Times New Roman" panose="02020603050405020304" pitchFamily="18" charset="0"/>
                <a:cs typeface="Times New Roman" panose="02020603050405020304" pitchFamily="18" charset="0"/>
              </a:rPr>
              <a:t>qian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zhang</a:t>
            </a:r>
            <a:r>
              <a:rPr lang="en-IN" sz="2200" dirty="0">
                <a:solidFill>
                  <a:schemeClr val="bg1"/>
                </a:solidFill>
                <a:latin typeface="Times New Roman" panose="02020603050405020304" pitchFamily="18" charset="0"/>
                <a:cs typeface="Times New Roman" panose="02020603050405020304" pitchFamily="18" charset="0"/>
              </a:rPr>
              <a:t> · </a:t>
            </a:r>
            <a:r>
              <a:rPr lang="en-IN" sz="2200" dirty="0" err="1">
                <a:solidFill>
                  <a:schemeClr val="bg1"/>
                </a:solidFill>
                <a:latin typeface="Times New Roman" panose="02020603050405020304" pitchFamily="18" charset="0"/>
                <a:cs typeface="Times New Roman" panose="02020603050405020304" pitchFamily="18" charset="0"/>
              </a:rPr>
              <a:t>jie</a:t>
            </a:r>
            <a:r>
              <a:rPr lang="en-IN" sz="2200" dirty="0">
                <a:solidFill>
                  <a:schemeClr val="bg1"/>
                </a:solidFill>
                <a:latin typeface="Times New Roman" panose="02020603050405020304" pitchFamily="18" charset="0"/>
                <a:cs typeface="Times New Roman" panose="02020603050405020304" pitchFamily="18" charset="0"/>
              </a:rPr>
              <a:t> lu1 · </a:t>
            </a:r>
            <a:r>
              <a:rPr lang="en-IN" sz="2200" dirty="0" err="1">
                <a:solidFill>
                  <a:schemeClr val="bg1"/>
                </a:solidFill>
                <a:latin typeface="Times New Roman" panose="02020603050405020304" pitchFamily="18" charset="0"/>
                <a:cs typeface="Times New Roman" panose="02020603050405020304" pitchFamily="18" charset="0"/>
              </a:rPr>
              <a:t>yaochu</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jin</a:t>
            </a:r>
            <a:r>
              <a:rPr lang="en-IN" sz="2200" dirty="0">
                <a:solidFill>
                  <a:schemeClr val="bg1"/>
                </a:solidFill>
                <a:latin typeface="Times New Roman" panose="02020603050405020304" pitchFamily="18" charset="0"/>
                <a:cs typeface="Times New Roman" panose="02020603050405020304" pitchFamily="18" charset="0"/>
              </a:rPr>
              <a:t> (2021)</a:t>
            </a:r>
          </a:p>
          <a:p>
            <a:pPr algn="just">
              <a:lnSpc>
                <a:spcPct val="100000"/>
              </a:lnSpc>
              <a:buFont typeface="Wingdings" panose="05000000000000000000" pitchFamily="2" charset="2"/>
              <a:buChar char="Ø"/>
            </a:pPr>
            <a:r>
              <a:rPr lang="en-IN" sz="2200" dirty="0">
                <a:solidFill>
                  <a:schemeClr val="bg1"/>
                </a:solidFill>
                <a:latin typeface="Times New Roman" panose="02020603050405020304" pitchFamily="18" charset="0"/>
                <a:cs typeface="Times New Roman" panose="02020603050405020304" pitchFamily="18" charset="0"/>
              </a:rPr>
              <a:t>From traditional recommender systems to </a:t>
            </a:r>
            <a:r>
              <a:rPr lang="en-IN" sz="2200" dirty="0" err="1">
                <a:solidFill>
                  <a:schemeClr val="bg1"/>
                </a:solidFill>
                <a:latin typeface="Times New Roman" panose="02020603050405020304" pitchFamily="18" charset="0"/>
                <a:cs typeface="Times New Roman" panose="02020603050405020304" pitchFamily="18" charset="0"/>
              </a:rPr>
              <a:t>gpt</a:t>
            </a:r>
            <a:r>
              <a:rPr lang="en-IN" sz="2200" dirty="0">
                <a:solidFill>
                  <a:schemeClr val="bg1"/>
                </a:solidFill>
                <a:latin typeface="Times New Roman" panose="02020603050405020304" pitchFamily="18" charset="0"/>
                <a:cs typeface="Times New Roman" panose="02020603050405020304" pitchFamily="18" charset="0"/>
              </a:rPr>
              <a:t>-based chatbots: A survey of recent developments and future directions authors: </a:t>
            </a:r>
            <a:r>
              <a:rPr lang="en-IN" sz="2200" dirty="0" err="1">
                <a:solidFill>
                  <a:schemeClr val="bg1"/>
                </a:solidFill>
                <a:latin typeface="Times New Roman" panose="02020603050405020304" pitchFamily="18" charset="0"/>
                <a:cs typeface="Times New Roman" panose="02020603050405020304" pitchFamily="18" charset="0"/>
              </a:rPr>
              <a:t>tamim</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mahmud</a:t>
            </a:r>
            <a:r>
              <a:rPr lang="en-IN" sz="2200" dirty="0">
                <a:solidFill>
                  <a:schemeClr val="bg1"/>
                </a:solidFill>
                <a:latin typeface="Times New Roman" panose="02020603050405020304" pitchFamily="18" charset="0"/>
                <a:cs typeface="Times New Roman" panose="02020603050405020304" pitchFamily="18" charset="0"/>
              </a:rPr>
              <a:t> al-</a:t>
            </a:r>
            <a:r>
              <a:rPr lang="en-IN" sz="2200" dirty="0" err="1">
                <a:solidFill>
                  <a:schemeClr val="bg1"/>
                </a:solidFill>
                <a:latin typeface="Times New Roman" panose="02020603050405020304" pitchFamily="18" charset="0"/>
                <a:cs typeface="Times New Roman" panose="02020603050405020304" pitchFamily="18" charset="0"/>
              </a:rPr>
              <a:t>hasan</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aya</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nabil</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sayed</a:t>
            </a:r>
            <a:r>
              <a:rPr lang="en-IN" sz="2200" dirty="0">
                <a:solidFill>
                  <a:schemeClr val="bg1"/>
                </a:solidFill>
                <a:latin typeface="Times New Roman" panose="02020603050405020304" pitchFamily="18" charset="0"/>
                <a:cs typeface="Times New Roman" panose="02020603050405020304" pitchFamily="18" charset="0"/>
              </a:rPr>
              <a:t> , </a:t>
            </a:r>
            <a:r>
              <a:rPr lang="en-IN" sz="2200" dirty="0" err="1">
                <a:solidFill>
                  <a:schemeClr val="bg1"/>
                </a:solidFill>
                <a:latin typeface="Times New Roman" panose="02020603050405020304" pitchFamily="18" charset="0"/>
                <a:cs typeface="Times New Roman" panose="02020603050405020304" pitchFamily="18" charset="0"/>
              </a:rPr>
              <a:t>faycal</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bensaali</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yassine</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himeur</a:t>
            </a:r>
            <a:r>
              <a:rPr lang="en-IN" sz="2200" dirty="0">
                <a:solidFill>
                  <a:schemeClr val="bg1"/>
                </a:solidFill>
                <a:latin typeface="Times New Roman" panose="02020603050405020304" pitchFamily="18" charset="0"/>
                <a:cs typeface="Times New Roman" panose="02020603050405020304" pitchFamily="18" charset="0"/>
              </a:rPr>
              <a:t> , </a:t>
            </a:r>
            <a:r>
              <a:rPr lang="en-IN" sz="2200" dirty="0" err="1">
                <a:solidFill>
                  <a:schemeClr val="bg1"/>
                </a:solidFill>
                <a:latin typeface="Times New Roman" panose="02020603050405020304" pitchFamily="18" charset="0"/>
                <a:cs typeface="Times New Roman" panose="02020603050405020304" pitchFamily="18" charset="0"/>
              </a:rPr>
              <a:t>iraklis</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varlamis</a:t>
            </a:r>
            <a:r>
              <a:rPr lang="en-IN" sz="2200" dirty="0">
                <a:solidFill>
                  <a:schemeClr val="bg1"/>
                </a:solidFill>
                <a:latin typeface="Times New Roman" panose="02020603050405020304" pitchFamily="18" charset="0"/>
                <a:cs typeface="Times New Roman" panose="02020603050405020304" pitchFamily="18" charset="0"/>
              </a:rPr>
              <a:t> and </a:t>
            </a:r>
            <a:r>
              <a:rPr lang="en-IN" sz="2200" dirty="0" err="1">
                <a:solidFill>
                  <a:schemeClr val="bg1"/>
                </a:solidFill>
                <a:latin typeface="Times New Roman" panose="02020603050405020304" pitchFamily="18" charset="0"/>
                <a:cs typeface="Times New Roman" panose="02020603050405020304" pitchFamily="18" charset="0"/>
              </a:rPr>
              <a:t>george</a:t>
            </a:r>
            <a:r>
              <a:rPr lang="en-IN" sz="2200" dirty="0">
                <a:solidFill>
                  <a:schemeClr val="bg1"/>
                </a:solidFill>
                <a:latin typeface="Times New Roman" panose="02020603050405020304" pitchFamily="18" charset="0"/>
                <a:cs typeface="Times New Roman" panose="02020603050405020304" pitchFamily="18" charset="0"/>
              </a:rPr>
              <a:t> </a:t>
            </a:r>
            <a:r>
              <a:rPr lang="en-IN" sz="2200" dirty="0" err="1">
                <a:solidFill>
                  <a:schemeClr val="bg1"/>
                </a:solidFill>
                <a:latin typeface="Times New Roman" panose="02020603050405020304" pitchFamily="18" charset="0"/>
                <a:cs typeface="Times New Roman" panose="02020603050405020304" pitchFamily="18" charset="0"/>
              </a:rPr>
              <a:t>dimitrakopoulos</a:t>
            </a:r>
            <a:r>
              <a:rPr lang="en-IN" sz="2200" dirty="0">
                <a:solidFill>
                  <a:schemeClr val="bg1"/>
                </a:solidFill>
                <a:latin typeface="Times New Roman" panose="02020603050405020304" pitchFamily="18" charset="0"/>
                <a:cs typeface="Times New Roman" panose="02020603050405020304" pitchFamily="18" charset="0"/>
              </a:rPr>
              <a:t>(2024)</a:t>
            </a:r>
          </a:p>
          <a:p>
            <a:pPr algn="just">
              <a:lnSpc>
                <a:spcPct val="100000"/>
              </a:lnSpc>
              <a:buFont typeface="Wingdings" panose="05000000000000000000" pitchFamily="2" charset="2"/>
              <a:buChar char="Ø"/>
            </a:pP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69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332AFA48-7704-A090-2BDA-5C71F814A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0CDECB4-0FA6-0C17-83CB-0550237505AC}"/>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Conclusion</a:t>
            </a:r>
            <a:br>
              <a:rPr lang="en-IN" dirty="0">
                <a:solidFill>
                  <a:schemeClr val="bg1"/>
                </a:solidFill>
                <a:latin typeface="Times New Roman" panose="02020603050405020304" pitchFamily="18" charset="0"/>
                <a:cs typeface="Times New Roman" panose="02020603050405020304" pitchFamily="18" charset="0"/>
              </a:rPr>
            </a:b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CFE32A-3281-2504-2089-95D5B777888E}"/>
              </a:ext>
            </a:extLst>
          </p:cNvPr>
          <p:cNvSpPr>
            <a:spLocks noGrp="1"/>
          </p:cNvSpPr>
          <p:nvPr>
            <p:ph idx="1"/>
          </p:nvPr>
        </p:nvSpPr>
        <p:spPr>
          <a:xfrm>
            <a:off x="838199" y="1825625"/>
            <a:ext cx="11078497" cy="4351338"/>
          </a:xfrm>
        </p:spPr>
        <p:txBody>
          <a:bodyPr/>
          <a:lstStyle/>
          <a:p>
            <a:pPr algn="just"/>
            <a:r>
              <a:rPr lang="en-US" dirty="0">
                <a:solidFill>
                  <a:schemeClr val="bg1"/>
                </a:solidFill>
                <a:latin typeface="Times New Roman" panose="02020603050405020304" pitchFamily="18" charset="0"/>
                <a:cs typeface="Times New Roman" panose="02020603050405020304" pitchFamily="18" charset="0"/>
              </a:rPr>
              <a:t>The Intelligent Chatbot-Powered Technological Product Recommendation System aims to revolutionize the way users receive product suggestions by combining the power of artificial intelligence, natural language processing, and machine learning. By addressing the limitations of traditional recommendation systems, this project seeks to enhance user satisfaction and decision-making in the technological marketplace.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0E8E60-B85B-8ECE-6C0C-EA6F6B5FC4E8}"/>
              </a:ext>
            </a:extLst>
          </p:cNvPr>
          <p:cNvSpPr txBox="1"/>
          <p:nvPr/>
        </p:nvSpPr>
        <p:spPr>
          <a:xfrm>
            <a:off x="4703631" y="5107858"/>
            <a:ext cx="2997937" cy="1631216"/>
          </a:xfrm>
          <a:prstGeom prst="rect">
            <a:avLst/>
          </a:prstGeom>
          <a:noFill/>
        </p:spPr>
        <p:txBody>
          <a:bodyPr wrap="none" rtlCol="0">
            <a:spAutoFit/>
          </a:bodyPr>
          <a:lstStyle/>
          <a:p>
            <a:r>
              <a:rPr lang="en-IN" sz="5000" b="1" dirty="0">
                <a:solidFill>
                  <a:schemeClr val="bg1"/>
                </a:solidFill>
                <a:latin typeface="Times New Roman" panose="02020603050405020304" pitchFamily="18" charset="0"/>
                <a:cs typeface="Times New Roman" panose="02020603050405020304" pitchFamily="18" charset="0"/>
              </a:rPr>
              <a:t>Thankyou</a:t>
            </a:r>
          </a:p>
          <a:p>
            <a:endParaRPr lang="en-IN" sz="5000" b="1" dirty="0">
              <a:solidFill>
                <a:schemeClr val="bg1"/>
              </a:solidFill>
            </a:endParaRPr>
          </a:p>
        </p:txBody>
      </p:sp>
    </p:spTree>
    <p:extLst>
      <p:ext uri="{BB962C8B-B14F-4D97-AF65-F5344CB8AC3E}">
        <p14:creationId xmlns:p14="http://schemas.microsoft.com/office/powerpoint/2010/main" val="353508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281</TotalTime>
  <Words>696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Times New Roman</vt:lpstr>
      <vt:lpstr>Wingdings</vt:lpstr>
      <vt:lpstr>Office Theme</vt:lpstr>
      <vt:lpstr>Intelligent Chatbot-Powered Technological Product Recommendation System.</vt:lpstr>
      <vt:lpstr>Abstract </vt:lpstr>
      <vt:lpstr>Problem Definition</vt:lpstr>
      <vt:lpstr>Proposed Solution</vt:lpstr>
      <vt:lpstr>Technologies Required</vt:lpstr>
      <vt:lpstr>Literature Survey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Badvig Designs</dc:creator>
  <cp:lastModifiedBy>Badvig Designs</cp:lastModifiedBy>
  <cp:revision>3</cp:revision>
  <dcterms:created xsi:type="dcterms:W3CDTF">2024-07-10T05:17:29Z</dcterms:created>
  <dcterms:modified xsi:type="dcterms:W3CDTF">2024-07-10T09:59:02Z</dcterms:modified>
</cp:coreProperties>
</file>