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8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2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8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7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7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1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9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5999E8-E85F-4F2A-88DB-C8B179B9990F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789970-4ADA-47E5-B71A-7CE7DBF32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1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pal.com/" TargetMode="External"/><Relationship Id="rId2" Type="http://schemas.openxmlformats.org/officeDocument/2006/relationships/hyperlink" Target="http://www.paypa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mazoncustomerservice@gmail.com" TargetMode="External"/><Relationship Id="rId2" Type="http://schemas.openxmlformats.org/officeDocument/2006/relationships/hyperlink" Target="mailto:support@amazon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F71-962D-9B07-DE95-DFC30C01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2E7BE-A74E-4B0D-1A4D-3ACD890E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Recognize, Avoid, and Report Phishing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2F634-056C-70AE-D7DB-717E1BA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56" y="895845"/>
            <a:ext cx="1408710" cy="14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4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E22-09C0-16F6-BAE8-073F6878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AVOID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20A7-39BE-4B82-BCB8-112DAF3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973634" cy="34163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Verify Emails from Unknown Senders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cross-check the sender's email address for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email seems suspicious, contact the organization directly using verified contact details instead of replying to the email.</a:t>
            </a:r>
          </a:p>
          <a:p>
            <a:r>
              <a:rPr lang="en-GB" b="1" dirty="0"/>
              <a:t>Avoid Clicking on Links Directly from Emails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Hover over links to inspect the URL before clicking.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websites by typing the URL directly into your browser instead of clicking on embedded links in emails.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E53ED-D660-85DE-941A-334A7A85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89" y="3003800"/>
            <a:ext cx="5163811" cy="26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89DC-CB4A-9140-C5B6-4EDB3768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82EC-BB31-A363-BCC2-08DDCCB4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981340" cy="34163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Use Multi-Factor Authentication (MFA)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an extra layer of security by enabling MFA on all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 if attackers obtain your password, they cannot access your account without the second authentication factor (e.g., OTP, biometric verification).</a:t>
            </a:r>
          </a:p>
          <a:p>
            <a:r>
              <a:rPr lang="en-GB" b="1" dirty="0"/>
              <a:t>Keep Systems and Software Updated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Regularly update your operating system, antivirus software, and apps to patch security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Outdated software is a common entry point for phishing-related malware attacks.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AC75D-2EE0-89AB-AD3C-ABC672B71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45" y="2511425"/>
            <a:ext cx="254317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A1803-E0A2-0684-4C0C-B5413ED5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45" y="440492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E56C-D072-6C54-E7BA-1AE6F2DD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OR QUIZ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6B6D9-0E72-E033-F458-93300914D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203655"/>
            <a:ext cx="716093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Phishing Email Screenshot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or create a realistic phishing email screenshot that includes the following red flags: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sender 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support@paypa1.com).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Urgent subject 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"Your Account Will Be Locked!").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http://paypa1.com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        Correct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Spelling or grammar mistakes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“verify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imediately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attachment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invoice.exe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19A29-D133-F4EA-5257-2C42849E108A}"/>
              </a:ext>
            </a:extLst>
          </p:cNvPr>
          <p:cNvSpPr/>
          <p:nvPr/>
        </p:nvSpPr>
        <p:spPr>
          <a:xfrm>
            <a:off x="5318449" y="3760237"/>
            <a:ext cx="2099388" cy="2239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F292A-F4CC-4964-0DF4-D3CE590F1758}"/>
              </a:ext>
            </a:extLst>
          </p:cNvPr>
          <p:cNvSpPr/>
          <p:nvPr/>
        </p:nvSpPr>
        <p:spPr>
          <a:xfrm>
            <a:off x="4562669" y="3984171"/>
            <a:ext cx="2976466" cy="3079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110827-DBE6-1D12-FA8E-502900AAAA1D}"/>
              </a:ext>
            </a:extLst>
          </p:cNvPr>
          <p:cNvSpPr/>
          <p:nvPr/>
        </p:nvSpPr>
        <p:spPr>
          <a:xfrm>
            <a:off x="5318449" y="4292082"/>
            <a:ext cx="339261" cy="3052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234-E99C-C4EE-6DF6-5918A666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IF YOU ENCOUNTER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51E0-672C-3A33-C0A8-51195E5A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794728" cy="34163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1. Report the Phishing Email to IT/Security Team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Forward the phishing email to your organization's IT or security team to investigate and mitigate further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Tip:</a:t>
            </a:r>
            <a:r>
              <a:rPr lang="en-GB" dirty="0"/>
              <a:t> Include any relevant details like the sender’s address and the subject line.</a:t>
            </a:r>
          </a:p>
          <a:p>
            <a:r>
              <a:rPr lang="en-GB" b="1" dirty="0"/>
              <a:t>2. Avoid Replying or Clicking on Links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 not engage with the email by replying, opening attachments, or clicking any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Tip:</a:t>
            </a:r>
            <a:r>
              <a:rPr lang="en-GB" dirty="0"/>
              <a:t> Hover over links to check if the URL looks suspicious.</a:t>
            </a:r>
          </a:p>
          <a:p>
            <a:r>
              <a:rPr lang="en-GB" b="1" dirty="0"/>
              <a:t>3. Change Compromised Passwords Immediately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you suspect that you have clicked on a phishing link or entered sensitive information, </a:t>
            </a:r>
            <a:r>
              <a:rPr lang="en-GB" b="1" dirty="0"/>
              <a:t>change your passwords immediately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strong, unique passwords for each account, and enable multi-factor authentication (MFA) for added protection.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9463-30DA-278C-C2D2-D64FBB3D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45" y="2286259"/>
            <a:ext cx="1225987" cy="122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951E9-A542-C374-D54C-2D44C928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32" y="3679334"/>
            <a:ext cx="951014" cy="951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CD65-C614-CE00-73BE-FEDDCD649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45" y="4614006"/>
            <a:ext cx="1225987" cy="12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BC0A-9F57-CC81-8B8C-B290C831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30F2-DC5B-57CB-4D34-4CCC6C82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858417" cy="34163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Importance of Being Alert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Phishing attacks are one of the most common forms of cybercrime.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Staying vigilant and aware of the signs can help prevent data theft, financial loss, and security breaches.</a:t>
            </a:r>
          </a:p>
          <a:p>
            <a:r>
              <a:rPr lang="en-GB" b="1" dirty="0"/>
              <a:t>Steps to Recognize and Avoid Phishing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Verify email senders</a:t>
            </a:r>
            <a:r>
              <a:rPr lang="en-GB" dirty="0"/>
              <a:t> and check for suspicious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Hover over links</a:t>
            </a:r>
            <a:r>
              <a:rPr lang="en-GB" dirty="0"/>
              <a:t> to inspect URLs before clicking.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Look out for urgent language</a:t>
            </a:r>
            <a:r>
              <a:rPr lang="en-GB" dirty="0"/>
              <a:t> or unexpected requests for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multi-factor authentication (MFA)</a:t>
            </a:r>
            <a:r>
              <a:rPr lang="en-GB" dirty="0"/>
              <a:t> to secure your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Report phishing attempts</a:t>
            </a:r>
            <a:r>
              <a:rPr lang="en-GB" dirty="0"/>
              <a:t> to IT/security teams immediately.</a:t>
            </a:r>
          </a:p>
          <a:p>
            <a:r>
              <a:rPr lang="en-GB" b="1" dirty="0"/>
              <a:t>Call to Action: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"Stay vigilant and protect your data. Cybersecurity starts with you!"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75F44-CFA5-688A-2E15-7DD73863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30" y="2584483"/>
            <a:ext cx="844517" cy="844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A8FFC-AB2C-0F95-0EDF-9CC58E09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29" y="3662139"/>
            <a:ext cx="1283814" cy="970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8B2E8-F24A-66E6-B9F9-A41221D52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30" y="4898861"/>
            <a:ext cx="1357506" cy="13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30AE-1735-555D-7BF4-D3F06B9B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78E6-142D-DE5F-34CE-048EF272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What is Phishing?</a:t>
            </a:r>
          </a:p>
          <a:p>
            <a:r>
              <a:rPr lang="en-GB" sz="2400" dirty="0"/>
              <a:t>Phishing is a type of cyberattack where attackers trick individuals into revealing sensitive information such as passwords or credit card details.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EE1DA-0DC6-9D58-8148-EC3BE9D5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42" y="4446511"/>
            <a:ext cx="5644989" cy="14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4343-3FD6-61BC-9AA6-71549B2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PHISHING A THREAT?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3408-BF75-C386-B5F4-8111B40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Widespread Impact on Organizations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Phishing is responsible for </a:t>
            </a:r>
            <a:r>
              <a:rPr lang="en-GB" b="1" dirty="0"/>
              <a:t>over 90% of cyberattacks</a:t>
            </a:r>
            <a:r>
              <a:rPr lang="en-GB" dirty="0"/>
              <a:t>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Example:</a:t>
            </a:r>
            <a:r>
              <a:rPr lang="en-GB" dirty="0"/>
              <a:t> In 2024, a global tech company lost sensitive data after employees clicked on a phishing link, exposing thousands of user accounts.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45150-2E64-6088-BF5C-D2D335F8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05" y="4311650"/>
            <a:ext cx="2275114" cy="17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BF60-1648-F531-942D-7BBA295F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C2BB-ACA0-A7A9-9B00-FCF2A846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22719" cy="4011904"/>
          </a:xfrm>
        </p:spPr>
        <p:txBody>
          <a:bodyPr>
            <a:normAutofit/>
          </a:bodyPr>
          <a:lstStyle/>
          <a:p>
            <a:r>
              <a:rPr lang="en-GB" sz="1600" b="1" dirty="0"/>
              <a:t>Email Phishing</a:t>
            </a:r>
          </a:p>
          <a:p>
            <a:r>
              <a:rPr lang="en-GB" sz="1500" b="1" dirty="0"/>
              <a:t>Fake Emails Pretending to Be Legitimate</a:t>
            </a:r>
            <a:endParaRPr lang="en-GB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Cybercriminals send emails that appear to be from trusted organizations (e.g., banks, delivery services).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They often request sensitive information like passwords, credit card numbers, or personal data.</a:t>
            </a:r>
          </a:p>
          <a:p>
            <a:r>
              <a:rPr lang="en-GB" sz="1500" b="1" dirty="0"/>
              <a:t>Tactics Used in Email Phishing</a:t>
            </a:r>
            <a:endParaRPr lang="en-GB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Use of </a:t>
            </a:r>
            <a:r>
              <a:rPr lang="en-GB" sz="1500" b="1" dirty="0"/>
              <a:t>urgent language</a:t>
            </a:r>
            <a:r>
              <a:rPr lang="en-GB" sz="1500" dirty="0"/>
              <a:t>: “Your account will be suspended, click here to verify.”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Contain </a:t>
            </a:r>
            <a:r>
              <a:rPr lang="en-GB" sz="1500" b="1" dirty="0"/>
              <a:t>malicious links or attachments</a:t>
            </a:r>
            <a:r>
              <a:rPr lang="en-GB" sz="1500" dirty="0"/>
              <a:t> designed to steal data or install malware.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B09DA-5EE0-4B66-E425-5B6A083E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6" y="3908918"/>
            <a:ext cx="2919122" cy="10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41EF-45B4-E335-C541-488267BE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C84B-B6F4-2563-EDE0-C3A8D28A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7139960" cy="4254501"/>
          </a:xfrm>
        </p:spPr>
        <p:txBody>
          <a:bodyPr/>
          <a:lstStyle/>
          <a:p>
            <a:r>
              <a:rPr lang="en-GB" b="1" dirty="0"/>
              <a:t>Spear Phishing</a:t>
            </a:r>
          </a:p>
          <a:p>
            <a:r>
              <a:rPr lang="en-GB" b="1" dirty="0"/>
              <a:t>Highly Targeted Attacks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Unlike regular phishing, spear phishing targets specific individuals or organizations using personalized information (e.g., name, job title).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Attackers often research their victims via social media or public records to make the email appear authentic.</a:t>
            </a:r>
          </a:p>
          <a:p>
            <a:r>
              <a:rPr lang="en-GB" b="1" dirty="0"/>
              <a:t>Appears to Come from a Trusted Source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Emails often look like they are from a colleague, boss, or trusted partner.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“Hi [Your Name], please review this urgent document” with a malicious attachment or link.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5A476-3531-320A-3979-90DB6DB6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70" y="3175519"/>
            <a:ext cx="2314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6C7D-8D3F-0CAD-6A79-BA047B0E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8375-5A41-7021-F0F6-58CBAD7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205275" cy="34163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Smishing &amp; Vishing</a:t>
            </a:r>
          </a:p>
          <a:p>
            <a:r>
              <a:rPr lang="en-GB" b="1" dirty="0"/>
              <a:t>Smishing - Phishing via SMS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Smishing involves sending fake text messages (SMS) to trick victims into sharing personal information or clicking on malicious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A text claiming to be from a bank asking you to “verify your account” by clicking a link.</a:t>
            </a:r>
          </a:p>
          <a:p>
            <a:r>
              <a:rPr lang="en-GB" b="1" dirty="0"/>
              <a:t>Vishing - Phishing via Voice Calls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Vishing uses phone calls to impersonate trusted entities like banks or government agencies, attempting to extract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A call from “your bank” asking for account verification details or to reset your password for security reasons.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6C9E2-E954-C825-02BA-7AD7CDECF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84" y="2617062"/>
            <a:ext cx="2129940" cy="1417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FF71F-0077-F309-10A2-FB404B50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87" y="4240938"/>
            <a:ext cx="1778862" cy="17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7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1692-BB1B-0064-31EB-977EEE94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8A9B-1D60-45EA-EB9A-9C131B72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550507" cy="34163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Clone Phishing</a:t>
            </a:r>
          </a:p>
          <a:p>
            <a:r>
              <a:rPr lang="en-GB" b="1" dirty="0"/>
              <a:t>Duplication of Legitimate Emails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Clone phishing involves copying a legitimate email sent by a trusted source, then modifying it with malicious links or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Attackers resend the email, pretending to be the original sender, with slight changes that are hard to notice.</a:t>
            </a:r>
          </a:p>
          <a:p>
            <a:r>
              <a:rPr lang="en-GB" b="1" dirty="0"/>
              <a:t>Exploits Trust and Familiarity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Since the recipient has already seen a similar email, they are more likely to trust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A cloned email from a service provider asking the user to “reconfirm” their account information.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46866-EBFA-A2F4-CA48-C4D930AF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65" y="2603500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0441-C081-1163-8F99-663F8639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95091"/>
          </a:xfrm>
        </p:spPr>
        <p:txBody>
          <a:bodyPr/>
          <a:lstStyle/>
          <a:p>
            <a:r>
              <a:rPr lang="en-GB" dirty="0"/>
              <a:t>HOW TO RECOGNIZE PHISHING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F39E-CDAF-D065-AEAE-819EBFA6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916026" cy="34163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Suspicious Language and Content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 cautious of emails with </a:t>
            </a:r>
            <a:r>
              <a:rPr lang="en-GB" b="1" dirty="0"/>
              <a:t>poor grammar, spelling mistakes</a:t>
            </a:r>
            <a:r>
              <a:rPr lang="en-GB" dirty="0"/>
              <a:t>, or overly </a:t>
            </a:r>
            <a:r>
              <a:rPr lang="en-GB" b="1" dirty="0"/>
              <a:t>urgent phrases</a:t>
            </a:r>
            <a:r>
              <a:rPr lang="en-GB" dirty="0"/>
              <a:t> like “Act Now!” or “Your account will be deactivated.”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Emails offering </a:t>
            </a:r>
            <a:r>
              <a:rPr lang="en-GB" b="1" dirty="0"/>
              <a:t>unexpected rewards or prizes</a:t>
            </a:r>
            <a:r>
              <a:rPr lang="en-GB" dirty="0"/>
              <a:t> (e.g., “You’ve won a $1,000 gift card!”) are often phishing attempts.</a:t>
            </a:r>
          </a:p>
          <a:p>
            <a:r>
              <a:rPr lang="en-GB" b="1" dirty="0"/>
              <a:t>Incorrect or Mismatched URLs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Hover over links to verify the URL before clicking.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Fake links often mimic legitimate websites but have slight differences (e.g., "</a:t>
            </a:r>
            <a:r>
              <a:rPr lang="en-GB" dirty="0">
                <a:hlinkClick r:id="rId2"/>
              </a:rPr>
              <a:t>www.paypa1.com</a:t>
            </a:r>
            <a:r>
              <a:rPr lang="en-GB" dirty="0"/>
              <a:t>" instead of "</a:t>
            </a:r>
            <a:r>
              <a:rPr lang="en-GB" dirty="0">
                <a:hlinkClick r:id="rId3"/>
              </a:rPr>
              <a:t>www.paypal.com</a:t>
            </a:r>
            <a:r>
              <a:rPr lang="en-GB" dirty="0"/>
              <a:t>").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2D741-9C0E-4148-FA6E-92436AA54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711" y="2911150"/>
            <a:ext cx="3602518" cy="28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49D-BF6A-F934-1754-C80C89D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39108"/>
          </a:xfrm>
        </p:spPr>
        <p:txBody>
          <a:bodyPr/>
          <a:lstStyle/>
          <a:p>
            <a:r>
              <a:rPr lang="en-GB" dirty="0"/>
              <a:t>COMPARISON OF LEGITIMATE VS. PHISHING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50BB-7E48-66F1-3482-4349ECF05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132254" cy="34163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Sender Information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Legitimate Email:</a:t>
            </a:r>
            <a:r>
              <a:rPr lang="en-GB" dirty="0"/>
              <a:t> Comes from a verified sender with a recognizable and professional email domain (e.g., </a:t>
            </a:r>
            <a:r>
              <a:rPr lang="en-GB" b="1" dirty="0">
                <a:hlinkClick r:id="rId2"/>
              </a:rPr>
              <a:t>support@amazon.com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Phishing Email:</a:t>
            </a:r>
            <a:r>
              <a:rPr lang="en-GB" dirty="0"/>
              <a:t> Often uses a slightly altered domain (e.g., </a:t>
            </a:r>
            <a:r>
              <a:rPr lang="en-GB" b="1" dirty="0"/>
              <a:t>support@amaz0n.com</a:t>
            </a:r>
            <a:r>
              <a:rPr lang="en-GB" dirty="0"/>
              <a:t>) or generic, unverified email addresses (e.g., </a:t>
            </a:r>
            <a:r>
              <a:rPr lang="en-GB" b="1" dirty="0">
                <a:hlinkClick r:id="rId3"/>
              </a:rPr>
              <a:t>amazoncustomerservice@gmail.com</a:t>
            </a:r>
            <a:r>
              <a:rPr lang="en-GB" dirty="0"/>
              <a:t>).</a:t>
            </a:r>
          </a:p>
          <a:p>
            <a:r>
              <a:rPr lang="en-GB" b="1" dirty="0"/>
              <a:t>Links and Language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Legitimate Email:</a:t>
            </a:r>
            <a:r>
              <a:rPr lang="en-GB" dirty="0"/>
              <a:t> Links direct to the official website and have consistent branding. The language is professional and clear.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Phishing Email:</a:t>
            </a:r>
            <a:r>
              <a:rPr lang="en-GB" dirty="0"/>
              <a:t> Links redirect to fake or malicious websites, and the language often includes spelling errors, grammatical issues, or excessive urgency like “Verify Now” or “Update Immediately.”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C001-8442-33C3-10B5-AE624D15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83" y="2447861"/>
            <a:ext cx="2976110" cy="37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1185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Century Gothic</vt:lpstr>
      <vt:lpstr>Wingdings 3</vt:lpstr>
      <vt:lpstr>Ion Boardroom</vt:lpstr>
      <vt:lpstr>Phishing Awareness Training</vt:lpstr>
      <vt:lpstr>INTRODUCTION</vt:lpstr>
      <vt:lpstr>WHY IS PHISHING A THREAT?</vt:lpstr>
      <vt:lpstr>TYPES OF PHISHING ATTACKS</vt:lpstr>
      <vt:lpstr>PowerPoint Presentation</vt:lpstr>
      <vt:lpstr>PowerPoint Presentation</vt:lpstr>
      <vt:lpstr>PowerPoint Presentation</vt:lpstr>
      <vt:lpstr>HOW TO RECOGNIZE PHISHING ATTEMPTS</vt:lpstr>
      <vt:lpstr>COMPARISON OF LEGITIMATE VS. PHISHING EMAILS</vt:lpstr>
      <vt:lpstr>HOW TO AVOID PHISHING ATTACKS</vt:lpstr>
      <vt:lpstr>PowerPoint Presentation</vt:lpstr>
      <vt:lpstr>CASE STUDY OR QUIZ</vt:lpstr>
      <vt:lpstr>WHAT TO DO IF YOU ENCOUNTER PHISHING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narasimha</dc:creator>
  <cp:lastModifiedBy>nikki narasimha</cp:lastModifiedBy>
  <cp:revision>1</cp:revision>
  <dcterms:created xsi:type="dcterms:W3CDTF">2024-12-16T14:49:36Z</dcterms:created>
  <dcterms:modified xsi:type="dcterms:W3CDTF">2024-12-16T17:17:09Z</dcterms:modified>
</cp:coreProperties>
</file>