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28"/>
  </p:notesMasterIdLst>
  <p:sldIdLst>
    <p:sldId id="256" r:id="rId2"/>
    <p:sldId id="257" r:id="rId3"/>
    <p:sldId id="258" r:id="rId4"/>
    <p:sldId id="286" r:id="rId5"/>
    <p:sldId id="259" r:id="rId6"/>
    <p:sldId id="280" r:id="rId7"/>
    <p:sldId id="260" r:id="rId8"/>
    <p:sldId id="261" r:id="rId9"/>
    <p:sldId id="262" r:id="rId10"/>
    <p:sldId id="263" r:id="rId11"/>
    <p:sldId id="264" r:id="rId12"/>
    <p:sldId id="265" r:id="rId13"/>
    <p:sldId id="266" r:id="rId14"/>
    <p:sldId id="267" r:id="rId15"/>
    <p:sldId id="270" r:id="rId16"/>
    <p:sldId id="288" r:id="rId17"/>
    <p:sldId id="271" r:id="rId18"/>
    <p:sldId id="272" r:id="rId19"/>
    <p:sldId id="273" r:id="rId20"/>
    <p:sldId id="274" r:id="rId21"/>
    <p:sldId id="275" r:id="rId22"/>
    <p:sldId id="278" r:id="rId23"/>
    <p:sldId id="287" r:id="rId24"/>
    <p:sldId id="283" r:id="rId25"/>
    <p:sldId id="281"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20" d="100"/>
          <a:sy n="120" d="100"/>
        </p:scale>
        <p:origin x="3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A28502-210A-46D7-B691-5D449BC1554E}" type="datetimeFigureOut">
              <a:rPr lang="en-IN" smtClean="0"/>
              <a:t>21/10/23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8F0803-4D24-443B-BAC5-AB54E6571CE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98F0803-4D24-443B-BAC5-AB54E6571CE0}"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10/21/23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6471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10/21/23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10468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10/21/23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44512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10/21/23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99733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10/21/23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106226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DFF08F-DC6B-4601-B491-B0F83F6DD2DA}" type="datetimeFigureOut">
              <a:rPr lang="en-US" smtClean="0"/>
              <a:t>10/21/23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8990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DFF08F-DC6B-4601-B491-B0F83F6DD2DA}" type="datetimeFigureOut">
              <a:rPr lang="en-US" smtClean="0"/>
              <a:t>10/21/23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25035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10/21/23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731783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10/21/23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13622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6DFF08F-DC6B-4601-B491-B0F83F6DD2DA}" type="datetimeFigureOut">
              <a:rPr lang="en-US" smtClean="0"/>
              <a:t>10/21/23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02649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10/21/23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33244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10/21/23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9655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10/21/23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46244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6DFF08F-DC6B-4601-B491-B0F83F6DD2DA}" type="datetimeFigureOut">
              <a:rPr lang="en-US" smtClean="0"/>
              <a:t>10/21/23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18498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6DFF08F-DC6B-4601-B491-B0F83F6DD2DA}" type="datetimeFigureOut">
              <a:rPr lang="en-US" smtClean="0"/>
              <a:t>10/21/23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79591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6DFF08F-DC6B-4601-B491-B0F83F6DD2DA}" type="datetimeFigureOut">
              <a:rPr lang="en-US" smtClean="0"/>
              <a:t>10/21/23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432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10/21/23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79824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6DFF08F-DC6B-4601-B491-B0F83F6DD2DA}" type="datetimeFigureOut">
              <a:rPr lang="en-US" smtClean="0"/>
              <a:t>10/21/23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375288286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0.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864" y="228600"/>
            <a:ext cx="11731336" cy="6400799"/>
          </a:xfrm>
          <a:prstGeom prst="rect">
            <a:avLst/>
          </a:prstGeom>
        </p:spPr>
      </p:pic>
      <p:sp>
        <p:nvSpPr>
          <p:cNvPr id="3" name="Title 2"/>
          <p:cNvSpPr>
            <a:spLocks noGrp="1"/>
          </p:cNvSpPr>
          <p:nvPr>
            <p:ph type="ctrTitle"/>
          </p:nvPr>
        </p:nvSpPr>
        <p:spPr>
          <a:xfrm>
            <a:off x="1109980" y="477982"/>
            <a:ext cx="9966960" cy="1943100"/>
          </a:xfrm>
        </p:spPr>
        <p:txBody>
          <a:bodyPr/>
          <a:lstStyle/>
          <a:p>
            <a:r>
              <a:rPr lang="en-IN" dirty="0">
                <a:solidFill>
                  <a:schemeClr val="tx1"/>
                </a:solidFill>
              </a:rPr>
              <a:t>Cereal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32509"/>
            <a:ext cx="9875520" cy="716973"/>
          </a:xfrm>
        </p:spPr>
        <p:txBody>
          <a:bodyPr/>
          <a:lstStyle/>
          <a:p>
            <a:r>
              <a:rPr lang="en-IN" b="1" dirty="0"/>
              <a:t>DATA VISUALISATION</a:t>
            </a:r>
          </a:p>
        </p:txBody>
      </p:sp>
      <p:pic>
        <p:nvPicPr>
          <p:cNvPr id="4" name="Content Placeholder 3"/>
          <p:cNvPicPr>
            <a:picLocks noGrp="1" noChangeAspect="1"/>
          </p:cNvPicPr>
          <p:nvPr>
            <p:ph idx="1"/>
          </p:nvPr>
        </p:nvPicPr>
        <p:blipFill>
          <a:blip r:embed="rId2"/>
          <a:stretch>
            <a:fillRect/>
          </a:stretch>
        </p:blipFill>
        <p:spPr>
          <a:xfrm>
            <a:off x="249455" y="1049482"/>
            <a:ext cx="4165455" cy="2884993"/>
          </a:xfrm>
          <a:prstGeom prst="rect">
            <a:avLst/>
          </a:prstGeom>
        </p:spPr>
      </p:pic>
      <p:pic>
        <p:nvPicPr>
          <p:cNvPr id="5" name="Picture 4"/>
          <p:cNvPicPr>
            <a:picLocks noChangeAspect="1"/>
          </p:cNvPicPr>
          <p:nvPr/>
        </p:nvPicPr>
        <p:blipFill>
          <a:blip r:embed="rId3"/>
          <a:stretch>
            <a:fillRect/>
          </a:stretch>
        </p:blipFill>
        <p:spPr>
          <a:xfrm>
            <a:off x="4270664" y="1049482"/>
            <a:ext cx="4339516" cy="2701205"/>
          </a:xfrm>
          <a:prstGeom prst="rect">
            <a:avLst/>
          </a:prstGeom>
        </p:spPr>
      </p:pic>
      <p:pic>
        <p:nvPicPr>
          <p:cNvPr id="6" name="Picture 5"/>
          <p:cNvPicPr>
            <a:picLocks noChangeAspect="1"/>
          </p:cNvPicPr>
          <p:nvPr/>
        </p:nvPicPr>
        <p:blipFill>
          <a:blip r:embed="rId4"/>
          <a:stretch>
            <a:fillRect/>
          </a:stretch>
        </p:blipFill>
        <p:spPr>
          <a:xfrm>
            <a:off x="249455" y="3837602"/>
            <a:ext cx="3943269" cy="2729345"/>
          </a:xfrm>
          <a:prstGeom prst="rect">
            <a:avLst/>
          </a:prstGeom>
        </p:spPr>
      </p:pic>
      <p:pic>
        <p:nvPicPr>
          <p:cNvPr id="7" name="Picture 6"/>
          <p:cNvPicPr>
            <a:picLocks noChangeAspect="1"/>
          </p:cNvPicPr>
          <p:nvPr/>
        </p:nvPicPr>
        <p:blipFill>
          <a:blip r:embed="rId5"/>
          <a:stretch>
            <a:fillRect/>
          </a:stretch>
        </p:blipFill>
        <p:spPr>
          <a:xfrm>
            <a:off x="4270664" y="3750687"/>
            <a:ext cx="4169300" cy="2846510"/>
          </a:xfrm>
          <a:prstGeom prst="rect">
            <a:avLst/>
          </a:prstGeom>
        </p:spPr>
      </p:pic>
      <p:pic>
        <p:nvPicPr>
          <p:cNvPr id="8" name="Picture 7"/>
          <p:cNvPicPr>
            <a:picLocks noChangeAspect="1"/>
          </p:cNvPicPr>
          <p:nvPr/>
        </p:nvPicPr>
        <p:blipFill>
          <a:blip r:embed="rId6"/>
          <a:stretch>
            <a:fillRect/>
          </a:stretch>
        </p:blipFill>
        <p:spPr>
          <a:xfrm>
            <a:off x="8517904" y="3750687"/>
            <a:ext cx="3442032" cy="28162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32510"/>
            <a:ext cx="9875520" cy="633845"/>
          </a:xfrm>
        </p:spPr>
        <p:txBody>
          <a:bodyPr>
            <a:normAutofit fontScale="90000"/>
          </a:bodyPr>
          <a:lstStyle/>
          <a:p>
            <a:r>
              <a:rPr lang="en-IN" b="1" dirty="0"/>
              <a:t>SEA BORN</a:t>
            </a:r>
          </a:p>
        </p:txBody>
      </p:sp>
      <p:pic>
        <p:nvPicPr>
          <p:cNvPr id="4" name="Content Placeholder 3"/>
          <p:cNvPicPr>
            <a:picLocks noGrp="1" noChangeAspect="1"/>
          </p:cNvPicPr>
          <p:nvPr>
            <p:ph idx="1"/>
          </p:nvPr>
        </p:nvPicPr>
        <p:blipFill>
          <a:blip r:embed="rId2"/>
          <a:stretch>
            <a:fillRect/>
          </a:stretch>
        </p:blipFill>
        <p:spPr>
          <a:xfrm>
            <a:off x="1548246" y="966788"/>
            <a:ext cx="7318776" cy="55165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HEAT MAP</a:t>
            </a:r>
          </a:p>
        </p:txBody>
      </p:sp>
      <p:pic>
        <p:nvPicPr>
          <p:cNvPr id="4" name="Content Placeholder 3"/>
          <p:cNvPicPr>
            <a:picLocks noGrp="1" noChangeAspect="1"/>
          </p:cNvPicPr>
          <p:nvPr>
            <p:ph idx="1"/>
          </p:nvPr>
        </p:nvPicPr>
        <p:blipFill>
          <a:blip r:embed="rId2"/>
          <a:stretch>
            <a:fillRect/>
          </a:stretch>
        </p:blipFill>
        <p:spPr>
          <a:xfrm>
            <a:off x="2691245" y="1965960"/>
            <a:ext cx="5881255" cy="410233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53292"/>
            <a:ext cx="9875520" cy="675408"/>
          </a:xfrm>
        </p:spPr>
        <p:txBody>
          <a:bodyPr>
            <a:normAutofit fontScale="90000"/>
          </a:bodyPr>
          <a:lstStyle/>
          <a:p>
            <a:r>
              <a:rPr lang="en-IN" b="1" dirty="0"/>
              <a:t>DISTPLOT</a:t>
            </a:r>
          </a:p>
        </p:txBody>
      </p:sp>
      <p:pic>
        <p:nvPicPr>
          <p:cNvPr id="8" name="Picture 7" descr="A screenshot of a cell phone&#10;&#10;Description automatically generated">
            <a:extLst>
              <a:ext uri="{FF2B5EF4-FFF2-40B4-BE49-F238E27FC236}">
                <a16:creationId xmlns:a16="http://schemas.microsoft.com/office/drawing/2014/main" id="{F9A73AD5-7067-485F-A3E7-21E93F30A61A}"/>
              </a:ext>
            </a:extLst>
          </p:cNvPr>
          <p:cNvPicPr>
            <a:picLocks noChangeAspect="1"/>
          </p:cNvPicPr>
          <p:nvPr/>
        </p:nvPicPr>
        <p:blipFill>
          <a:blip r:embed="rId2"/>
          <a:stretch>
            <a:fillRect/>
          </a:stretch>
        </p:blipFill>
        <p:spPr>
          <a:xfrm>
            <a:off x="800376" y="1739515"/>
            <a:ext cx="4839803" cy="3378970"/>
          </a:xfrm>
          <a:prstGeom prst="rect">
            <a:avLst/>
          </a:prstGeom>
        </p:spPr>
      </p:pic>
      <p:pic>
        <p:nvPicPr>
          <p:cNvPr id="10" name="Picture 9" descr="A close up of a logo&#10;&#10;Description automatically generated">
            <a:extLst>
              <a:ext uri="{FF2B5EF4-FFF2-40B4-BE49-F238E27FC236}">
                <a16:creationId xmlns:a16="http://schemas.microsoft.com/office/drawing/2014/main" id="{04EDA8AB-89E4-45BE-886C-0C7D85CF59A4}"/>
              </a:ext>
            </a:extLst>
          </p:cNvPr>
          <p:cNvPicPr>
            <a:picLocks noChangeAspect="1"/>
          </p:cNvPicPr>
          <p:nvPr/>
        </p:nvPicPr>
        <p:blipFill>
          <a:blip r:embed="rId3"/>
          <a:stretch>
            <a:fillRect/>
          </a:stretch>
        </p:blipFill>
        <p:spPr>
          <a:xfrm>
            <a:off x="6254935" y="1739515"/>
            <a:ext cx="4763585" cy="33789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217FB9D9-AB3B-4F35-8FD6-CF340F403EA5}"/>
              </a:ext>
            </a:extLst>
          </p:cNvPr>
          <p:cNvPicPr>
            <a:picLocks noChangeAspect="1"/>
          </p:cNvPicPr>
          <p:nvPr/>
        </p:nvPicPr>
        <p:blipFill>
          <a:blip r:embed="rId2"/>
          <a:stretch>
            <a:fillRect/>
          </a:stretch>
        </p:blipFill>
        <p:spPr>
          <a:xfrm>
            <a:off x="677423" y="1626974"/>
            <a:ext cx="4928723" cy="3378970"/>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2C2364FA-B4CE-4499-8868-F67A0355D278}"/>
              </a:ext>
            </a:extLst>
          </p:cNvPr>
          <p:cNvPicPr>
            <a:picLocks noChangeAspect="1"/>
          </p:cNvPicPr>
          <p:nvPr/>
        </p:nvPicPr>
        <p:blipFill>
          <a:blip r:embed="rId3"/>
          <a:stretch>
            <a:fillRect/>
          </a:stretch>
        </p:blipFill>
        <p:spPr>
          <a:xfrm>
            <a:off x="6171028" y="1626974"/>
            <a:ext cx="4763585" cy="33789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5779" y="322119"/>
            <a:ext cx="9875520" cy="706582"/>
          </a:xfrm>
        </p:spPr>
        <p:txBody>
          <a:bodyPr/>
          <a:lstStyle/>
          <a:p>
            <a:r>
              <a:rPr lang="en-IN" b="1" dirty="0"/>
              <a:t>SCATTER PLOTS</a:t>
            </a:r>
          </a:p>
        </p:txBody>
      </p:sp>
      <p:pic>
        <p:nvPicPr>
          <p:cNvPr id="12" name="Picture 11" descr="A screenshot of a cell phone&#10;&#10;Description automatically generated">
            <a:extLst>
              <a:ext uri="{FF2B5EF4-FFF2-40B4-BE49-F238E27FC236}">
                <a16:creationId xmlns:a16="http://schemas.microsoft.com/office/drawing/2014/main" id="{7B4272A0-5C2D-44BB-83F6-176803B74B27}"/>
              </a:ext>
            </a:extLst>
          </p:cNvPr>
          <p:cNvPicPr>
            <a:picLocks noChangeAspect="1"/>
          </p:cNvPicPr>
          <p:nvPr/>
        </p:nvPicPr>
        <p:blipFill>
          <a:blip r:embed="rId2"/>
          <a:stretch>
            <a:fillRect/>
          </a:stretch>
        </p:blipFill>
        <p:spPr>
          <a:xfrm>
            <a:off x="507246" y="2063072"/>
            <a:ext cx="4903317" cy="3378970"/>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FE20626F-7CDD-43D4-BF9A-A5F73043ADB0}"/>
              </a:ext>
            </a:extLst>
          </p:cNvPr>
          <p:cNvPicPr>
            <a:picLocks noChangeAspect="1"/>
          </p:cNvPicPr>
          <p:nvPr/>
        </p:nvPicPr>
        <p:blipFill>
          <a:blip r:embed="rId3"/>
          <a:stretch>
            <a:fillRect/>
          </a:stretch>
        </p:blipFill>
        <p:spPr>
          <a:xfrm>
            <a:off x="6096000" y="2063072"/>
            <a:ext cx="4903317" cy="33789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EC53F8-A986-4CD4-9A29-20B0B4BF5C82}"/>
              </a:ext>
            </a:extLst>
          </p:cNvPr>
          <p:cNvSpPr/>
          <p:nvPr/>
        </p:nvSpPr>
        <p:spPr>
          <a:xfrm>
            <a:off x="556591" y="675859"/>
            <a:ext cx="9528314" cy="5150962"/>
          </a:xfrm>
          <a:prstGeom prst="rect">
            <a:avLst/>
          </a:prstGeom>
        </p:spPr>
        <p:txBody>
          <a:bodyPr wrap="square">
            <a:spAutoFit/>
          </a:bodyPr>
          <a:lstStyle/>
          <a:p>
            <a:pPr>
              <a:lnSpc>
                <a:spcPct val="115000"/>
              </a:lnSpc>
              <a:spcAft>
                <a:spcPts val="1000"/>
              </a:spcAft>
            </a:pPr>
            <a:r>
              <a:rPr lang="en-US" sz="2400" b="1" dirty="0">
                <a:latin typeface="Calibri" panose="020F0502020204030204" pitchFamily="34" charset="0"/>
                <a:ea typeface="Calibri" panose="020F0502020204030204" pitchFamily="34" charset="0"/>
                <a:cs typeface="Calibri" panose="020F0502020204030204" pitchFamily="34" charset="0"/>
              </a:rPr>
              <a:t>Data Modelling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                         In this project Multiple Linear Regression is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used.Given</a:t>
            </a:r>
            <a:r>
              <a:rPr lang="en-US" dirty="0">
                <a:latin typeface="Times New Roman" panose="02020603050405020304" pitchFamily="18" charset="0"/>
                <a:ea typeface="Times New Roman" panose="02020603050405020304" pitchFamily="18" charset="0"/>
                <a:cs typeface="Times New Roman" panose="02020603050405020304" pitchFamily="18" charset="0"/>
              </a:rPr>
              <a:t> Data set consists of different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items.We</a:t>
            </a:r>
            <a:r>
              <a:rPr lang="en-US" dirty="0">
                <a:latin typeface="Times New Roman" panose="02020603050405020304" pitchFamily="18" charset="0"/>
                <a:ea typeface="Times New Roman" panose="02020603050405020304" pitchFamily="18" charset="0"/>
                <a:cs typeface="Times New Roman" panose="02020603050405020304" pitchFamily="18" charset="0"/>
              </a:rPr>
              <a:t> take multiple inputs for the prediction of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output.In</a:t>
            </a:r>
            <a:r>
              <a:rPr lang="en-US" dirty="0">
                <a:latin typeface="Times New Roman" panose="02020603050405020304" pitchFamily="18" charset="0"/>
                <a:ea typeface="Times New Roman" panose="02020603050405020304" pitchFamily="18" charset="0"/>
                <a:cs typeface="Times New Roman" panose="02020603050405020304" pitchFamily="18" charset="0"/>
              </a:rPr>
              <a:t> given data , 6 quantities are taken as inputs for the prediction of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output.The</a:t>
            </a:r>
            <a:r>
              <a:rPr lang="en-US" dirty="0">
                <a:latin typeface="Times New Roman" panose="02020603050405020304" pitchFamily="18" charset="0"/>
                <a:ea typeface="Times New Roman" panose="02020603050405020304" pitchFamily="18" charset="0"/>
                <a:cs typeface="Times New Roman" panose="02020603050405020304" pitchFamily="18" charset="0"/>
              </a:rPr>
              <a:t> inputs taken are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dirty="0">
                <a:latin typeface="Times New Roman" panose="02020603050405020304" pitchFamily="18" charset="0"/>
                <a:ea typeface="Times New Roman" panose="02020603050405020304" pitchFamily="18" charset="0"/>
                <a:cs typeface="Times New Roman" panose="02020603050405020304" pitchFamily="18" charset="0"/>
              </a:rPr>
              <a:t>Calories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dirty="0">
                <a:latin typeface="Times New Roman" panose="02020603050405020304" pitchFamily="18" charset="0"/>
                <a:ea typeface="Times New Roman" panose="02020603050405020304" pitchFamily="18" charset="0"/>
                <a:cs typeface="Times New Roman" panose="02020603050405020304" pitchFamily="18" charset="0"/>
              </a:rPr>
              <a:t>Protein</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dirty="0">
                <a:latin typeface="Times New Roman" panose="02020603050405020304" pitchFamily="18" charset="0"/>
                <a:ea typeface="Times New Roman" panose="02020603050405020304" pitchFamily="18" charset="0"/>
                <a:cs typeface="Times New Roman" panose="02020603050405020304" pitchFamily="18" charset="0"/>
              </a:rPr>
              <a:t>fat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dirty="0">
                <a:latin typeface="Times New Roman" panose="02020603050405020304" pitchFamily="18" charset="0"/>
                <a:ea typeface="Times New Roman" panose="02020603050405020304" pitchFamily="18" charset="0"/>
                <a:cs typeface="Times New Roman" panose="02020603050405020304" pitchFamily="18" charset="0"/>
              </a:rPr>
              <a:t>carbo</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dirty="0">
                <a:latin typeface="Times New Roman" panose="02020603050405020304" pitchFamily="18" charset="0"/>
                <a:ea typeface="Times New Roman" panose="02020603050405020304" pitchFamily="18" charset="0"/>
                <a:cs typeface="Times New Roman" panose="02020603050405020304" pitchFamily="18" charset="0"/>
              </a:rPr>
              <a:t>Fiber</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dirty="0">
                <a:latin typeface="Times New Roman" panose="02020603050405020304" pitchFamily="18" charset="0"/>
                <a:ea typeface="Times New Roman" panose="02020603050405020304" pitchFamily="18" charset="0"/>
                <a:cs typeface="Times New Roman" panose="02020603050405020304" pitchFamily="18" charset="0"/>
              </a:rPr>
              <a:t>sugars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From these inputs given ,Rating can be predicted. We use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matplot</a:t>
            </a:r>
            <a:r>
              <a:rPr lang="en-US" dirty="0">
                <a:latin typeface="Times New Roman" panose="02020603050405020304" pitchFamily="18" charset="0"/>
                <a:ea typeface="Times New Roman" panose="02020603050405020304" pitchFamily="18" charset="0"/>
                <a:cs typeface="Times New Roman" panose="02020603050405020304" pitchFamily="18" charset="0"/>
              </a:rPr>
              <a:t> and boxplot functions to plot different graphs and maps to determine the dependency of each quantity with the prediction.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8051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803564"/>
          </a:xfrm>
        </p:spPr>
        <p:txBody>
          <a:bodyPr>
            <a:normAutofit/>
          </a:bodyPr>
          <a:lstStyle/>
          <a:p>
            <a:r>
              <a:rPr lang="en-IN" b="1" dirty="0"/>
              <a:t>MULTIPLE LINEAR REGRESSION</a:t>
            </a:r>
          </a:p>
        </p:txBody>
      </p:sp>
      <p:sp>
        <p:nvSpPr>
          <p:cNvPr id="3" name="Content Placeholder 2"/>
          <p:cNvSpPr>
            <a:spLocks noGrp="1"/>
          </p:cNvSpPr>
          <p:nvPr>
            <p:ph idx="1"/>
          </p:nvPr>
        </p:nvSpPr>
        <p:spPr>
          <a:xfrm>
            <a:off x="1143000" y="1558636"/>
            <a:ext cx="9872871" cy="4537364"/>
          </a:xfrm>
        </p:spPr>
        <p:txBody>
          <a:bodyPr/>
          <a:lstStyle/>
          <a:p>
            <a:r>
              <a:rPr lang="en-IN" dirty="0">
                <a:solidFill>
                  <a:schemeClr val="tx1"/>
                </a:solidFill>
              </a:rPr>
              <a:t>In the given data the target values are continuous so, we need to use Regression.</a:t>
            </a:r>
          </a:p>
          <a:p>
            <a:r>
              <a:rPr lang="en-IN" dirty="0">
                <a:solidFill>
                  <a:schemeClr val="tx1"/>
                </a:solidFill>
              </a:rPr>
              <a:t>Basically, we can’t predict the rating of a brand only with one predictor.</a:t>
            </a:r>
          </a:p>
          <a:p>
            <a:r>
              <a:rPr lang="en-IN" dirty="0">
                <a:solidFill>
                  <a:schemeClr val="tx1"/>
                </a:solidFill>
              </a:rPr>
              <a:t>Hence, we need to take multiple predictors to predict the target.</a:t>
            </a:r>
          </a:p>
          <a:p>
            <a:r>
              <a:rPr lang="en-IN" dirty="0">
                <a:solidFill>
                  <a:schemeClr val="tx1"/>
                </a:solidFill>
              </a:rPr>
              <a:t>So, here we used  MULTIPLE LINEAR REGRESSION by taking 6 predictors and 1 target.</a:t>
            </a:r>
          </a:p>
          <a:p>
            <a:r>
              <a:rPr lang="en-IN" dirty="0">
                <a:solidFill>
                  <a:schemeClr val="tx1"/>
                </a:solidFill>
              </a:rPr>
              <a:t>PREDICTORS: Calories, Proteins, Fat, Fiber, Sugars, Carbo.</a:t>
            </a:r>
          </a:p>
          <a:p>
            <a:r>
              <a:rPr lang="en-IN" dirty="0">
                <a:solidFill>
                  <a:schemeClr val="tx1"/>
                </a:solidFill>
              </a:rPr>
              <a:t>TARGET: Rating.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29046"/>
            <a:ext cx="9875520" cy="658091"/>
          </a:xfrm>
        </p:spPr>
        <p:txBody>
          <a:bodyPr>
            <a:normAutofit fontScale="90000"/>
          </a:bodyPr>
          <a:lstStyle/>
          <a:p>
            <a:r>
              <a:rPr lang="en-IN" b="1" dirty="0"/>
              <a:t>OLS Model</a:t>
            </a:r>
          </a:p>
        </p:txBody>
      </p:sp>
      <p:pic>
        <p:nvPicPr>
          <p:cNvPr id="4" name="Content Placeholder 3"/>
          <p:cNvPicPr>
            <a:picLocks noGrp="1" noChangeAspect="1"/>
          </p:cNvPicPr>
          <p:nvPr>
            <p:ph idx="1"/>
          </p:nvPr>
        </p:nvPicPr>
        <p:blipFill>
          <a:blip r:embed="rId2"/>
          <a:stretch>
            <a:fillRect/>
          </a:stretch>
        </p:blipFill>
        <p:spPr>
          <a:xfrm>
            <a:off x="2109355" y="872836"/>
            <a:ext cx="7429500" cy="570460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491" y="401782"/>
            <a:ext cx="9875520" cy="678873"/>
          </a:xfrm>
        </p:spPr>
        <p:txBody>
          <a:bodyPr>
            <a:normAutofit fontScale="90000"/>
          </a:bodyPr>
          <a:lstStyle/>
          <a:p>
            <a:r>
              <a:rPr lang="en-IN" b="1" dirty="0"/>
              <a:t>Training and Testing</a:t>
            </a:r>
          </a:p>
        </p:txBody>
      </p:sp>
      <p:pic>
        <p:nvPicPr>
          <p:cNvPr id="4" name="Content Placeholder 3"/>
          <p:cNvPicPr>
            <a:picLocks noGrp="1" noChangeAspect="1"/>
          </p:cNvPicPr>
          <p:nvPr>
            <p:ph idx="1"/>
          </p:nvPr>
        </p:nvPicPr>
        <p:blipFill>
          <a:blip r:embed="rId2"/>
          <a:stretch>
            <a:fillRect/>
          </a:stretch>
        </p:blipFill>
        <p:spPr>
          <a:xfrm>
            <a:off x="810491" y="1242146"/>
            <a:ext cx="8620125" cy="1762125"/>
          </a:xfrm>
          <a:prstGeom prst="rect">
            <a:avLst/>
          </a:prstGeom>
        </p:spPr>
      </p:pic>
      <p:sp>
        <p:nvSpPr>
          <p:cNvPr id="6" name="TextBox 5"/>
          <p:cNvSpPr txBox="1"/>
          <p:nvPr/>
        </p:nvSpPr>
        <p:spPr>
          <a:xfrm>
            <a:off x="883227" y="3165762"/>
            <a:ext cx="9709266" cy="707886"/>
          </a:xfrm>
          <a:prstGeom prst="rect">
            <a:avLst/>
          </a:prstGeom>
          <a:noFill/>
        </p:spPr>
        <p:txBody>
          <a:bodyPr wrap="square" rtlCol="0">
            <a:spAutoFit/>
          </a:bodyPr>
          <a:lstStyle/>
          <a:p>
            <a:pPr marL="342900" indent="-342900">
              <a:buFont typeface="Arial" panose="020B0604020202020204" pitchFamily="34" charset="0"/>
              <a:buChar char="•"/>
            </a:pPr>
            <a:r>
              <a:rPr lang="en-IN" sz="2200" dirty="0">
                <a:solidFill>
                  <a:schemeClr val="accent1"/>
                </a:solidFill>
              </a:rPr>
              <a:t>Here, the test size is 40% and train size is 60% </a:t>
            </a:r>
          </a:p>
          <a:p>
            <a:pPr marL="285750" indent="-285750">
              <a:buFont typeface="Arial" panose="020B0604020202020204" pitchFamily="34" charset="0"/>
              <a:buChar char="•"/>
            </a:pPr>
            <a:endParaRPr lang="en-IN" dirty="0">
              <a:solidFill>
                <a:schemeClr val="accent1"/>
              </a:solidFill>
            </a:endParaRPr>
          </a:p>
        </p:txBody>
      </p:sp>
      <p:pic>
        <p:nvPicPr>
          <p:cNvPr id="7" name="Picture 6"/>
          <p:cNvPicPr>
            <a:picLocks noChangeAspect="1"/>
          </p:cNvPicPr>
          <p:nvPr/>
        </p:nvPicPr>
        <p:blipFill>
          <a:blip r:embed="rId3"/>
          <a:stretch>
            <a:fillRect/>
          </a:stretch>
        </p:blipFill>
        <p:spPr>
          <a:xfrm>
            <a:off x="883227" y="3602832"/>
            <a:ext cx="6686550" cy="28395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0351" y="453736"/>
            <a:ext cx="9875520" cy="762000"/>
          </a:xfrm>
        </p:spPr>
        <p:txBody>
          <a:bodyPr/>
          <a:lstStyle/>
          <a:p>
            <a:r>
              <a:rPr lang="en-IN" b="1" dirty="0"/>
              <a:t>TABLE OF CONTENTS</a:t>
            </a:r>
          </a:p>
        </p:txBody>
      </p:sp>
      <p:sp>
        <p:nvSpPr>
          <p:cNvPr id="3" name="Content Placeholder 2"/>
          <p:cNvSpPr>
            <a:spLocks noGrp="1"/>
          </p:cNvSpPr>
          <p:nvPr>
            <p:ph idx="1"/>
          </p:nvPr>
        </p:nvSpPr>
        <p:spPr>
          <a:xfrm>
            <a:off x="781877" y="1215735"/>
            <a:ext cx="9134061" cy="5095763"/>
          </a:xfrm>
        </p:spPr>
        <p:txBody>
          <a:bodyPr>
            <a:normAutofit fontScale="85000" lnSpcReduction="20000"/>
          </a:bodyPr>
          <a:lstStyle/>
          <a:p>
            <a:r>
              <a:rPr lang="en-IN" dirty="0"/>
              <a:t>PROBLEM STATEMENT</a:t>
            </a:r>
          </a:p>
          <a:p>
            <a:r>
              <a:rPr lang="en-IN" dirty="0"/>
              <a:t>OBJECTIVES OF RESEARCH</a:t>
            </a:r>
          </a:p>
          <a:p>
            <a:r>
              <a:rPr lang="en-IN" dirty="0"/>
              <a:t>DATA SET</a:t>
            </a:r>
          </a:p>
          <a:p>
            <a:r>
              <a:rPr lang="en-IN" dirty="0"/>
              <a:t>DESCRIPTION</a:t>
            </a:r>
          </a:p>
          <a:p>
            <a:r>
              <a:rPr lang="en-IN" dirty="0"/>
              <a:t>DESCRIBE</a:t>
            </a:r>
          </a:p>
          <a:p>
            <a:r>
              <a:rPr lang="en-IN" dirty="0"/>
              <a:t>CORRELATION</a:t>
            </a:r>
          </a:p>
          <a:p>
            <a:r>
              <a:rPr lang="en-IN" dirty="0"/>
              <a:t>COVARIENCE</a:t>
            </a:r>
          </a:p>
          <a:p>
            <a:r>
              <a:rPr lang="en-IN" dirty="0"/>
              <a:t>DATA VISUALISATION</a:t>
            </a:r>
          </a:p>
          <a:p>
            <a:r>
              <a:rPr lang="en-IN" dirty="0"/>
              <a:t>DATA MODELLING</a:t>
            </a:r>
          </a:p>
          <a:p>
            <a:r>
              <a:rPr lang="en-IN" dirty="0"/>
              <a:t>MULTIPLE LINEAR REGRESSION</a:t>
            </a:r>
          </a:p>
          <a:p>
            <a:r>
              <a:rPr lang="en-IN" dirty="0"/>
              <a:t>OLS MODEL</a:t>
            </a:r>
          </a:p>
          <a:p>
            <a:r>
              <a:rPr lang="en-IN" dirty="0"/>
              <a:t>TRAINING AND TESTING</a:t>
            </a:r>
          </a:p>
          <a:p>
            <a:r>
              <a:rPr lang="en-IN" dirty="0"/>
              <a:t>ACCURACY</a:t>
            </a:r>
          </a:p>
          <a:p>
            <a:r>
              <a:rPr lang="en-IN" dirty="0"/>
              <a:t>OUTLIERS</a:t>
            </a:r>
          </a:p>
          <a:p>
            <a:r>
              <a:rPr lang="en-IN" dirty="0"/>
              <a:t>CONCLUSION</a:t>
            </a:r>
          </a:p>
          <a:p>
            <a:endParaRPr lang="en-IN" dirty="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84563" y="529937"/>
            <a:ext cx="9050481" cy="568382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751" y="443345"/>
            <a:ext cx="10104120" cy="595745"/>
          </a:xfrm>
        </p:spPr>
        <p:txBody>
          <a:bodyPr>
            <a:normAutofit fontScale="90000"/>
          </a:bodyPr>
          <a:lstStyle/>
          <a:p>
            <a:r>
              <a:rPr lang="en-IN" dirty="0"/>
              <a:t>RMSE AND R-SQUARED VALUES</a:t>
            </a:r>
          </a:p>
        </p:txBody>
      </p:sp>
      <p:pic>
        <p:nvPicPr>
          <p:cNvPr id="4" name="Content Placeholder 3"/>
          <p:cNvPicPr>
            <a:picLocks noGrp="1" noChangeAspect="1"/>
          </p:cNvPicPr>
          <p:nvPr>
            <p:ph idx="1"/>
          </p:nvPr>
        </p:nvPicPr>
        <p:blipFill>
          <a:blip r:embed="rId2"/>
          <a:stretch>
            <a:fillRect/>
          </a:stretch>
        </p:blipFill>
        <p:spPr>
          <a:xfrm>
            <a:off x="911752" y="1496291"/>
            <a:ext cx="8897266" cy="386101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389998315"/>
              </p:ext>
            </p:extLst>
          </p:nvPr>
        </p:nvGraphicFramePr>
        <p:xfrm>
          <a:off x="1074950" y="1484140"/>
          <a:ext cx="9194464" cy="4114800"/>
        </p:xfrm>
        <a:graphic>
          <a:graphicData uri="http://schemas.openxmlformats.org/drawingml/2006/table">
            <a:tbl>
              <a:tblPr firstRow="1" bandRow="1">
                <a:tableStyleId>{5C22544A-7EE6-4342-B048-85BDC9FD1C3A}</a:tableStyleId>
              </a:tblPr>
              <a:tblGrid>
                <a:gridCol w="2808719">
                  <a:extLst>
                    <a:ext uri="{9D8B030D-6E8A-4147-A177-3AD203B41FA5}">
                      <a16:colId xmlns:a16="http://schemas.microsoft.com/office/drawing/2014/main" val="20000"/>
                    </a:ext>
                  </a:extLst>
                </a:gridCol>
                <a:gridCol w="3320924">
                  <a:extLst>
                    <a:ext uri="{9D8B030D-6E8A-4147-A177-3AD203B41FA5}">
                      <a16:colId xmlns:a16="http://schemas.microsoft.com/office/drawing/2014/main" val="20001"/>
                    </a:ext>
                  </a:extLst>
                </a:gridCol>
                <a:gridCol w="3064821">
                  <a:extLst>
                    <a:ext uri="{9D8B030D-6E8A-4147-A177-3AD203B41FA5}">
                      <a16:colId xmlns:a16="http://schemas.microsoft.com/office/drawing/2014/main" val="20002"/>
                    </a:ext>
                  </a:extLst>
                </a:gridCol>
              </a:tblGrid>
              <a:tr h="1445742">
                <a:tc>
                  <a:txBody>
                    <a:bodyPr/>
                    <a:lstStyle/>
                    <a:p>
                      <a:r>
                        <a:rPr lang="en-IN" dirty="0"/>
                        <a:t>Cereal</a:t>
                      </a:r>
                      <a:r>
                        <a:rPr lang="en-IN" baseline="0" dirty="0"/>
                        <a:t> Brands</a:t>
                      </a:r>
                      <a:endParaRPr lang="en-IN" dirty="0"/>
                    </a:p>
                  </a:txBody>
                  <a:tcPr/>
                </a:tc>
                <a:tc>
                  <a:txBody>
                    <a:bodyPr/>
                    <a:lstStyle/>
                    <a:p>
                      <a:r>
                        <a:rPr lang="en-IN" dirty="0"/>
                        <a:t>Highest</a:t>
                      </a:r>
                      <a:r>
                        <a:rPr lang="en-IN" baseline="0" dirty="0"/>
                        <a:t> rating(93.704) (all_bran_with_extra_fiber)</a:t>
                      </a:r>
                    </a:p>
                  </a:txBody>
                  <a:tcPr/>
                </a:tc>
                <a:tc>
                  <a:txBody>
                    <a:bodyPr/>
                    <a:lstStyle/>
                    <a:p>
                      <a:r>
                        <a:rPr lang="en-IN" dirty="0"/>
                        <a:t>Lowest</a:t>
                      </a:r>
                      <a:r>
                        <a:rPr lang="en-IN" baseline="0" dirty="0"/>
                        <a:t> rating(18.042)</a:t>
                      </a:r>
                    </a:p>
                    <a:p>
                      <a:r>
                        <a:rPr lang="en-IN" baseline="0" dirty="0"/>
                        <a:t>(Cap’n’Crunch)</a:t>
                      </a:r>
                      <a:endParaRPr lang="en-IN" dirty="0"/>
                    </a:p>
                  </a:txBody>
                  <a:tcPr/>
                </a:tc>
                <a:extLst>
                  <a:ext uri="{0D108BD9-81ED-4DB2-BD59-A6C34878D82A}">
                    <a16:rowId xmlns:a16="http://schemas.microsoft.com/office/drawing/2014/main" val="10000"/>
                  </a:ext>
                </a:extLst>
              </a:tr>
              <a:tr h="444843">
                <a:tc>
                  <a:txBody>
                    <a:bodyPr/>
                    <a:lstStyle/>
                    <a:p>
                      <a:r>
                        <a:rPr lang="en-IN" dirty="0"/>
                        <a:t>Calories</a:t>
                      </a:r>
                    </a:p>
                  </a:txBody>
                  <a:tcPr/>
                </a:tc>
                <a:tc>
                  <a:txBody>
                    <a:bodyPr/>
                    <a:lstStyle/>
                    <a:p>
                      <a:r>
                        <a:rPr lang="en-IN" dirty="0"/>
                        <a:t>50</a:t>
                      </a:r>
                    </a:p>
                  </a:txBody>
                  <a:tcPr/>
                </a:tc>
                <a:tc>
                  <a:txBody>
                    <a:bodyPr/>
                    <a:lstStyle/>
                    <a:p>
                      <a:r>
                        <a:rPr lang="en-IN" dirty="0"/>
                        <a:t>120</a:t>
                      </a:r>
                    </a:p>
                  </a:txBody>
                  <a:tcPr/>
                </a:tc>
                <a:extLst>
                  <a:ext uri="{0D108BD9-81ED-4DB2-BD59-A6C34878D82A}">
                    <a16:rowId xmlns:a16="http://schemas.microsoft.com/office/drawing/2014/main" val="10001"/>
                  </a:ext>
                </a:extLst>
              </a:tr>
              <a:tr h="444843">
                <a:tc>
                  <a:txBody>
                    <a:bodyPr/>
                    <a:lstStyle/>
                    <a:p>
                      <a:r>
                        <a:rPr lang="en-IN" dirty="0"/>
                        <a:t>Proteins</a:t>
                      </a:r>
                    </a:p>
                  </a:txBody>
                  <a:tcPr/>
                </a:tc>
                <a:tc>
                  <a:txBody>
                    <a:bodyPr/>
                    <a:lstStyle/>
                    <a:p>
                      <a:r>
                        <a:rPr lang="en-IN" dirty="0"/>
                        <a:t>4</a:t>
                      </a:r>
                    </a:p>
                  </a:txBody>
                  <a:tcPr/>
                </a:tc>
                <a:tc>
                  <a:txBody>
                    <a:bodyPr/>
                    <a:lstStyle/>
                    <a:p>
                      <a:r>
                        <a:rPr lang="en-IN" dirty="0"/>
                        <a:t>1</a:t>
                      </a:r>
                    </a:p>
                  </a:txBody>
                  <a:tcPr/>
                </a:tc>
                <a:extLst>
                  <a:ext uri="{0D108BD9-81ED-4DB2-BD59-A6C34878D82A}">
                    <a16:rowId xmlns:a16="http://schemas.microsoft.com/office/drawing/2014/main" val="10002"/>
                  </a:ext>
                </a:extLst>
              </a:tr>
              <a:tr h="444843">
                <a:tc>
                  <a:txBody>
                    <a:bodyPr/>
                    <a:lstStyle/>
                    <a:p>
                      <a:r>
                        <a:rPr lang="en-IN" dirty="0"/>
                        <a:t>Fat</a:t>
                      </a:r>
                    </a:p>
                  </a:txBody>
                  <a:tcPr/>
                </a:tc>
                <a:tc>
                  <a:txBody>
                    <a:bodyPr/>
                    <a:lstStyle/>
                    <a:p>
                      <a:r>
                        <a:rPr lang="en-IN" dirty="0"/>
                        <a:t>1</a:t>
                      </a:r>
                    </a:p>
                  </a:txBody>
                  <a:tcPr/>
                </a:tc>
                <a:tc>
                  <a:txBody>
                    <a:bodyPr/>
                    <a:lstStyle/>
                    <a:p>
                      <a:r>
                        <a:rPr lang="en-IN" dirty="0"/>
                        <a:t>2</a:t>
                      </a:r>
                    </a:p>
                  </a:txBody>
                  <a:tcPr/>
                </a:tc>
                <a:extLst>
                  <a:ext uri="{0D108BD9-81ED-4DB2-BD59-A6C34878D82A}">
                    <a16:rowId xmlns:a16="http://schemas.microsoft.com/office/drawing/2014/main" val="10003"/>
                  </a:ext>
                </a:extLst>
              </a:tr>
              <a:tr h="444843">
                <a:tc>
                  <a:txBody>
                    <a:bodyPr/>
                    <a:lstStyle/>
                    <a:p>
                      <a:r>
                        <a:rPr lang="en-IN" dirty="0"/>
                        <a:t>Fiber</a:t>
                      </a:r>
                    </a:p>
                  </a:txBody>
                  <a:tcPr/>
                </a:tc>
                <a:tc>
                  <a:txBody>
                    <a:bodyPr/>
                    <a:lstStyle/>
                    <a:p>
                      <a:r>
                        <a:rPr lang="en-IN" dirty="0"/>
                        <a:t>14</a:t>
                      </a:r>
                    </a:p>
                  </a:txBody>
                  <a:tcPr/>
                </a:tc>
                <a:tc>
                  <a:txBody>
                    <a:bodyPr/>
                    <a:lstStyle/>
                    <a:p>
                      <a:r>
                        <a:rPr lang="en-IN" dirty="0"/>
                        <a:t>2</a:t>
                      </a:r>
                    </a:p>
                  </a:txBody>
                  <a:tcPr/>
                </a:tc>
                <a:extLst>
                  <a:ext uri="{0D108BD9-81ED-4DB2-BD59-A6C34878D82A}">
                    <a16:rowId xmlns:a16="http://schemas.microsoft.com/office/drawing/2014/main" val="10004"/>
                  </a:ext>
                </a:extLst>
              </a:tr>
              <a:tr h="444843">
                <a:tc>
                  <a:txBody>
                    <a:bodyPr/>
                    <a:lstStyle/>
                    <a:p>
                      <a:r>
                        <a:rPr lang="en-IN" dirty="0"/>
                        <a:t>Sugars</a:t>
                      </a:r>
                    </a:p>
                  </a:txBody>
                  <a:tcPr/>
                </a:tc>
                <a:tc>
                  <a:txBody>
                    <a:bodyPr/>
                    <a:lstStyle/>
                    <a:p>
                      <a:r>
                        <a:rPr lang="en-IN" dirty="0"/>
                        <a:t>7</a:t>
                      </a:r>
                    </a:p>
                  </a:txBody>
                  <a:tcPr/>
                </a:tc>
                <a:tc>
                  <a:txBody>
                    <a:bodyPr/>
                    <a:lstStyle/>
                    <a:p>
                      <a:r>
                        <a:rPr lang="en-IN" dirty="0"/>
                        <a:t>12</a:t>
                      </a:r>
                    </a:p>
                  </a:txBody>
                  <a:tcPr/>
                </a:tc>
                <a:extLst>
                  <a:ext uri="{0D108BD9-81ED-4DB2-BD59-A6C34878D82A}">
                    <a16:rowId xmlns:a16="http://schemas.microsoft.com/office/drawing/2014/main" val="10005"/>
                  </a:ext>
                </a:extLst>
              </a:tr>
              <a:tr h="444843">
                <a:tc>
                  <a:txBody>
                    <a:bodyPr/>
                    <a:lstStyle/>
                    <a:p>
                      <a:r>
                        <a:rPr lang="en-IN" dirty="0"/>
                        <a:t>Carbo</a:t>
                      </a:r>
                    </a:p>
                  </a:txBody>
                  <a:tcPr/>
                </a:tc>
                <a:tc>
                  <a:txBody>
                    <a:bodyPr/>
                    <a:lstStyle/>
                    <a:p>
                      <a:r>
                        <a:rPr lang="en-IN" dirty="0"/>
                        <a:t>8</a:t>
                      </a:r>
                    </a:p>
                  </a:txBody>
                  <a:tcPr/>
                </a:tc>
                <a:tc>
                  <a:txBody>
                    <a:bodyPr/>
                    <a:lstStyle/>
                    <a:p>
                      <a:r>
                        <a:rPr lang="en-IN" dirty="0"/>
                        <a:t>12</a:t>
                      </a:r>
                    </a:p>
                  </a:txBody>
                  <a:tcPr/>
                </a:tc>
                <a:extLst>
                  <a:ext uri="{0D108BD9-81ED-4DB2-BD59-A6C34878D82A}">
                    <a16:rowId xmlns:a16="http://schemas.microsoft.com/office/drawing/2014/main" val="10006"/>
                  </a:ext>
                </a:extLst>
              </a:tr>
            </a:tbl>
          </a:graphicData>
        </a:graphic>
      </p:graphicFrame>
      <p:sp>
        <p:nvSpPr>
          <p:cNvPr id="5" name="Rectangle 4"/>
          <p:cNvSpPr/>
          <p:nvPr/>
        </p:nvSpPr>
        <p:spPr>
          <a:xfrm>
            <a:off x="391204" y="262143"/>
            <a:ext cx="2709396" cy="369332"/>
          </a:xfrm>
          <a:prstGeom prst="rect">
            <a:avLst/>
          </a:prstGeom>
        </p:spPr>
        <p:txBody>
          <a:bodyPr wrap="none">
            <a:spAutoFit/>
          </a:bodyPr>
          <a:lstStyle/>
          <a:p>
            <a:r>
              <a:rPr lang="en-IN" dirty="0"/>
              <a:t>Comparison of Ratings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85D5AA8-773B-469A-8802-9645A4DC9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89ED5F7-8269-4F20-B77F-70D4AA7A9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873202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4">
            <a:extLst>
              <a:ext uri="{FF2B5EF4-FFF2-40B4-BE49-F238E27FC236}">
                <a16:creationId xmlns:a16="http://schemas.microsoft.com/office/drawing/2014/main" id="{C75AF42C-C556-454E-B2D3-2C917CB81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B54011F4-9952-42EC-A7C7-86531762965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2185" y="1256081"/>
            <a:ext cx="8111573" cy="4339691"/>
          </a:xfrm>
          <a:prstGeom prst="rect">
            <a:avLst/>
          </a:prstGeom>
        </p:spPr>
      </p:pic>
    </p:spTree>
    <p:extLst>
      <p:ext uri="{BB962C8B-B14F-4D97-AF65-F5344CB8AC3E}">
        <p14:creationId xmlns:p14="http://schemas.microsoft.com/office/powerpoint/2010/main" val="1531919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872836" y="545186"/>
          <a:ext cx="9872664" cy="1943100"/>
        </p:xfrm>
        <a:graphic>
          <a:graphicData uri="http://schemas.openxmlformats.org/drawingml/2006/table">
            <a:tbl>
              <a:tblPr firstRow="1" bandRow="1">
                <a:tableStyleId>{5C22544A-7EE6-4342-B048-85BDC9FD1C3A}</a:tableStyleId>
              </a:tblPr>
              <a:tblGrid>
                <a:gridCol w="3290888">
                  <a:extLst>
                    <a:ext uri="{9D8B030D-6E8A-4147-A177-3AD203B41FA5}">
                      <a16:colId xmlns:a16="http://schemas.microsoft.com/office/drawing/2014/main" val="20000"/>
                    </a:ext>
                  </a:extLst>
                </a:gridCol>
                <a:gridCol w="3290888">
                  <a:extLst>
                    <a:ext uri="{9D8B030D-6E8A-4147-A177-3AD203B41FA5}">
                      <a16:colId xmlns:a16="http://schemas.microsoft.com/office/drawing/2014/main" val="20001"/>
                    </a:ext>
                  </a:extLst>
                </a:gridCol>
                <a:gridCol w="3290888">
                  <a:extLst>
                    <a:ext uri="{9D8B030D-6E8A-4147-A177-3AD203B41FA5}">
                      <a16:colId xmlns:a16="http://schemas.microsoft.com/office/drawing/2014/main" val="20002"/>
                    </a:ext>
                  </a:extLst>
                </a:gridCol>
              </a:tblGrid>
              <a:tr h="388620">
                <a:tc>
                  <a:txBody>
                    <a:bodyPr/>
                    <a:lstStyle/>
                    <a:p>
                      <a:r>
                        <a:rPr lang="en-IN" dirty="0"/>
                        <a:t>                  TRAINING</a:t>
                      </a:r>
                    </a:p>
                  </a:txBody>
                  <a:tcPr/>
                </a:tc>
                <a:tc>
                  <a:txBody>
                    <a:bodyPr/>
                    <a:lstStyle/>
                    <a:p>
                      <a:r>
                        <a:rPr lang="en-IN" dirty="0"/>
                        <a:t>                   TESTING</a:t>
                      </a:r>
                    </a:p>
                  </a:txBody>
                  <a:tcPr/>
                </a:tc>
                <a:tc>
                  <a:txBody>
                    <a:bodyPr/>
                    <a:lstStyle/>
                    <a:p>
                      <a:r>
                        <a:rPr lang="en-IN" dirty="0"/>
                        <a:t>                    ACCURACY</a:t>
                      </a:r>
                    </a:p>
                  </a:txBody>
                  <a:tcPr/>
                </a:tc>
                <a:extLst>
                  <a:ext uri="{0D108BD9-81ED-4DB2-BD59-A6C34878D82A}">
                    <a16:rowId xmlns:a16="http://schemas.microsoft.com/office/drawing/2014/main" val="10000"/>
                  </a:ext>
                </a:extLst>
              </a:tr>
              <a:tr h="388620">
                <a:tc>
                  <a:txBody>
                    <a:bodyPr/>
                    <a:lstStyle/>
                    <a:p>
                      <a:r>
                        <a:rPr lang="en-IN" dirty="0"/>
                        <a:t>                        60%</a:t>
                      </a:r>
                    </a:p>
                  </a:txBody>
                  <a:tcPr/>
                </a:tc>
                <a:tc>
                  <a:txBody>
                    <a:bodyPr/>
                    <a:lstStyle/>
                    <a:p>
                      <a:r>
                        <a:rPr lang="en-IN" dirty="0"/>
                        <a:t>                          40%</a:t>
                      </a:r>
                    </a:p>
                  </a:txBody>
                  <a:tcPr/>
                </a:tc>
                <a:tc>
                  <a:txBody>
                    <a:bodyPr/>
                    <a:lstStyle/>
                    <a:p>
                      <a:r>
                        <a:rPr lang="en-IN" dirty="0"/>
                        <a:t>                         93.9%</a:t>
                      </a:r>
                    </a:p>
                  </a:txBody>
                  <a:tcPr/>
                </a:tc>
                <a:extLst>
                  <a:ext uri="{0D108BD9-81ED-4DB2-BD59-A6C34878D82A}">
                    <a16:rowId xmlns:a16="http://schemas.microsoft.com/office/drawing/2014/main" val="10001"/>
                  </a:ext>
                </a:extLst>
              </a:tr>
              <a:tr h="388620">
                <a:tc>
                  <a:txBody>
                    <a:bodyPr/>
                    <a:lstStyle/>
                    <a:p>
                      <a:r>
                        <a:rPr lang="en-IN" dirty="0"/>
                        <a:t>                         70%</a:t>
                      </a:r>
                    </a:p>
                  </a:txBody>
                  <a:tcPr/>
                </a:tc>
                <a:tc>
                  <a:txBody>
                    <a:bodyPr/>
                    <a:lstStyle/>
                    <a:p>
                      <a:r>
                        <a:rPr lang="en-IN" dirty="0"/>
                        <a:t>                          30%</a:t>
                      </a:r>
                    </a:p>
                  </a:txBody>
                  <a:tcPr/>
                </a:tc>
                <a:tc>
                  <a:txBody>
                    <a:bodyPr/>
                    <a:lstStyle/>
                    <a:p>
                      <a:r>
                        <a:rPr lang="en-IN" dirty="0"/>
                        <a:t>                          92.2%</a:t>
                      </a:r>
                    </a:p>
                  </a:txBody>
                  <a:tcPr/>
                </a:tc>
                <a:extLst>
                  <a:ext uri="{0D108BD9-81ED-4DB2-BD59-A6C34878D82A}">
                    <a16:rowId xmlns:a16="http://schemas.microsoft.com/office/drawing/2014/main" val="10002"/>
                  </a:ext>
                </a:extLst>
              </a:tr>
              <a:tr h="388620">
                <a:tc>
                  <a:txBody>
                    <a:bodyPr/>
                    <a:lstStyle/>
                    <a:p>
                      <a:r>
                        <a:rPr lang="en-IN" dirty="0"/>
                        <a:t>                         80%</a:t>
                      </a:r>
                    </a:p>
                  </a:txBody>
                  <a:tcPr/>
                </a:tc>
                <a:tc>
                  <a:txBody>
                    <a:bodyPr/>
                    <a:lstStyle/>
                    <a:p>
                      <a:r>
                        <a:rPr lang="en-IN" dirty="0"/>
                        <a:t>                          20%</a:t>
                      </a:r>
                    </a:p>
                  </a:txBody>
                  <a:tcPr/>
                </a:tc>
                <a:tc>
                  <a:txBody>
                    <a:bodyPr/>
                    <a:lstStyle/>
                    <a:p>
                      <a:r>
                        <a:rPr lang="en-IN" dirty="0"/>
                        <a:t>                           91.5%</a:t>
                      </a:r>
                    </a:p>
                  </a:txBody>
                  <a:tcPr/>
                </a:tc>
                <a:extLst>
                  <a:ext uri="{0D108BD9-81ED-4DB2-BD59-A6C34878D82A}">
                    <a16:rowId xmlns:a16="http://schemas.microsoft.com/office/drawing/2014/main" val="10003"/>
                  </a:ext>
                </a:extLst>
              </a:tr>
              <a:tr h="388620">
                <a:tc>
                  <a:txBody>
                    <a:bodyPr/>
                    <a:lstStyle/>
                    <a:p>
                      <a:r>
                        <a:rPr lang="en-IN" dirty="0"/>
                        <a:t>                         50%</a:t>
                      </a:r>
                    </a:p>
                  </a:txBody>
                  <a:tcPr/>
                </a:tc>
                <a:tc>
                  <a:txBody>
                    <a:bodyPr/>
                    <a:lstStyle/>
                    <a:p>
                      <a:r>
                        <a:rPr lang="en-IN" dirty="0"/>
                        <a:t>                          50%</a:t>
                      </a:r>
                    </a:p>
                  </a:txBody>
                  <a:tcPr/>
                </a:tc>
                <a:tc>
                  <a:txBody>
                    <a:bodyPr/>
                    <a:lstStyle/>
                    <a:p>
                      <a:r>
                        <a:rPr lang="en-IN" dirty="0"/>
                        <a:t>                           89.5%</a:t>
                      </a:r>
                    </a:p>
                  </a:txBody>
                  <a:tcPr/>
                </a:tc>
                <a:extLst>
                  <a:ext uri="{0D108BD9-81ED-4DB2-BD59-A6C34878D82A}">
                    <a16:rowId xmlns:a16="http://schemas.microsoft.com/office/drawing/2014/main" val="10004"/>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7959" y="2748742"/>
            <a:ext cx="7429500" cy="383909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0351" y="474519"/>
            <a:ext cx="9875520" cy="564572"/>
          </a:xfrm>
        </p:spPr>
        <p:txBody>
          <a:bodyPr>
            <a:normAutofit fontScale="90000"/>
          </a:bodyPr>
          <a:lstStyle/>
          <a:p>
            <a:r>
              <a:rPr lang="en-IN" dirty="0"/>
              <a:t>                                 CONCLUSION</a:t>
            </a:r>
          </a:p>
        </p:txBody>
      </p:sp>
      <p:sp>
        <p:nvSpPr>
          <p:cNvPr id="3" name="Content Placeholder 2"/>
          <p:cNvSpPr>
            <a:spLocks noGrp="1"/>
          </p:cNvSpPr>
          <p:nvPr>
            <p:ph idx="1"/>
          </p:nvPr>
        </p:nvSpPr>
        <p:spPr>
          <a:xfrm>
            <a:off x="1143000" y="1205347"/>
            <a:ext cx="9872871" cy="4745182"/>
          </a:xfrm>
        </p:spPr>
        <p:txBody>
          <a:bodyPr/>
          <a:lstStyle/>
          <a:p>
            <a:endParaRPr lang="en-IN" dirty="0"/>
          </a:p>
          <a:p>
            <a:endParaRPr lang="en-IN" dirty="0"/>
          </a:p>
          <a:p>
            <a:endParaRPr lang="en-IN" dirty="0"/>
          </a:p>
          <a:p>
            <a:r>
              <a:rPr lang="en-IN" dirty="0">
                <a:solidFill>
                  <a:schemeClr val="tx1"/>
                </a:solidFill>
              </a:rPr>
              <a:t>So, here we conclude that 40% testing and 60% training is the best model, as it has 93.9 accuracy.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45974" y="3013363"/>
            <a:ext cx="3430672" cy="646331"/>
          </a:xfrm>
          <a:prstGeom prst="rect">
            <a:avLst/>
          </a:prstGeom>
          <a:noFill/>
        </p:spPr>
        <p:txBody>
          <a:bodyPr wrap="square" rtlCol="0">
            <a:spAutoFit/>
          </a:bodyPr>
          <a:lstStyle/>
          <a:p>
            <a:r>
              <a:rPr lang="en-IN" sz="3600" b="1" dirty="0">
                <a:solidFill>
                  <a:schemeClr val="accent1"/>
                </a:solidFill>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PROBLEM STATEMENT</a:t>
            </a:r>
          </a:p>
        </p:txBody>
      </p:sp>
      <p:sp>
        <p:nvSpPr>
          <p:cNvPr id="3" name="Content Placeholder 2"/>
          <p:cNvSpPr>
            <a:spLocks noGrp="1"/>
          </p:cNvSpPr>
          <p:nvPr>
            <p:ph idx="1"/>
          </p:nvPr>
        </p:nvSpPr>
        <p:spPr/>
        <p:txBody>
          <a:bodyPr/>
          <a:lstStyle/>
          <a:p>
            <a:r>
              <a:rPr lang="en-IN" dirty="0">
                <a:solidFill>
                  <a:schemeClr val="tx1"/>
                </a:solidFill>
              </a:rPr>
              <a:t>Usually a customer expects to consume dietary cereals with high proteins, fiber and low sugars, fats. Predicting a brand with high dietary cereals became a big issue. </a:t>
            </a:r>
          </a:p>
          <a:p>
            <a:r>
              <a:rPr lang="en-IN" dirty="0">
                <a:solidFill>
                  <a:schemeClr val="tx1"/>
                </a:solidFill>
              </a:rPr>
              <a:t>Hence we came up with supervised machine learning where we can predict the brand ratings using Multiple linear regression.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B7940DB-FF67-487A-A882-3E827EFB1D02}"/>
              </a:ext>
            </a:extLst>
          </p:cNvPr>
          <p:cNvSpPr/>
          <p:nvPr/>
        </p:nvSpPr>
        <p:spPr>
          <a:xfrm>
            <a:off x="562707" y="1102988"/>
            <a:ext cx="10317328" cy="5681299"/>
          </a:xfrm>
          <a:prstGeom prst="rect">
            <a:avLst/>
          </a:prstGeom>
        </p:spPr>
        <p:txBody>
          <a:bodyPr wrap="square">
            <a:spAutoFit/>
          </a:bodyPr>
          <a:lstStyle/>
          <a:p>
            <a:pPr>
              <a:lnSpc>
                <a:spcPct val="115000"/>
              </a:lnSpc>
              <a:spcAft>
                <a:spcPts val="1000"/>
              </a:spcAft>
            </a:pPr>
            <a:r>
              <a:rPr lang="en-US" sz="2800" b="1" dirty="0">
                <a:latin typeface="Calibri" panose="020F0502020204030204" pitchFamily="34" charset="0"/>
                <a:ea typeface="Calibri" panose="020F0502020204030204" pitchFamily="34" charset="0"/>
                <a:cs typeface="Calibri" panose="020F0502020204030204" pitchFamily="34" charset="0"/>
              </a:rPr>
              <a:t>OBJECTIVES OF RESEARCH :</a:t>
            </a:r>
            <a:r>
              <a:rPr lang="en-US" sz="1600" dirty="0">
                <a:highlight>
                  <a:srgbClr val="FFFFFF"/>
                </a:highlight>
                <a:latin typeface="Calibri" panose="020F0502020204030204" pitchFamily="34"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The project objective is to find the high dietary food that is predicted on the basis of rating of the food. The research should achieve the best food with high diet analytics.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The food is rated accordingly to get dietary benefits . Rating is given high for the food with high protein ,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fibre</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 vitamins  and Rating is given low for the food with low fats , sugars ,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etc</a:t>
            </a:r>
            <a:r>
              <a:rPr lang="en-US" sz="2000" dirty="0">
                <a:latin typeface="Calibri" panose="020F0502020204030204" pitchFamily="34" charset="0"/>
                <a:ea typeface="Calibri" panose="020F0502020204030204" pitchFamily="34" charset="0"/>
                <a:cs typeface="Times New Roman" panose="02020603050405020304" pitchFamily="18" charset="0"/>
              </a:rPr>
              <a:t>             </a:t>
            </a:r>
          </a:p>
          <a:p>
            <a:pPr>
              <a:lnSpc>
                <a:spcPct val="115000"/>
              </a:lnSpc>
              <a:spcAft>
                <a:spcPts val="1000"/>
              </a:spcAf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The main objectives of the project are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To find Which quantities are showing more impact on the rating of food</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To show the food which is impacting less on the rating of food</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Measure the inputs and outputs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Collect the data set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Find how the quantity is impacting rating</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Use different ML algorithms to predict which food has high dietary benefits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highlight>
                  <a:srgbClr val="FFFFFF"/>
                </a:highlight>
                <a:latin typeface="Calibri" panose="020F0502020204030204" pitchFamily="34"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43327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59774"/>
            <a:ext cx="9875520" cy="706581"/>
          </a:xfrm>
        </p:spPr>
        <p:txBody>
          <a:bodyPr/>
          <a:lstStyle/>
          <a:p>
            <a:r>
              <a:rPr lang="en-IN" b="1" dirty="0"/>
              <a:t>DATA SET</a:t>
            </a:r>
          </a:p>
        </p:txBody>
      </p:sp>
      <p:pic>
        <p:nvPicPr>
          <p:cNvPr id="7" name="Picture 6" descr="A screenshot of a computer&#10;&#10;Description automatically generated">
            <a:extLst>
              <a:ext uri="{FF2B5EF4-FFF2-40B4-BE49-F238E27FC236}">
                <a16:creationId xmlns:a16="http://schemas.microsoft.com/office/drawing/2014/main" id="{43D34CFD-C767-48B5-B24C-5738477E8FC3}"/>
              </a:ext>
            </a:extLst>
          </p:cNvPr>
          <p:cNvPicPr>
            <a:picLocks noChangeAspect="1"/>
          </p:cNvPicPr>
          <p:nvPr/>
        </p:nvPicPr>
        <p:blipFill>
          <a:blip r:embed="rId2"/>
          <a:stretch>
            <a:fillRect/>
          </a:stretch>
        </p:blipFill>
        <p:spPr>
          <a:xfrm>
            <a:off x="900333" y="977411"/>
            <a:ext cx="9997440" cy="56208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881" y="390527"/>
            <a:ext cx="9875520" cy="436418"/>
          </a:xfrm>
        </p:spPr>
        <p:txBody>
          <a:bodyPr>
            <a:normAutofit fontScale="90000"/>
          </a:bodyPr>
          <a:lstStyle/>
          <a:p>
            <a:r>
              <a:rPr lang="en-IN" b="1" dirty="0"/>
              <a:t>DESCRIPTION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2056001"/>
            <a:ext cx="8947150" cy="4189036"/>
          </a:xfrm>
        </p:spPr>
      </p:pic>
      <p:sp>
        <p:nvSpPr>
          <p:cNvPr id="5" name="TextBox 4"/>
          <p:cNvSpPr txBox="1"/>
          <p:nvPr/>
        </p:nvSpPr>
        <p:spPr>
          <a:xfrm>
            <a:off x="1355035" y="1056752"/>
            <a:ext cx="2727029" cy="769441"/>
          </a:xfrm>
          <a:prstGeom prst="rect">
            <a:avLst/>
          </a:prstGeom>
          <a:noFill/>
        </p:spPr>
        <p:txBody>
          <a:bodyPr wrap="none" rtlCol="0">
            <a:spAutoFit/>
          </a:bodyPr>
          <a:lstStyle/>
          <a:p>
            <a:r>
              <a:rPr lang="en-IN" sz="2200" dirty="0"/>
              <a:t>OBSERVATIONS=77</a:t>
            </a:r>
          </a:p>
          <a:p>
            <a:r>
              <a:rPr lang="en-IN" sz="2200" dirty="0"/>
              <a:t>VARIABLES=16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11727"/>
            <a:ext cx="9875520" cy="789709"/>
          </a:xfrm>
        </p:spPr>
        <p:txBody>
          <a:bodyPr/>
          <a:lstStyle/>
          <a:p>
            <a:r>
              <a:rPr lang="en-IN" b="1" dirty="0"/>
              <a:t>DESCRIBE</a:t>
            </a:r>
          </a:p>
        </p:txBody>
      </p:sp>
      <p:pic>
        <p:nvPicPr>
          <p:cNvPr id="4" name="Content Placeholder 3"/>
          <p:cNvPicPr>
            <a:picLocks noGrp="1" noChangeAspect="1"/>
          </p:cNvPicPr>
          <p:nvPr>
            <p:ph idx="1"/>
          </p:nvPr>
        </p:nvPicPr>
        <p:blipFill>
          <a:blip r:embed="rId2"/>
          <a:stretch>
            <a:fillRect/>
          </a:stretch>
        </p:blipFill>
        <p:spPr>
          <a:xfrm>
            <a:off x="748145" y="1657712"/>
            <a:ext cx="9872663" cy="351169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802" y="249383"/>
            <a:ext cx="10227718" cy="850548"/>
          </a:xfrm>
        </p:spPr>
        <p:txBody>
          <a:bodyPr/>
          <a:lstStyle/>
          <a:p>
            <a:r>
              <a:rPr lang="en-IN" b="1" dirty="0"/>
              <a:t>CORRELATION</a:t>
            </a:r>
            <a:br>
              <a:rPr lang="en-IN" b="1" dirty="0"/>
            </a:br>
            <a:endParaRPr lang="en-IN" b="1" dirty="0"/>
          </a:p>
        </p:txBody>
      </p:sp>
      <p:pic>
        <p:nvPicPr>
          <p:cNvPr id="8" name="Content Placeholder 7"/>
          <p:cNvPicPr>
            <a:picLocks noGrp="1" noChangeAspect="1"/>
          </p:cNvPicPr>
          <p:nvPr>
            <p:ph idx="1"/>
          </p:nvPr>
        </p:nvPicPr>
        <p:blipFill>
          <a:blip r:embed="rId2"/>
          <a:stretch>
            <a:fillRect/>
          </a:stretch>
        </p:blipFill>
        <p:spPr>
          <a:xfrm>
            <a:off x="790802" y="2321540"/>
            <a:ext cx="9166098" cy="4287078"/>
          </a:xfrm>
          <a:prstGeom prst="rect">
            <a:avLst/>
          </a:prstGeom>
        </p:spPr>
      </p:pic>
      <p:sp>
        <p:nvSpPr>
          <p:cNvPr id="3" name="Rectangle 2">
            <a:extLst>
              <a:ext uri="{FF2B5EF4-FFF2-40B4-BE49-F238E27FC236}">
                <a16:creationId xmlns:a16="http://schemas.microsoft.com/office/drawing/2014/main" id="{DF45E538-3F7F-4479-8A1A-FAB48870123F}"/>
              </a:ext>
            </a:extLst>
          </p:cNvPr>
          <p:cNvSpPr/>
          <p:nvPr/>
        </p:nvSpPr>
        <p:spPr>
          <a:xfrm>
            <a:off x="790802" y="993913"/>
            <a:ext cx="9386868" cy="1200329"/>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 Correlation is a statistical measure that indicates the extent to which two or more variables fluctuate together. A positive correlation indicates the extent to which those variables increase or decrease in parallel; a negative correlation indicates the extent to which one variable increases as the other decreases.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6522" y="349827"/>
            <a:ext cx="4027997" cy="644085"/>
          </a:xfrm>
        </p:spPr>
        <p:txBody>
          <a:bodyPr>
            <a:noAutofit/>
          </a:bodyPr>
          <a:lstStyle/>
          <a:p>
            <a:r>
              <a:rPr lang="en-IN" sz="4000" b="1" dirty="0"/>
              <a:t>COVARIENCE</a:t>
            </a:r>
          </a:p>
        </p:txBody>
      </p:sp>
      <p:pic>
        <p:nvPicPr>
          <p:cNvPr id="6" name="Picture 5"/>
          <p:cNvPicPr>
            <a:picLocks noChangeAspect="1"/>
          </p:cNvPicPr>
          <p:nvPr/>
        </p:nvPicPr>
        <p:blipFill>
          <a:blip r:embed="rId2"/>
          <a:stretch>
            <a:fillRect/>
          </a:stretch>
        </p:blipFill>
        <p:spPr>
          <a:xfrm>
            <a:off x="1656522" y="2450680"/>
            <a:ext cx="8685520" cy="4227122"/>
          </a:xfrm>
          <a:prstGeom prst="rect">
            <a:avLst/>
          </a:prstGeom>
        </p:spPr>
      </p:pic>
      <p:sp>
        <p:nvSpPr>
          <p:cNvPr id="3" name="Rectangle 2">
            <a:extLst>
              <a:ext uri="{FF2B5EF4-FFF2-40B4-BE49-F238E27FC236}">
                <a16:creationId xmlns:a16="http://schemas.microsoft.com/office/drawing/2014/main" id="{5D5364A6-A3CC-4127-8CE1-76FCC8602F3C}"/>
              </a:ext>
            </a:extLst>
          </p:cNvPr>
          <p:cNvSpPr/>
          <p:nvPr/>
        </p:nvSpPr>
        <p:spPr>
          <a:xfrm>
            <a:off x="1523999" y="1537630"/>
            <a:ext cx="7288696" cy="369332"/>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 Covariance is the measure of relationship among different variables.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625</Words>
  <Application>Microsoft Macintosh PowerPoint</Application>
  <PresentationFormat>Widescreen</PresentationFormat>
  <Paragraphs>112</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Century Gothic</vt:lpstr>
      <vt:lpstr>Times New Roman</vt:lpstr>
      <vt:lpstr>Wingdings 3</vt:lpstr>
      <vt:lpstr>Ion</vt:lpstr>
      <vt:lpstr>Cereal analysis</vt:lpstr>
      <vt:lpstr>TABLE OF CONTENTS</vt:lpstr>
      <vt:lpstr>PROBLEM STATEMENT</vt:lpstr>
      <vt:lpstr>PowerPoint Presentation</vt:lpstr>
      <vt:lpstr>DATA SET</vt:lpstr>
      <vt:lpstr>DESCRIPTION</vt:lpstr>
      <vt:lpstr>DESCRIBE</vt:lpstr>
      <vt:lpstr>CORRELATION </vt:lpstr>
      <vt:lpstr>COVARIENCE</vt:lpstr>
      <vt:lpstr>DATA VISUALISATION</vt:lpstr>
      <vt:lpstr>SEA BORN</vt:lpstr>
      <vt:lpstr>HEAT MAP</vt:lpstr>
      <vt:lpstr>DISTPLOT</vt:lpstr>
      <vt:lpstr>PowerPoint Presentation</vt:lpstr>
      <vt:lpstr>SCATTER PLOTS</vt:lpstr>
      <vt:lpstr>PowerPoint Presentation</vt:lpstr>
      <vt:lpstr>MULTIPLE LINEAR REGRESSION</vt:lpstr>
      <vt:lpstr>OLS Model</vt:lpstr>
      <vt:lpstr>Training and Testing</vt:lpstr>
      <vt:lpstr>PowerPoint Presentation</vt:lpstr>
      <vt:lpstr>RMSE AND R-SQUARED VALUES</vt:lpstr>
      <vt:lpstr>PowerPoint Presentation</vt:lpstr>
      <vt:lpstr>PowerPoint Presentation</vt:lpstr>
      <vt:lpstr>PowerPoint Presentation</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Cereal analysis</dc:title>
  <dc:creator>Ramvardhan Tankala</dc:creator>
  <cp:lastModifiedBy>Baba Badrinath Bellamkonda</cp:lastModifiedBy>
  <cp:revision>4</cp:revision>
  <dcterms:created xsi:type="dcterms:W3CDTF">2019-06-22T05:05:52Z</dcterms:created>
  <dcterms:modified xsi:type="dcterms:W3CDTF">2023-10-21T19:25:53Z</dcterms:modified>
</cp:coreProperties>
</file>