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python.org/downloads/" TargetMode="External"/><Relationship Id="rId3" Type="http://schemas.openxmlformats.org/officeDocument/2006/relationships/hyperlink" Target="https://code.visualstudio.com/download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s.google.com/sheets/api/quickstart/python#step_1_install_the_google_client_library" TargetMode="External"/><Relationship Id="rId3" Type="http://schemas.openxmlformats.org/officeDocument/2006/relationships/hyperlink" Target="https://console.cloud.google.com/apis/dashboard?project=data-gearbox-321123&amp;folder=&amp;organizationId=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s.google.com/identity/protocols/oauth2/service-account#python" TargetMode="External"/><Relationship Id="rId3" Type="http://schemas.openxmlformats.org/officeDocument/2006/relationships/hyperlink" Target="https://developers.google.com/sheets/api/reference/rest/v4/spreadsheets.values/update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python.org/downloads/" TargetMode="Externa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developers.google.com/sheets/api/quickstart/python#step_1_install_the_google_client_library" TargetMode="External"/><Relationship Id="rId5" Type="http://schemas.openxmlformats.org/officeDocument/2006/relationships/hyperlink" Target="https://console.cloud.google.com/apis/dashboard?project=data-gearbox-321123&amp;folder=&amp;organizationId=" TargetMode="External"/><Relationship Id="rId6" Type="http://schemas.openxmlformats.org/officeDocument/2006/relationships/hyperlink" Target="https://developers.google.com/identity/protocols/oauth2/service-account#python" TargetMode="External"/><Relationship Id="rId7" Type="http://schemas.openxmlformats.org/officeDocument/2006/relationships/hyperlink" Target="https://developers.google.com/sheets/api/reference/rest/v4/spreadsheets.values/updat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adrinadh Aila                   Sep-13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Badrinadh Aila 																		Sep-13-2021</a:t>
            </a:r>
          </a:p>
        </p:txBody>
      </p:sp>
      <p:sp>
        <p:nvSpPr>
          <p:cNvPr id="152" name="Working with Google Sheets using Pyth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Google Sheets using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G_0018.jpeg" descr="IMG_0018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5568" t="0" r="25568" b="0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155" name="What is a Google Sheet?"/>
          <p:cNvSpPr txBox="1"/>
          <p:nvPr>
            <p:ph type="title"/>
          </p:nvPr>
        </p:nvSpPr>
        <p:spPr>
          <a:xfrm>
            <a:off x="1206500" y="1760060"/>
            <a:ext cx="9853115" cy="2602663"/>
          </a:xfrm>
          <a:prstGeom prst="rect">
            <a:avLst/>
          </a:prstGeom>
        </p:spPr>
        <p:txBody>
          <a:bodyPr/>
          <a:lstStyle>
            <a:lvl1pPr>
              <a:defRPr spc="-100" sz="5000"/>
            </a:lvl1pPr>
          </a:lstStyle>
          <a:p>
            <a:pPr/>
            <a:r>
              <a:t>What is a Google Sheet?</a:t>
            </a:r>
          </a:p>
        </p:txBody>
      </p:sp>
      <p:sp>
        <p:nvSpPr>
          <p:cNvPr id="156" name="Why should we learn about Google Sheets?"/>
          <p:cNvSpPr txBox="1"/>
          <p:nvPr>
            <p:ph type="body" sz="quarter" idx="1"/>
          </p:nvPr>
        </p:nvSpPr>
        <p:spPr>
          <a:xfrm>
            <a:off x="1280615" y="5592011"/>
            <a:ext cx="9704885" cy="2531978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Why should we learn about Google Sheets?</a:t>
            </a:r>
          </a:p>
        </p:txBody>
      </p:sp>
      <p:sp>
        <p:nvSpPr>
          <p:cNvPr id="157" name="Why Python?"/>
          <p:cNvSpPr txBox="1"/>
          <p:nvPr/>
        </p:nvSpPr>
        <p:spPr>
          <a:xfrm>
            <a:off x="1280615" y="8483775"/>
            <a:ext cx="9704885" cy="2531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000">
                <a:solidFill>
                  <a:srgbClr val="000000"/>
                </a:solidFill>
              </a:defRPr>
            </a:lvl1pPr>
          </a:lstStyle>
          <a:p>
            <a:pPr/>
            <a:r>
              <a:t>Why Python?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2"/>
      <p:bldP build="whole" bldLvl="1" animBg="1" rev="0" advAuto="0" spid="15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etup…"/>
          <p:cNvSpPr txBox="1"/>
          <p:nvPr>
            <p:ph type="body" idx="1"/>
          </p:nvPr>
        </p:nvSpPr>
        <p:spPr>
          <a:xfrm>
            <a:off x="1111712" y="1826639"/>
            <a:ext cx="22160576" cy="746555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Setup</a:t>
            </a:r>
          </a:p>
          <a:p>
            <a:pPr>
              <a:lnSpc>
                <a:spcPct val="200000"/>
              </a:lnSpc>
              <a:defRPr b="0" sz="3700"/>
            </a:pPr>
            <a:r>
              <a:t>1. Install Python</a:t>
            </a:r>
          </a:p>
          <a:p>
            <a:pPr lvl="1">
              <a:defRPr b="0" sz="3700"/>
            </a:pPr>
            <a:r>
              <a:t>Source: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https://www.python.org/downloads/</a:t>
            </a:r>
          </a:p>
          <a:p>
            <a:pPr lvl="1">
              <a:defRPr b="0" sz="3700"/>
            </a:pPr>
          </a:p>
          <a:p>
            <a:pPr>
              <a:defRPr b="0" sz="3700"/>
            </a:pPr>
            <a:r>
              <a:t>2. Install a text editor (Visual Code Personal Recommendation)</a:t>
            </a:r>
          </a:p>
          <a:p>
            <a:pPr lvl="1">
              <a:defRPr b="0" sz="3700"/>
            </a:pPr>
          </a:p>
          <a:p>
            <a:pPr lvl="1">
              <a:defRPr b="0" sz="3700"/>
            </a:pPr>
            <a:r>
              <a:t>Source: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https://code.visualstudio.com/download</a:t>
            </a:r>
          </a:p>
          <a:p>
            <a:pPr lvl="1">
              <a:defRPr b="0" sz="3700"/>
            </a:pPr>
          </a:p>
          <a:p>
            <a:pPr>
              <a:defRPr b="0" sz="3700"/>
            </a:pPr>
            <a:r>
              <a:t>3. Install pip (It includes with in the Python file with version v3.0+)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WorkFlow…"/>
          <p:cNvSpPr txBox="1"/>
          <p:nvPr>
            <p:ph type="body" idx="1"/>
          </p:nvPr>
        </p:nvSpPr>
        <p:spPr>
          <a:xfrm>
            <a:off x="922138" y="1317949"/>
            <a:ext cx="22539724" cy="975919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WorkFlow</a:t>
            </a:r>
          </a:p>
          <a:p>
            <a:pPr>
              <a:lnSpc>
                <a:spcPct val="200000"/>
              </a:lnSpc>
              <a:defRPr b="0" sz="3700"/>
            </a:pPr>
            <a:r>
              <a:t>1. Install the Google client library </a:t>
            </a:r>
          </a:p>
          <a:p>
            <a:pPr lvl="1">
              <a:defRPr b="0" sz="3700"/>
            </a:pPr>
            <a:r>
              <a:t>Pip3 install --upgrade google-api-python-client google-auth-httplib2 google-auth-oauthlib</a:t>
            </a:r>
          </a:p>
          <a:p>
            <a:pPr lvl="1">
              <a:defRPr b="0" sz="3700"/>
            </a:pPr>
          </a:p>
          <a:p>
            <a:pPr>
              <a:defRPr b="0" sz="3700"/>
            </a:pPr>
            <a:r>
              <a:t>2. Copy the example</a:t>
            </a:r>
          </a:p>
          <a:p>
            <a:pPr lvl="1" defTabSz="457200">
              <a:defRPr b="0" sz="370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1" defTabSz="457200">
              <a:defRPr b="0" sz="370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https://developers.google.com/sheets/api/quickstart/python#step_1_install_the_google_client_library</a:t>
            </a:r>
          </a:p>
          <a:p>
            <a:pPr lvl="1">
              <a:defRPr b="0" sz="3700"/>
            </a:pPr>
          </a:p>
          <a:p>
            <a:pPr>
              <a:defRPr b="0" sz="3700"/>
            </a:pPr>
            <a:r>
              <a:t>3. Visit the Google Cloud Platform to create a project </a:t>
            </a:r>
          </a:p>
          <a:p>
            <a:pPr lvl="1">
              <a:defRPr b="0" sz="3700"/>
            </a:pPr>
          </a:p>
          <a:p>
            <a:pPr lvl="1">
              <a:defRPr b="0" sz="3700">
                <a:solidFill>
                  <a:schemeClr val="accent1"/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https://console.cloud.google.com/apis/dashboard?project=data-gearbox-321123&amp;folder=&amp;organizationId=</a:t>
            </a:r>
          </a:p>
          <a:p>
            <a:pPr lvl="1">
              <a:defRPr b="0" sz="3700"/>
            </a:pPr>
          </a:p>
          <a:p>
            <a:pPr>
              <a:defRPr b="0" sz="3700"/>
            </a:pPr>
            <a:r>
              <a:t>4. Enable Google Sheets API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orkflow (Contd.)…"/>
          <p:cNvSpPr txBox="1"/>
          <p:nvPr>
            <p:ph type="body" idx="1"/>
          </p:nvPr>
        </p:nvSpPr>
        <p:spPr>
          <a:xfrm>
            <a:off x="898441" y="996141"/>
            <a:ext cx="22587117" cy="9588045"/>
          </a:xfrm>
          <a:prstGeom prst="rect">
            <a:avLst/>
          </a:prstGeom>
        </p:spPr>
        <p:txBody>
          <a:bodyPr/>
          <a:lstStyle/>
          <a:p>
            <a:pPr defTabSz="784225">
              <a:lnSpc>
                <a:spcPct val="200000"/>
              </a:lnSpc>
              <a:defRPr sz="5225"/>
            </a:pPr>
            <a:r>
              <a:t>Workflow (Contd.)</a:t>
            </a:r>
          </a:p>
          <a:p>
            <a:pPr defTabSz="784225">
              <a:lnSpc>
                <a:spcPct val="200000"/>
              </a:lnSpc>
              <a:defRPr b="0" sz="3514"/>
            </a:pPr>
            <a:r>
              <a:t>5. Create a Service Account under Credentials</a:t>
            </a:r>
          </a:p>
          <a:p>
            <a:pPr defTabSz="784225">
              <a:lnSpc>
                <a:spcPct val="200000"/>
              </a:lnSpc>
              <a:defRPr b="0" sz="3514"/>
            </a:pPr>
            <a:r>
              <a:t>6. Share the file with the service account created</a:t>
            </a:r>
          </a:p>
          <a:p>
            <a:pPr defTabSz="784225">
              <a:lnSpc>
                <a:spcPct val="200000"/>
              </a:lnSpc>
              <a:defRPr b="0" sz="3514"/>
            </a:pPr>
            <a:r>
              <a:t>7. Create a Key to the service account created. Copy the .Json file to the project folder.</a:t>
            </a:r>
          </a:p>
          <a:p>
            <a:pPr defTabSz="784225">
              <a:lnSpc>
                <a:spcPct val="200000"/>
              </a:lnSpc>
              <a:defRPr b="0" sz="3514"/>
            </a:pPr>
            <a:r>
              <a:t>8. Add the Key and credentials in the python file</a:t>
            </a:r>
          </a:p>
          <a:p>
            <a:pPr lvl="1" indent="434340" defTabSz="784225">
              <a:lnSpc>
                <a:spcPct val="200000"/>
              </a:lnSpc>
              <a:defRPr b="0" sz="3514">
                <a:solidFill>
                  <a:schemeClr val="accent1"/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https://developers.google.com/identity/protocols/oauth2/service-account#python</a:t>
            </a:r>
          </a:p>
          <a:p>
            <a:pPr defTabSz="784225">
              <a:lnSpc>
                <a:spcPct val="200000"/>
              </a:lnSpc>
              <a:defRPr b="0" sz="3514"/>
            </a:pPr>
            <a:r>
              <a:t>9. Get the Spreadsheet ID</a:t>
            </a:r>
          </a:p>
          <a:p>
            <a:pPr defTabSz="784225">
              <a:lnSpc>
                <a:spcPct val="200000"/>
              </a:lnSpc>
              <a:defRPr b="0" sz="3514"/>
            </a:pPr>
            <a:r>
              <a:t>10. Grab the example for writing the file</a:t>
            </a:r>
          </a:p>
          <a:p>
            <a:pPr lvl="1" indent="434340" defTabSz="784225">
              <a:defRPr b="0" sz="3514">
                <a:solidFill>
                  <a:schemeClr val="accent1"/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https://developers.google.com/sheets/api/reference/rest/v4/spreadsheets.values/update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sources…"/>
          <p:cNvSpPr txBox="1"/>
          <p:nvPr>
            <p:ph type="body" idx="1"/>
          </p:nvPr>
        </p:nvSpPr>
        <p:spPr>
          <a:xfrm>
            <a:off x="827351" y="1517470"/>
            <a:ext cx="22729299" cy="11373400"/>
          </a:xfrm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  <a:p>
            <a:pPr/>
          </a:p>
          <a:p>
            <a:pPr lvl="1">
              <a:defRPr b="0" sz="3700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https://www.python.org/downloads/</a:t>
            </a:r>
          </a:p>
          <a:p>
            <a:pPr lvl="1">
              <a:defRPr b="0" sz="3700"/>
            </a:pPr>
          </a:p>
          <a:p>
            <a:pPr lvl="1">
              <a:defRPr b="0" sz="3700"/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https://code.visualstudio.com/download</a:t>
            </a:r>
          </a:p>
          <a:p>
            <a:pPr lvl="1">
              <a:defRPr b="0" sz="3700"/>
            </a:pPr>
          </a:p>
          <a:p>
            <a:pPr lvl="1" defTabSz="457200">
              <a:defRPr b="0" sz="370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https://developers.google.com/sheets/api/quickstart/python#step_1_install_the_google_client_library</a:t>
            </a:r>
          </a:p>
          <a:p>
            <a:pPr lvl="1">
              <a:defRPr b="0" sz="3700"/>
            </a:pPr>
          </a:p>
          <a:p>
            <a:pPr lvl="1">
              <a:defRPr b="0" sz="3700">
                <a:solidFill>
                  <a:schemeClr val="accent1"/>
                </a:solidFill>
              </a:defRPr>
            </a:pPr>
            <a:r>
              <a:rPr u="sng">
                <a:hlinkClick r:id="rId5" invalidUrl="" action="" tgtFrame="" tooltip="" history="1" highlightClick="0" endSnd="0"/>
              </a:rPr>
              <a:t>https://console.cloud.google.com/apis/dashboard?project=data-gearbox-321123&amp;folder=&amp;organizationId=</a:t>
            </a:r>
          </a:p>
          <a:p>
            <a:pPr lvl="1">
              <a:defRPr b="0" sz="3700">
                <a:solidFill>
                  <a:schemeClr val="accent1"/>
                </a:solidFill>
              </a:defRPr>
            </a:pPr>
          </a:p>
          <a:p>
            <a:pPr lvl="1">
              <a:lnSpc>
                <a:spcPct val="200000"/>
              </a:lnSpc>
              <a:defRPr b="0" sz="3700">
                <a:solidFill>
                  <a:schemeClr val="accent1"/>
                </a:solidFill>
              </a:defRPr>
            </a:pPr>
            <a:r>
              <a:rPr u="sng">
                <a:hlinkClick r:id="rId6" invalidUrl="" action="" tgtFrame="" tooltip="" history="1" highlightClick="0" endSnd="0"/>
              </a:rPr>
              <a:t>https://developers.google.com/identity/protocols/oauth2/service-account#python</a:t>
            </a:r>
          </a:p>
          <a:p>
            <a:pPr lvl="1">
              <a:defRPr b="0" sz="3700">
                <a:solidFill>
                  <a:schemeClr val="accent1"/>
                </a:solidFill>
              </a:defRPr>
            </a:pPr>
            <a:r>
              <a:rPr u="sng">
                <a:hlinkClick r:id="rId7" invalidUrl="" action="" tgtFrame="" tooltip="" history="1" highlightClick="0" endSnd="0"/>
              </a:rPr>
              <a:t>https://developers.google.com/sheets/api/reference/rest/v4/spreadsheets.values/update</a:t>
            </a:r>
          </a:p>
          <a:p>
            <a:pPr lvl="1">
              <a:defRPr b="0" sz="3700">
                <a:solidFill>
                  <a:schemeClr val="accent1"/>
                </a:solidFill>
              </a:defRPr>
            </a:pPr>
          </a:p>
          <a:p>
            <a:pPr lvl="1">
              <a:defRPr b="0" sz="3700">
                <a:solidFill>
                  <a:schemeClr val="accent1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