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58" r:id="rId2"/>
    <p:sldId id="267" r:id="rId3"/>
    <p:sldId id="257" r:id="rId4"/>
    <p:sldId id="268" r:id="rId5"/>
    <p:sldId id="269" r:id="rId6"/>
    <p:sldId id="259" r:id="rId7"/>
    <p:sldId id="272" r:id="rId8"/>
    <p:sldId id="270" r:id="rId9"/>
    <p:sldId id="271" r:id="rId10"/>
    <p:sldId id="260" r:id="rId11"/>
    <p:sldId id="261" r:id="rId12"/>
    <p:sldId id="273" r:id="rId13"/>
    <p:sldId id="274" r:id="rId14"/>
    <p:sldId id="275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B0F0"/>
    <a:srgbClr val="48A67E"/>
    <a:srgbClr val="92D05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F4D1B-6F70-CE8B-67FF-1E481DB7A0CB}" v="39" dt="2020-05-22T00:06:04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6" autoAdjust="0"/>
    <p:restoredTop sz="73197"/>
  </p:normalViewPr>
  <p:slideViewPr>
    <p:cSldViewPr snapToGrid="0">
      <p:cViewPr varScale="1">
        <p:scale>
          <a:sx n="92" d="100"/>
          <a:sy n="92" d="100"/>
        </p:scale>
        <p:origin x="1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737-3E29-4944-B75E-30BDD493E00B}" type="datetimeFigureOut">
              <a:rPr lang="en-US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A472-7F2E-4E76-B936-E2F0FA7105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micro-partitions are derived automatically; do not need to be defined up-front or maintained by users.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micro-partitions are small in size (50 to 500 MB, before compression), which enables extremely efficient DML and fine-grained pruning for faster queries.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columnar storage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 are stored independently within micro-partitions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 are also compressed individually within micro-partitions.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Micro-partitions can overlap in their range of values, which, combined with their uniformly small size, helps prevent skew.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the columns referenced by a query are scanned – efficient scanning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 automatically determines the most efficient compression algorithm for the columns in each micro-partition.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DML operations (e.g. DELETE, UPDATE, MERGE) take advantage of the underlying micro-partition metadata to facilitate and simplify table maintenance. For example, some operations, such as deleting all rows from a table, are metadata-only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query that specifies a filter predicate on a range of values that accesses 10% of the values in the range should ideally only scan 10% of the micro-partitions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assume a large table contains one year of historical data with date and hour columns. Assuming uniform distribution of the data, a query targeting a particular hour would ideally scan 1/8760th of the micro-partitions in the table and then only scan the portion of the micro-partitions that contain the data for the hour column;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 uses columnar scanning of partitions so that an entire partition is not scanned if a query only filters by one column.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closer the ratio of scanned micro-partitions and columnar data is to the ratio of actual data selected, the more efficient is the pruning performed on the table.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data allows for sub second response time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all predicate expressions can be used to prune. For example, Snowflake does not prune micro-partitions based on a predicate with a subquery, even if the subquery results in a constant.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metadata is collected and recorded for each micro-partition created during the process. Snowflake then leverages this clustering information to avoid unnecessary scanning of micro-partitions during querying, significantly accelerating the performance of queries that reference these columns.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table consists of 24 rows stored across 4 micro-partitions, with the rows divided equally between each micro-partition. Within each micro-partition, the data is sorted and stored by column, which enables Snowflake to perform the following actions for queries on the table: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First, prune micro-partitions that are not needed for the query.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Then, prune by column within the remaining micro-partitions.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this diagram is intended only as a small-scale conceptual representation of the data clustering that Snowflake utilizes in micro-partitions. A typical Snowflake table may consist of thousands, even millions, of micro-partitions.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diagram provides a conceptual example of a table consisting of five micro-partitions with values ranging from A to Z, and illustrates how overlap affects clustering depth: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this diagram illustrates: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At the beginning, the range of values in all the micro-partitions overlap.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As the number of overlapping micro-partitions decreases, the overlap depth decreases.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When there is no overlap in the range of values across all micro-partitions, the micro-partitions are considered to be in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(i.e. they cannot be improved by clustering).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diagram is not intended to represent an actual table. In an actual table, with data contained in a large numbers of micro-partitions, reaching a constant state across all micro-partitions is neither likely nor required to improve query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862445" y="477982"/>
            <a:ext cx="787631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Snowflake Module 4</a:t>
            </a:r>
            <a:endParaRPr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Fern Pombiero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524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40000" y="6599097"/>
            <a:ext cx="834067" cy="29845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838" y="1386868"/>
            <a:ext cx="10512000" cy="4680000"/>
          </a:xfrm>
        </p:spPr>
        <p:txBody>
          <a:bodyPr/>
          <a:lstStyle/>
          <a:p>
            <a:r>
              <a:rPr lang="en-US" dirty="0"/>
              <a:t>Snowflake enables precise pruning of columns in micro-partitions at query run-time, including columns containing semi-structured data</a:t>
            </a: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0E3388D1-4515-AB4B-81C7-195CE2994400}"/>
              </a:ext>
            </a:extLst>
          </p:cNvPr>
          <p:cNvSpPr/>
          <p:nvPr/>
        </p:nvSpPr>
        <p:spPr>
          <a:xfrm>
            <a:off x="1212214" y="3126390"/>
            <a:ext cx="207818" cy="30608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D76B1-1BBD-8241-9D86-B4356A999D7E}"/>
              </a:ext>
            </a:extLst>
          </p:cNvPr>
          <p:cNvSpPr txBox="1"/>
          <p:nvPr/>
        </p:nvSpPr>
        <p:spPr>
          <a:xfrm>
            <a:off x="1845928" y="2875656"/>
            <a:ext cx="951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	Hour 	Action	    </a:t>
            </a:r>
            <a:r>
              <a:rPr lang="en-US" dirty="0" err="1"/>
              <a:t>Action_Category</a:t>
            </a:r>
            <a:r>
              <a:rPr lang="en-US" dirty="0"/>
              <a:t>         Feature	     Feature2	Feature3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E3326-3E98-FC45-A080-2EEDCE2DFFDE}"/>
              </a:ext>
            </a:extLst>
          </p:cNvPr>
          <p:cNvSpPr txBox="1"/>
          <p:nvPr/>
        </p:nvSpPr>
        <p:spPr>
          <a:xfrm>
            <a:off x="94774" y="3962840"/>
            <a:ext cx="1050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year worth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6207B-04FF-FF44-AC89-AF55B3DCC09F}"/>
              </a:ext>
            </a:extLst>
          </p:cNvPr>
          <p:cNvSpPr txBox="1"/>
          <p:nvPr/>
        </p:nvSpPr>
        <p:spPr>
          <a:xfrm>
            <a:off x="1350764" y="3244988"/>
            <a:ext cx="1219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1/1/2019</a:t>
            </a:r>
          </a:p>
          <a:p>
            <a:pPr algn="r"/>
            <a:r>
              <a:rPr lang="en-US" sz="1400" dirty="0"/>
              <a:t>1/2/2019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7/14/2019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12/31/2019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4B92F-34BE-E145-8FB7-66B5803F7E22}"/>
              </a:ext>
            </a:extLst>
          </p:cNvPr>
          <p:cNvSpPr txBox="1"/>
          <p:nvPr/>
        </p:nvSpPr>
        <p:spPr>
          <a:xfrm>
            <a:off x="2247737" y="3225028"/>
            <a:ext cx="1219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1pm</a:t>
            </a:r>
          </a:p>
          <a:p>
            <a:pPr algn="r"/>
            <a:r>
              <a:rPr lang="en-US" sz="1400" dirty="0"/>
              <a:t>12am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4pm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3am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BADD4-D7E5-2B4B-BF49-D80696C6DBD2}"/>
              </a:ext>
            </a:extLst>
          </p:cNvPr>
          <p:cNvSpPr txBox="1"/>
          <p:nvPr/>
        </p:nvSpPr>
        <p:spPr>
          <a:xfrm>
            <a:off x="3253106" y="3225028"/>
            <a:ext cx="1219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xxxxx</a:t>
            </a:r>
            <a:endParaRPr lang="en-US" sz="1400" dirty="0"/>
          </a:p>
          <a:p>
            <a:pPr algn="r"/>
            <a:r>
              <a:rPr lang="en-US" sz="1400" dirty="0" err="1"/>
              <a:t>yyyyy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 err="1"/>
              <a:t>zzzzz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www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6DFB9-E3EF-5846-8BAF-0D9174829DAE}"/>
              </a:ext>
            </a:extLst>
          </p:cNvPr>
          <p:cNvSpPr txBox="1"/>
          <p:nvPr/>
        </p:nvSpPr>
        <p:spPr>
          <a:xfrm>
            <a:off x="4784584" y="3236161"/>
            <a:ext cx="1219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xxxxx</a:t>
            </a:r>
            <a:endParaRPr lang="en-US" sz="1400" dirty="0"/>
          </a:p>
          <a:p>
            <a:pPr algn="r"/>
            <a:r>
              <a:rPr lang="en-US" sz="1400" dirty="0" err="1"/>
              <a:t>yyyyy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 err="1"/>
              <a:t>zzzzz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www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70076-CFF4-2B43-9C5A-77CB10A805D3}"/>
              </a:ext>
            </a:extLst>
          </p:cNvPr>
          <p:cNvSpPr txBox="1"/>
          <p:nvPr/>
        </p:nvSpPr>
        <p:spPr>
          <a:xfrm>
            <a:off x="6686926" y="3261506"/>
            <a:ext cx="1219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xxxxx</a:t>
            </a:r>
            <a:endParaRPr lang="en-US" sz="1400" dirty="0"/>
          </a:p>
          <a:p>
            <a:pPr algn="r"/>
            <a:r>
              <a:rPr lang="en-US" sz="1400" dirty="0" err="1"/>
              <a:t>yyyyy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 err="1"/>
              <a:t>zzzzz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www</a:t>
            </a:r>
          </a:p>
          <a:p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CDA20-AC18-4C41-8C27-4BFA3412A04E}"/>
              </a:ext>
            </a:extLst>
          </p:cNvPr>
          <p:cNvSpPr txBox="1"/>
          <p:nvPr/>
        </p:nvSpPr>
        <p:spPr>
          <a:xfrm>
            <a:off x="8156701" y="3225028"/>
            <a:ext cx="1219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xxxxx</a:t>
            </a:r>
            <a:endParaRPr lang="en-US" sz="1400" dirty="0"/>
          </a:p>
          <a:p>
            <a:pPr algn="r"/>
            <a:r>
              <a:rPr lang="en-US" sz="1400" dirty="0" err="1"/>
              <a:t>yyyyy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 err="1"/>
              <a:t>zzzzz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www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D7745-A94A-1041-8B77-35A3276E50F8}"/>
              </a:ext>
            </a:extLst>
          </p:cNvPr>
          <p:cNvSpPr txBox="1"/>
          <p:nvPr/>
        </p:nvSpPr>
        <p:spPr>
          <a:xfrm>
            <a:off x="9784256" y="3194297"/>
            <a:ext cx="1219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xxxxx</a:t>
            </a:r>
            <a:endParaRPr lang="en-US" sz="1400" dirty="0"/>
          </a:p>
          <a:p>
            <a:pPr algn="r"/>
            <a:r>
              <a:rPr lang="en-US" sz="1400" dirty="0" err="1"/>
              <a:t>yyyyy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 err="1"/>
              <a:t>zzzzz</a:t>
            </a:r>
            <a:endParaRPr lang="en-US" sz="1400" dirty="0"/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.</a:t>
            </a:r>
          </a:p>
          <a:p>
            <a:pPr algn="r"/>
            <a:r>
              <a:rPr lang="en-US" sz="1400" dirty="0"/>
              <a:t>www</a:t>
            </a:r>
          </a:p>
          <a:p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2A60A1-B999-2F45-B517-F13014CAA018}"/>
              </a:ext>
            </a:extLst>
          </p:cNvPr>
          <p:cNvSpPr/>
          <p:nvPr/>
        </p:nvSpPr>
        <p:spPr>
          <a:xfrm>
            <a:off x="2691403" y="2715485"/>
            <a:ext cx="886428" cy="34717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67D559-68F6-6840-8E8E-7688993741A2}"/>
              </a:ext>
            </a:extLst>
          </p:cNvPr>
          <p:cNvSpPr/>
          <p:nvPr/>
        </p:nvSpPr>
        <p:spPr>
          <a:xfrm>
            <a:off x="1475453" y="3498952"/>
            <a:ext cx="9888548" cy="2279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Clustering of Micro-Partitions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858" y="1661523"/>
            <a:ext cx="4608087" cy="44463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Clustering </a:t>
            </a:r>
            <a:r>
              <a:rPr lang="en-US" dirty="0"/>
              <a:t>is a key factor in queries for unsorted tables which impacts query performance, particularly on very large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>
                <a:solidFill>
                  <a:srgbClr val="00B050"/>
                </a:solidFill>
              </a:rPr>
              <a:t>Micro-Partitions</a:t>
            </a:r>
            <a:r>
              <a:rPr lang="en-US" dirty="0"/>
              <a:t> data is stored in tables which is sorted/ordered along natural dimensions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e.g. date and/or geographic regions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F9C50-841E-D34C-9396-F2289B116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1814945"/>
            <a:ext cx="7131012" cy="37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4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9F40-535C-CE43-901F-0EA5838C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Clustering of Micro-Partitions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919DA-0A1A-7144-9982-B40E69C7A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7D9522D-80FD-134C-B53D-62ADDE9062A2}"/>
              </a:ext>
            </a:extLst>
          </p:cNvPr>
          <p:cNvSpPr txBox="1">
            <a:spLocks/>
          </p:cNvSpPr>
          <p:nvPr/>
        </p:nvSpPr>
        <p:spPr>
          <a:xfrm>
            <a:off x="747838" y="1386868"/>
            <a:ext cx="10512000" cy="4680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Snowflake </a:t>
            </a:r>
            <a:r>
              <a:rPr lang="en-US" sz="2400" b="1" kern="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maintains clustering metadata</a:t>
            </a:r>
            <a:r>
              <a:rPr lang="en-US" sz="2400" kern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the micro-partitions in a table, including: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kern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total number of micro-partitions that make up the table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kern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number of micro-partitions containing values that overlap with each other (in a specified subset of table columns).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kern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depth of the overlapping micro-partitions</a:t>
            </a:r>
          </a:p>
          <a:p>
            <a:pPr lvl="1"/>
            <a:endParaRPr lang="en-US" sz="2400" kern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kern="0" dirty="0">
                <a:solidFill>
                  <a:srgbClr val="00B0F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Clustering Depth </a:t>
            </a:r>
            <a:r>
              <a:rPr lang="en-US" sz="2400" kern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depth (1 or greater) of the overlapping micro-partitions for specified columns in a table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kern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Monitoring the clustering “health” of a large table, particularly over time as DML is performed on the table.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kern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Determining whether a large table would benefit from explicitly defining a clustering key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2400" kern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34D916-D73A-9C4B-8415-9D75E0920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809"/>
            <a:ext cx="6433782" cy="5123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29F40-535C-CE43-901F-0EA5838C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Clustering of Micro-Partitions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919DA-0A1A-7144-9982-B40E69C7A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E301926-5A0F-AC40-BB26-4682903EA0D6}"/>
              </a:ext>
            </a:extLst>
          </p:cNvPr>
          <p:cNvSpPr/>
          <p:nvPr/>
        </p:nvSpPr>
        <p:spPr>
          <a:xfrm>
            <a:off x="6863491" y="4524220"/>
            <a:ext cx="4718909" cy="2162331"/>
          </a:xfrm>
          <a:prstGeom prst="wedgeRoundRectCallout">
            <a:avLst>
              <a:gd name="adj1" fmla="val -57525"/>
              <a:gd name="adj2" fmla="val 48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Clustering depth for a table is 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not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an absolute or precise measure of a well clustered table</a:t>
            </a:r>
          </a:p>
          <a:p>
            <a:endParaRPr lang="en-US" sz="6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 well clustered table performs queries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performance degrades if the table is likely no longer well-clustered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9AD0950-D8C1-3B49-9F75-7188BD0B7FFC}"/>
              </a:ext>
            </a:extLst>
          </p:cNvPr>
          <p:cNvSpPr txBox="1">
            <a:spLocks/>
          </p:cNvSpPr>
          <p:nvPr/>
        </p:nvSpPr>
        <p:spPr>
          <a:xfrm>
            <a:off x="6766509" y="1810073"/>
            <a:ext cx="5536327" cy="21623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tx1"/>
                </a:solidFill>
              </a:rPr>
              <a:t>The line through shows the overlapping micro-partitions</a:t>
            </a:r>
          </a:p>
          <a:p>
            <a:endParaRPr lang="en-US" sz="2400" kern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tx1"/>
                </a:solidFill>
              </a:rPr>
              <a:t>The average depth shows how many overlap at any given moment</a:t>
            </a:r>
          </a:p>
        </p:txBody>
      </p:sp>
    </p:spTree>
    <p:extLst>
      <p:ext uri="{BB962C8B-B14F-4D97-AF65-F5344CB8AC3E}">
        <p14:creationId xmlns:p14="http://schemas.microsoft.com/office/powerpoint/2010/main" val="388543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9F40-535C-CE43-901F-0EA5838C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Clustering of Micro-Partitions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919DA-0A1A-7144-9982-B40E69C7A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6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Clustered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Temp tables and Transient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vs Secure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5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C1FD-613D-1E40-8BFC-5EA8DEDE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Data Warehouse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C42A7-84E9-A848-8AB9-B0D997DDE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EB5BF-6186-AD43-8EB3-1D51755590DB}"/>
              </a:ext>
            </a:extLst>
          </p:cNvPr>
          <p:cNvSpPr/>
          <p:nvPr/>
        </p:nvSpPr>
        <p:spPr>
          <a:xfrm>
            <a:off x="1182757" y="1324814"/>
            <a:ext cx="6211956" cy="1570383"/>
          </a:xfrm>
          <a:prstGeom prst="rect">
            <a:avLst/>
          </a:prstGeom>
          <a:solidFill>
            <a:schemeClr val="tx2">
              <a:lumMod val="9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E19C6-8936-3042-AD49-15314FD90C64}"/>
              </a:ext>
            </a:extLst>
          </p:cNvPr>
          <p:cNvSpPr/>
          <p:nvPr/>
        </p:nvSpPr>
        <p:spPr>
          <a:xfrm>
            <a:off x="1182757" y="2987961"/>
            <a:ext cx="6211956" cy="1570383"/>
          </a:xfrm>
          <a:prstGeom prst="rect">
            <a:avLst/>
          </a:prstGeom>
          <a:solidFill>
            <a:schemeClr val="tx2">
              <a:lumMod val="9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122F3-F889-424E-8151-7E6F04157758}"/>
              </a:ext>
            </a:extLst>
          </p:cNvPr>
          <p:cNvSpPr/>
          <p:nvPr/>
        </p:nvSpPr>
        <p:spPr>
          <a:xfrm>
            <a:off x="1182757" y="4651108"/>
            <a:ext cx="6211956" cy="1570383"/>
          </a:xfrm>
          <a:prstGeom prst="rect">
            <a:avLst/>
          </a:prstGeom>
          <a:solidFill>
            <a:schemeClr val="tx2">
              <a:lumMod val="9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92E90-1B3B-A04C-A57E-7892238E4B26}"/>
              </a:ext>
            </a:extLst>
          </p:cNvPr>
          <p:cNvSpPr txBox="1"/>
          <p:nvPr/>
        </p:nvSpPr>
        <p:spPr>
          <a:xfrm>
            <a:off x="1182757" y="1786840"/>
            <a:ext cx="117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Cloud </a:t>
            </a:r>
          </a:p>
          <a:p>
            <a:r>
              <a:rPr lang="en-US" sz="1600" dirty="0"/>
              <a:t>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F92AA-86B2-3C43-A5FA-3027C4CF416E}"/>
              </a:ext>
            </a:extLst>
          </p:cNvPr>
          <p:cNvSpPr txBox="1"/>
          <p:nvPr/>
        </p:nvSpPr>
        <p:spPr>
          <a:xfrm>
            <a:off x="1182757" y="3449986"/>
            <a:ext cx="142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 </a:t>
            </a:r>
          </a:p>
          <a:p>
            <a:r>
              <a:rPr lang="en-US" sz="1600" dirty="0"/>
              <a:t>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9ED6-52D4-1047-96CB-7C595FB45912}"/>
              </a:ext>
            </a:extLst>
          </p:cNvPr>
          <p:cNvSpPr txBox="1"/>
          <p:nvPr/>
        </p:nvSpPr>
        <p:spPr>
          <a:xfrm>
            <a:off x="1182757" y="5143911"/>
            <a:ext cx="142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Database </a:t>
            </a:r>
          </a:p>
          <a:p>
            <a:r>
              <a:rPr lang="en-US" sz="1600" dirty="0"/>
              <a:t>Storage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6079E724-14D4-4348-BF7D-89C2BD666F36}"/>
              </a:ext>
            </a:extLst>
          </p:cNvPr>
          <p:cNvSpPr/>
          <p:nvPr/>
        </p:nvSpPr>
        <p:spPr>
          <a:xfrm>
            <a:off x="2463728" y="1416966"/>
            <a:ext cx="4536840" cy="490492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Authentication and Access Control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95C96AD9-7D7C-E84F-AC9F-308225AAB380}"/>
              </a:ext>
            </a:extLst>
          </p:cNvPr>
          <p:cNvSpPr/>
          <p:nvPr/>
        </p:nvSpPr>
        <p:spPr>
          <a:xfrm>
            <a:off x="2463728" y="1999610"/>
            <a:ext cx="943897" cy="6529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Infrastructure Manager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6921F28-AA78-5245-8D28-115C08D0A6CC}"/>
              </a:ext>
            </a:extLst>
          </p:cNvPr>
          <p:cNvSpPr/>
          <p:nvPr/>
        </p:nvSpPr>
        <p:spPr>
          <a:xfrm>
            <a:off x="3622544" y="1999609"/>
            <a:ext cx="943897" cy="6529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Optimizer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16F1060-39F5-2348-9A8C-FE6BF7B906B0}"/>
              </a:ext>
            </a:extLst>
          </p:cNvPr>
          <p:cNvSpPr/>
          <p:nvPr/>
        </p:nvSpPr>
        <p:spPr>
          <a:xfrm>
            <a:off x="4781360" y="1999608"/>
            <a:ext cx="943897" cy="6529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Transaction Manager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B4BB63B-A5AE-504D-A85E-2419AD045C52}"/>
              </a:ext>
            </a:extLst>
          </p:cNvPr>
          <p:cNvSpPr/>
          <p:nvPr/>
        </p:nvSpPr>
        <p:spPr>
          <a:xfrm>
            <a:off x="5940176" y="2014533"/>
            <a:ext cx="943897" cy="6529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Security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34BC3D67-EA7F-8A41-8905-6F79AE9D5F09}"/>
              </a:ext>
            </a:extLst>
          </p:cNvPr>
          <p:cNvSpPr/>
          <p:nvPr/>
        </p:nvSpPr>
        <p:spPr>
          <a:xfrm>
            <a:off x="2703869" y="3087876"/>
            <a:ext cx="1248697" cy="1308993"/>
          </a:xfrm>
          <a:prstGeom prst="cub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Virtual Warehouse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1E751B-C562-BE46-8C89-91074C28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2075328" flipH="1">
            <a:off x="2920755" y="3533030"/>
            <a:ext cx="685595" cy="462072"/>
          </a:xfrm>
          <a:prstGeom prst="rect">
            <a:avLst/>
          </a:prstGeom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9DF0B4FE-50A2-2946-8655-244590DE2B8D}"/>
              </a:ext>
            </a:extLst>
          </p:cNvPr>
          <p:cNvSpPr/>
          <p:nvPr/>
        </p:nvSpPr>
        <p:spPr>
          <a:xfrm>
            <a:off x="4180837" y="3087875"/>
            <a:ext cx="1248697" cy="1308993"/>
          </a:xfrm>
          <a:prstGeom prst="cub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Virtual Warehouse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660F2C4-3041-3648-BDF7-605333292FDB}"/>
              </a:ext>
            </a:extLst>
          </p:cNvPr>
          <p:cNvSpPr/>
          <p:nvPr/>
        </p:nvSpPr>
        <p:spPr>
          <a:xfrm>
            <a:off x="5695760" y="3087874"/>
            <a:ext cx="1248697" cy="1308993"/>
          </a:xfrm>
          <a:prstGeom prst="cub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Virtual Warehouse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6CC640-81E8-714C-AE17-451D5E56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2075328" flipH="1">
            <a:off x="5846665" y="3542116"/>
            <a:ext cx="685595" cy="4620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D8094B-CE0B-E648-9561-E561BDD7B0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2075328" flipH="1">
            <a:off x="4389351" y="3533030"/>
            <a:ext cx="685595" cy="462072"/>
          </a:xfrm>
          <a:prstGeom prst="rect">
            <a:avLst/>
          </a:prstGeom>
        </p:spPr>
      </p:pic>
      <p:sp>
        <p:nvSpPr>
          <p:cNvPr id="26" name="Can 25">
            <a:extLst>
              <a:ext uri="{FF2B5EF4-FFF2-40B4-BE49-F238E27FC236}">
                <a16:creationId xmlns:a16="http://schemas.microsoft.com/office/drawing/2014/main" id="{E88C4EA4-59D7-0844-9F84-B8CFD422E987}"/>
              </a:ext>
            </a:extLst>
          </p:cNvPr>
          <p:cNvSpPr/>
          <p:nvPr/>
        </p:nvSpPr>
        <p:spPr>
          <a:xfrm>
            <a:off x="2703869" y="4919766"/>
            <a:ext cx="768422" cy="1087405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31D71C-BFC8-5F41-9388-A980A3E9BC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34" b="96680" l="3711" r="94727">
                        <a14:foregroundMark x1="3906" y1="18945" x2="7813" y2="86523"/>
                        <a14:foregroundMark x1="8398" y1="88477" x2="37109" y2="96875"/>
                        <a14:foregroundMark x1="37109" y1="96875" x2="51758" y2="97461"/>
                        <a14:foregroundMark x1="51758" y1="97461" x2="81641" y2="92383"/>
                        <a14:foregroundMark x1="81641" y1="92383" x2="94141" y2="84375"/>
                        <a14:foregroundMark x1="94141" y1="84375" x2="94727" y2="16406"/>
                        <a14:foregroundMark x1="12305" y1="46680" x2="57422" y2="51563"/>
                        <a14:foregroundMark x1="57422" y1="51563" x2="86133" y2="44531"/>
                        <a14:foregroundMark x1="86133" y1="44531" x2="88086" y2="44531"/>
                        <a14:foregroundMark x1="10938" y1="66992" x2="39453" y2="74023"/>
                        <a14:foregroundMark x1="39453" y1="74023" x2="69141" y2="71680"/>
                        <a14:foregroundMark x1="69141" y1="71680" x2="70508" y2="71094"/>
                        <a14:foregroundMark x1="71875" y1="72461" x2="88672" y2="67773"/>
                        <a14:foregroundMark x1="22070" y1="94141" x2="51953" y2="96680"/>
                        <a14:foregroundMark x1="51953" y1="96680" x2="79883" y2="92969"/>
                        <a14:foregroundMark x1="4883" y1="15820" x2="20508" y2="25195"/>
                        <a14:foregroundMark x1="25391" y1="26953" x2="38477" y2="29102"/>
                        <a14:foregroundMark x1="41406" y1="28906" x2="79297" y2="26758"/>
                        <a14:foregroundMark x1="79297" y1="25781" x2="91406" y2="20898"/>
                        <a14:foregroundMark x1="94336" y1="15234" x2="83984" y2="5273"/>
                        <a14:foregroundMark x1="80664" y1="6250" x2="66211" y2="2734"/>
                        <a14:foregroundMark x1="66211" y1="2734" x2="38477" y2="4102"/>
                        <a14:foregroundMark x1="9375" y1="11914" x2="23438" y2="5859"/>
                        <a14:foregroundMark x1="23438" y1="5859" x2="36914" y2="4102"/>
                      </a14:backgroundRemoval>
                    </a14:imgEffect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1969" y="4839224"/>
            <a:ext cx="891311" cy="1246944"/>
          </a:xfrm>
          <a:prstGeom prst="rect">
            <a:avLst/>
          </a:prstGeom>
        </p:spPr>
      </p:pic>
      <p:sp>
        <p:nvSpPr>
          <p:cNvPr id="40" name="Can 39">
            <a:extLst>
              <a:ext uri="{FF2B5EF4-FFF2-40B4-BE49-F238E27FC236}">
                <a16:creationId xmlns:a16="http://schemas.microsoft.com/office/drawing/2014/main" id="{098E2C3F-240F-8B46-A470-BD12BCF339CF}"/>
              </a:ext>
            </a:extLst>
          </p:cNvPr>
          <p:cNvSpPr/>
          <p:nvPr/>
        </p:nvSpPr>
        <p:spPr>
          <a:xfrm>
            <a:off x="3849327" y="4919766"/>
            <a:ext cx="768422" cy="1087405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7C3E329-82CD-AC46-BB38-0212529C04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96680" l="3711" r="94727">
                        <a14:foregroundMark x1="3906" y1="18945" x2="7813" y2="86523"/>
                        <a14:foregroundMark x1="8398" y1="88477" x2="37109" y2="96875"/>
                        <a14:foregroundMark x1="37109" y1="96875" x2="51758" y2="97461"/>
                        <a14:foregroundMark x1="51758" y1="97461" x2="81641" y2="92383"/>
                        <a14:foregroundMark x1="81641" y1="92383" x2="94141" y2="84375"/>
                        <a14:foregroundMark x1="94141" y1="84375" x2="94727" y2="16406"/>
                        <a14:foregroundMark x1="12305" y1="46680" x2="57422" y2="51563"/>
                        <a14:foregroundMark x1="57422" y1="51563" x2="86133" y2="44531"/>
                        <a14:foregroundMark x1="86133" y1="44531" x2="88086" y2="44531"/>
                        <a14:foregroundMark x1="10938" y1="66992" x2="39453" y2="74023"/>
                        <a14:foregroundMark x1="39453" y1="74023" x2="69141" y2="71680"/>
                        <a14:foregroundMark x1="69141" y1="71680" x2="70508" y2="71094"/>
                        <a14:foregroundMark x1="71875" y1="72461" x2="88672" y2="67773"/>
                        <a14:foregroundMark x1="22070" y1="94141" x2="51953" y2="96680"/>
                        <a14:foregroundMark x1="51953" y1="96680" x2="79883" y2="92969"/>
                        <a14:foregroundMark x1="4883" y1="15820" x2="20508" y2="25195"/>
                        <a14:foregroundMark x1="25391" y1="26953" x2="38477" y2="29102"/>
                        <a14:foregroundMark x1="41406" y1="28906" x2="79297" y2="26758"/>
                        <a14:foregroundMark x1="79297" y1="25781" x2="91406" y2="20898"/>
                        <a14:foregroundMark x1="94336" y1="15234" x2="83984" y2="5273"/>
                        <a14:foregroundMark x1="80664" y1="6250" x2="66211" y2="2734"/>
                        <a14:foregroundMark x1="66211" y1="2734" x2="38477" y2="4102"/>
                        <a14:foregroundMark x1="9375" y1="11914" x2="23438" y2="5859"/>
                        <a14:foregroundMark x1="23438" y1="5859" x2="36914" y2="4102"/>
                      </a14:backgroundRemoval>
                    </a14:imgEffect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7427" y="4839224"/>
            <a:ext cx="891311" cy="1246944"/>
          </a:xfrm>
          <a:prstGeom prst="rect">
            <a:avLst/>
          </a:prstGeom>
        </p:spPr>
      </p:pic>
      <p:sp>
        <p:nvSpPr>
          <p:cNvPr id="42" name="Can 41">
            <a:extLst>
              <a:ext uri="{FF2B5EF4-FFF2-40B4-BE49-F238E27FC236}">
                <a16:creationId xmlns:a16="http://schemas.microsoft.com/office/drawing/2014/main" id="{82278042-24F2-3849-AB5A-1EC23AE1C69F}"/>
              </a:ext>
            </a:extLst>
          </p:cNvPr>
          <p:cNvSpPr/>
          <p:nvPr/>
        </p:nvSpPr>
        <p:spPr>
          <a:xfrm>
            <a:off x="4994785" y="4919766"/>
            <a:ext cx="768422" cy="1087405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8798C24-4464-D444-B668-7D8077E2F9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34" b="96680" l="3711" r="94727">
                        <a14:foregroundMark x1="3906" y1="18945" x2="7813" y2="86523"/>
                        <a14:foregroundMark x1="8398" y1="88477" x2="37109" y2="96875"/>
                        <a14:foregroundMark x1="37109" y1="96875" x2="51758" y2="97461"/>
                        <a14:foregroundMark x1="51758" y1="97461" x2="81641" y2="92383"/>
                        <a14:foregroundMark x1="81641" y1="92383" x2="94141" y2="84375"/>
                        <a14:foregroundMark x1="94141" y1="84375" x2="94727" y2="16406"/>
                        <a14:foregroundMark x1="12305" y1="46680" x2="57422" y2="51563"/>
                        <a14:foregroundMark x1="57422" y1="51563" x2="86133" y2="44531"/>
                        <a14:foregroundMark x1="86133" y1="44531" x2="88086" y2="44531"/>
                        <a14:foregroundMark x1="10938" y1="66992" x2="39453" y2="74023"/>
                        <a14:foregroundMark x1="39453" y1="74023" x2="69141" y2="71680"/>
                        <a14:foregroundMark x1="69141" y1="71680" x2="70508" y2="71094"/>
                        <a14:foregroundMark x1="71875" y1="72461" x2="88672" y2="67773"/>
                        <a14:foregroundMark x1="22070" y1="94141" x2="51953" y2="96680"/>
                        <a14:foregroundMark x1="51953" y1="96680" x2="79883" y2="92969"/>
                        <a14:foregroundMark x1="4883" y1="15820" x2="20508" y2="25195"/>
                        <a14:foregroundMark x1="25391" y1="26953" x2="38477" y2="29102"/>
                        <a14:foregroundMark x1="41406" y1="28906" x2="79297" y2="26758"/>
                        <a14:foregroundMark x1="79297" y1="25781" x2="91406" y2="20898"/>
                        <a14:foregroundMark x1="94336" y1="15234" x2="83984" y2="5273"/>
                        <a14:foregroundMark x1="80664" y1="6250" x2="66211" y2="2734"/>
                        <a14:foregroundMark x1="66211" y1="2734" x2="38477" y2="4102"/>
                        <a14:foregroundMark x1="9375" y1="11914" x2="23438" y2="5859"/>
                        <a14:foregroundMark x1="23438" y1="5859" x2="36914" y2="4102"/>
                      </a14:backgroundRemoval>
                    </a14:imgEffect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2885" y="4839224"/>
            <a:ext cx="891311" cy="1246944"/>
          </a:xfrm>
          <a:prstGeom prst="rect">
            <a:avLst/>
          </a:prstGeom>
        </p:spPr>
      </p:pic>
      <p:sp>
        <p:nvSpPr>
          <p:cNvPr id="44" name="Can 43">
            <a:extLst>
              <a:ext uri="{FF2B5EF4-FFF2-40B4-BE49-F238E27FC236}">
                <a16:creationId xmlns:a16="http://schemas.microsoft.com/office/drawing/2014/main" id="{189ADCFC-3EE0-584D-8533-517124FFEB1E}"/>
              </a:ext>
            </a:extLst>
          </p:cNvPr>
          <p:cNvSpPr/>
          <p:nvPr/>
        </p:nvSpPr>
        <p:spPr>
          <a:xfrm>
            <a:off x="6140141" y="4919766"/>
            <a:ext cx="768422" cy="1087405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C242753-0F77-3A41-BCE9-B15EC4699C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34" b="96680" l="3711" r="94727">
                        <a14:foregroundMark x1="3906" y1="18945" x2="7813" y2="86523"/>
                        <a14:foregroundMark x1="8398" y1="88477" x2="37109" y2="96875"/>
                        <a14:foregroundMark x1="37109" y1="96875" x2="51758" y2="97461"/>
                        <a14:foregroundMark x1="51758" y1="97461" x2="81641" y2="92383"/>
                        <a14:foregroundMark x1="81641" y1="92383" x2="94141" y2="84375"/>
                        <a14:foregroundMark x1="94141" y1="84375" x2="94727" y2="16406"/>
                        <a14:foregroundMark x1="12305" y1="46680" x2="57422" y2="51563"/>
                        <a14:foregroundMark x1="57422" y1="51563" x2="86133" y2="44531"/>
                        <a14:foregroundMark x1="86133" y1="44531" x2="88086" y2="44531"/>
                        <a14:foregroundMark x1="10938" y1="66992" x2="39453" y2="74023"/>
                        <a14:foregroundMark x1="39453" y1="74023" x2="69141" y2="71680"/>
                        <a14:foregroundMark x1="69141" y1="71680" x2="70508" y2="71094"/>
                        <a14:foregroundMark x1="71875" y1="72461" x2="88672" y2="67773"/>
                        <a14:foregroundMark x1="22070" y1="94141" x2="51953" y2="96680"/>
                        <a14:foregroundMark x1="51953" y1="96680" x2="79883" y2="92969"/>
                        <a14:foregroundMark x1="4883" y1="15820" x2="20508" y2="25195"/>
                        <a14:foregroundMark x1="25391" y1="26953" x2="38477" y2="29102"/>
                        <a14:foregroundMark x1="41406" y1="28906" x2="79297" y2="26758"/>
                        <a14:foregroundMark x1="79297" y1="25781" x2="91406" y2="20898"/>
                        <a14:foregroundMark x1="94336" y1="15234" x2="83984" y2="5273"/>
                        <a14:foregroundMark x1="80664" y1="6250" x2="66211" y2="2734"/>
                        <a14:foregroundMark x1="66211" y1="2734" x2="38477" y2="4102"/>
                        <a14:foregroundMark x1="9375" y1="11914" x2="23438" y2="5859"/>
                        <a14:foregroundMark x1="23438" y1="5859" x2="36914" y2="4102"/>
                      </a14:backgroundRemoval>
                    </a14:imgEffect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8241" y="4839224"/>
            <a:ext cx="891311" cy="12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B86FDD-5284-2349-B181-C2BAECFF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00" y="2182761"/>
            <a:ext cx="2905832" cy="2282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data storage in Snowflake</a:t>
            </a:r>
            <a:br>
              <a:rPr lang="en-US" dirty="0"/>
            </a:br>
            <a:r>
              <a:rPr lang="en-US" sz="2400" dirty="0"/>
              <a:t>Database Storage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468" y="1385162"/>
            <a:ext cx="8507403" cy="50156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 storage layer contains tables, schemas, databases, and diverse data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If managed well storage layer can hold petabytes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Snowflake has scalable cloud blob storage type for storing structured and semi-structured data 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Such as JSON, AVRO, and Parquet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Snowflake optimizes the metadata for easy extraction and query processing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Storage is made up of multiple micro partitions that are encrypted and scale automatically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Allows for efficient data retrieval and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16" name="Picture 15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D35B3FF5-64CB-F14A-82C3-666E47C27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00" y="3725162"/>
            <a:ext cx="2900926" cy="7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5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B86FDD-5284-2349-B181-C2BAECFF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00" y="2182761"/>
            <a:ext cx="2905832" cy="2282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data storage in Snowflake</a:t>
            </a:r>
            <a:br>
              <a:rPr lang="en-US" dirty="0"/>
            </a:br>
            <a:r>
              <a:rPr lang="en-US" sz="2400" dirty="0"/>
              <a:t>Query Processing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468" y="1385162"/>
            <a:ext cx="8507403" cy="50156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This layer contains virtual warehouses where all the queries are run on each respective virtual warehouse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Allows for a scalable compute capacity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Each Virtual warehouse gets data from the storage layer and has it cached to the compute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Multiple VW operate simultaneously to maintain ACID and follow multiple parallel processing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ACID (Atomic, Consistent, Isolated and Durable) that ensure a database management system (DBMS) will make changes to data in a reliable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VW can auto-suspend, auto-resume, and have auto-scaling that can be built in </a:t>
            </a:r>
          </a:p>
          <a:p>
            <a:pPr marL="76200" indent="0">
              <a:buNone/>
            </a:pPr>
            <a:endParaRPr lang="en-US" sz="2200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 descr="A picture containing yellow&#10;&#10;Description automatically generated">
            <a:extLst>
              <a:ext uri="{FF2B5EF4-FFF2-40B4-BE49-F238E27FC236}">
                <a16:creationId xmlns:a16="http://schemas.microsoft.com/office/drawing/2014/main" id="{C1F6BB2F-652B-D149-A732-13C50AFD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00" y="2943960"/>
            <a:ext cx="2905832" cy="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2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B86FDD-5284-2349-B181-C2BAECFF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00" y="2182761"/>
            <a:ext cx="2905832" cy="2282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data storage in Snowflake</a:t>
            </a:r>
            <a:br>
              <a:rPr lang="en-US" dirty="0"/>
            </a:br>
            <a:r>
              <a:rPr lang="en-US" sz="2400" dirty="0"/>
              <a:t>Cloud Services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468" y="1385162"/>
            <a:ext cx="8507403" cy="50156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This layer is the cerebrum of Snowflake where it maintains, optimizes, transacts on data, as well as provides security, and metadata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Enables SQL client interface for DDL and DML like operations 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VW can auto-suspend, auto-resume, and have auto-scaling that can be built in </a:t>
            </a:r>
          </a:p>
          <a:p>
            <a:pPr marL="76200" indent="0">
              <a:buNone/>
            </a:pPr>
            <a:endParaRPr lang="en-US" sz="2200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26FCC-FC7D-FA4C-A188-59A40446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00" y="2182761"/>
            <a:ext cx="2905832" cy="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8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Powerful tool for understanding the mechanics of queries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Identify potential performance bottlenecks</a:t>
            </a:r>
          </a:p>
          <a:p>
            <a:r>
              <a:rPr lang="en-US" dirty="0"/>
              <a:t>Available through the web interface</a:t>
            </a:r>
          </a:p>
          <a:p>
            <a:r>
              <a:rPr lang="en-US" dirty="0"/>
              <a:t>Provides a graphical representation of the main components of processing plan for the query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Provides statistics and details of the overall query</a:t>
            </a:r>
          </a:p>
        </p:txBody>
      </p:sp>
    </p:spTree>
    <p:extLst>
      <p:ext uri="{BB962C8B-B14F-4D97-AF65-F5344CB8AC3E}">
        <p14:creationId xmlns:p14="http://schemas.microsoft.com/office/powerpoint/2010/main" val="204015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A86F-ECE2-D34E-A6E0-EDA6A342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7B686-A78D-F24A-BEF7-01CA51C755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EE2F4-A9CE-BF40-A4C2-3B6C7EA2D8A1}"/>
              </a:ext>
            </a:extLst>
          </p:cNvPr>
          <p:cNvSpPr txBox="1"/>
          <p:nvPr/>
        </p:nvSpPr>
        <p:spPr>
          <a:xfrm>
            <a:off x="3726873" y="2272145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image of query profile </a:t>
            </a:r>
          </a:p>
        </p:txBody>
      </p:sp>
    </p:spTree>
    <p:extLst>
      <p:ext uri="{BB962C8B-B14F-4D97-AF65-F5344CB8AC3E}">
        <p14:creationId xmlns:p14="http://schemas.microsoft.com/office/powerpoint/2010/main" val="142373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Micro-partitions vs Static 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Static partitioning </a:t>
            </a:r>
            <a:r>
              <a:rPr lang="en-US" dirty="0"/>
              <a:t>- is used when the values for partition columns are known when loading data</a:t>
            </a:r>
          </a:p>
          <a:p>
            <a:r>
              <a:rPr lang="en-US" dirty="0"/>
              <a:t>Benefits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Works with data that is already known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Achieves acceptable performance and enables better scaling</a:t>
            </a:r>
          </a:p>
          <a:p>
            <a:r>
              <a:rPr lang="en-US" dirty="0"/>
              <a:t>Limitations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High maintenance cost to make changes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Data skew if partitions are not set up well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Disproportionately-sized partitions happen</a:t>
            </a:r>
          </a:p>
        </p:txBody>
      </p:sp>
    </p:spTree>
    <p:extLst>
      <p:ext uri="{BB962C8B-B14F-4D97-AF65-F5344CB8AC3E}">
        <p14:creationId xmlns:p14="http://schemas.microsoft.com/office/powerpoint/2010/main" val="392654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Micro-partitions vs Static 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CA0D9A-4A01-4C7A-9188-E2C3FC3F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000" y="1512000"/>
            <a:ext cx="11017636" cy="3253964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Micro partitioning </a:t>
            </a:r>
            <a:r>
              <a:rPr lang="en-US" dirty="0"/>
              <a:t>– same value as static partitioning but removes the limitations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All data is Snowflake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automatically</a:t>
            </a:r>
            <a:r>
              <a:rPr lang="en-US" sz="2400" b="1" dirty="0"/>
              <a:t> </a:t>
            </a:r>
            <a:r>
              <a:rPr lang="en-US" dirty="0"/>
              <a:t>divided into micro-partitions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Each micro-partition contains 50 MB – 500 MB of uncompressed data</a:t>
            </a:r>
          </a:p>
          <a:p>
            <a:pPr marL="1028700" lvl="2" indent="0">
              <a:buNone/>
            </a:pPr>
            <a:r>
              <a:rPr lang="en-US" dirty="0"/>
              <a:t>(size is actually smaller since data is always stored compressed)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Groups of rows are mapped to individual micro-partitions and organized in columnar fashion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Allows for extreme granular pruning of large tables (millions of micro-partitions) 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9051F-B335-EC40-8CCD-F61E71072577}"/>
              </a:ext>
            </a:extLst>
          </p:cNvPr>
          <p:cNvSpPr txBox="1"/>
          <p:nvPr/>
        </p:nvSpPr>
        <p:spPr>
          <a:xfrm>
            <a:off x="952497" y="4396632"/>
            <a:ext cx="3546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E7F6CE-986E-6641-8EA3-C7F458151217}"/>
              </a:ext>
            </a:extLst>
          </p:cNvPr>
          <p:cNvSpPr/>
          <p:nvPr/>
        </p:nvSpPr>
        <p:spPr>
          <a:xfrm>
            <a:off x="1843523" y="4998150"/>
            <a:ext cx="1648700" cy="720805"/>
          </a:xfrm>
          <a:prstGeom prst="roundRect">
            <a:avLst/>
          </a:prstGeom>
          <a:solidFill>
            <a:srgbClr val="548235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1396DA-A9C3-4040-9D38-7EA9D932FDF9}"/>
              </a:ext>
            </a:extLst>
          </p:cNvPr>
          <p:cNvSpPr/>
          <p:nvPr/>
        </p:nvSpPr>
        <p:spPr>
          <a:xfrm>
            <a:off x="3226391" y="5387838"/>
            <a:ext cx="1842653" cy="929835"/>
          </a:xfrm>
          <a:prstGeom prst="roundRect">
            <a:avLst/>
          </a:prstGeom>
          <a:solidFill>
            <a:srgbClr val="92D05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Micro-partitions</a:t>
            </a:r>
          </a:p>
          <a:p>
            <a:pPr algn="ctr"/>
            <a:r>
              <a:rPr lang="en-US" dirty="0"/>
              <a:t>Size is tiny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6D7AF7-9CE2-DF46-B276-E5209EB96F29}"/>
              </a:ext>
            </a:extLst>
          </p:cNvPr>
          <p:cNvSpPr/>
          <p:nvPr/>
        </p:nvSpPr>
        <p:spPr>
          <a:xfrm>
            <a:off x="4596255" y="4736862"/>
            <a:ext cx="1790700" cy="929835"/>
          </a:xfrm>
          <a:prstGeom prst="roundRect">
            <a:avLst/>
          </a:prstGeom>
          <a:solidFill>
            <a:srgbClr val="48A67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Columnar Storage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E802DB-80F5-0840-ACC3-CF196F7B8FC4}"/>
              </a:ext>
            </a:extLst>
          </p:cNvPr>
          <p:cNvSpPr/>
          <p:nvPr/>
        </p:nvSpPr>
        <p:spPr>
          <a:xfrm>
            <a:off x="5977134" y="5413390"/>
            <a:ext cx="1842653" cy="738664"/>
          </a:xfrm>
          <a:prstGeom prst="roundRect">
            <a:avLst/>
          </a:prstGeom>
          <a:solidFill>
            <a:srgbClr val="00B0F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Overlapping  Storage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E7570DE-AE52-6F4A-9066-D6FBDE0E5F62}"/>
              </a:ext>
            </a:extLst>
          </p:cNvPr>
          <p:cNvSpPr/>
          <p:nvPr/>
        </p:nvSpPr>
        <p:spPr>
          <a:xfrm>
            <a:off x="7409966" y="5045914"/>
            <a:ext cx="1790701" cy="738663"/>
          </a:xfrm>
          <a:prstGeom prst="roundRect">
            <a:avLst/>
          </a:prstGeom>
          <a:solidFill>
            <a:srgbClr val="0070C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Efficient Scanning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D6EC6B-5792-6249-86A9-A466FEE154F0}"/>
              </a:ext>
            </a:extLst>
          </p:cNvPr>
          <p:cNvSpPr/>
          <p:nvPr/>
        </p:nvSpPr>
        <p:spPr>
          <a:xfrm>
            <a:off x="8977716" y="5367203"/>
            <a:ext cx="1128283" cy="717461"/>
          </a:xfrm>
          <a:prstGeom prst="roundRect">
            <a:avLst/>
          </a:prstGeom>
          <a:solidFill>
            <a:srgbClr val="00206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2945034092"/>
      </p:ext>
    </p:extLst>
  </p:cSld>
  <p:clrMapOvr>
    <a:masterClrMapping/>
  </p:clrMapOvr>
</p:sld>
</file>

<file path=ppt/theme/theme1.xml><?xml version="1.0" encoding="utf-8"?>
<a:theme xmlns:a="http://schemas.openxmlformats.org/drawingml/2006/main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</TotalTime>
  <Words>1492</Words>
  <Application>Microsoft Macintosh PowerPoint</Application>
  <PresentationFormat>Widescreen</PresentationFormat>
  <Paragraphs>265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 Neue</vt:lpstr>
      <vt:lpstr>Helvetica Neue Light</vt:lpstr>
      <vt:lpstr>Wingdings</vt:lpstr>
      <vt:lpstr>DI Template</vt:lpstr>
      <vt:lpstr>PowerPoint Presentation</vt:lpstr>
      <vt:lpstr>Snowflake Data Warehouse</vt:lpstr>
      <vt:lpstr>Efficient data storage in Snowflake Database Storage Layer</vt:lpstr>
      <vt:lpstr>Efficient data storage in Snowflake Query Processing Layer</vt:lpstr>
      <vt:lpstr>Efficient data storage in Snowflake Cloud Services Layer</vt:lpstr>
      <vt:lpstr>Query Profile</vt:lpstr>
      <vt:lpstr>PowerPoint Presentation</vt:lpstr>
      <vt:lpstr>Understanding Micro-partitions vs Static partitions</vt:lpstr>
      <vt:lpstr>Understanding Micro-partitions vs Static partitions</vt:lpstr>
      <vt:lpstr>Query Pruning</vt:lpstr>
      <vt:lpstr>Data Clustering of Micro-Partitions</vt:lpstr>
      <vt:lpstr>Data Clustering of Micro-Partitions</vt:lpstr>
      <vt:lpstr>Data Clustering of Micro-Partitions</vt:lpstr>
      <vt:lpstr>Data Clustering of Micro-Partitions</vt:lpstr>
      <vt:lpstr>Clustering Keys</vt:lpstr>
      <vt:lpstr>Clustered Tables</vt:lpstr>
      <vt:lpstr>Automatic Clustering</vt:lpstr>
      <vt:lpstr>Working with Temp tables and Transient tables</vt:lpstr>
      <vt:lpstr>Views vs Secure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Nakayama, Kerry</cp:lastModifiedBy>
  <cp:revision>65</cp:revision>
  <dcterms:created xsi:type="dcterms:W3CDTF">2020-05-21T23:33:39Z</dcterms:created>
  <dcterms:modified xsi:type="dcterms:W3CDTF">2020-05-25T18:30:47Z</dcterms:modified>
</cp:coreProperties>
</file>