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7" r:id="rId1"/>
  </p:sldMasterIdLst>
  <p:sldIdLst>
    <p:sldId id="256" r:id="rId2"/>
    <p:sldId id="266" r:id="rId3"/>
    <p:sldId id="267" r:id="rId4"/>
    <p:sldId id="269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5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7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53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49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41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0605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078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002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1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946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61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311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14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55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16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357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55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63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3814" y="3164895"/>
            <a:ext cx="7197726" cy="7243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lifecycle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8442" y="3331842"/>
            <a:ext cx="4718004" cy="68901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Badri prem kumar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83" t="39915" r="2102" b="39055"/>
          <a:stretch/>
        </p:blipFill>
        <p:spPr>
          <a:xfrm>
            <a:off x="680796" y="753189"/>
            <a:ext cx="5367646" cy="665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50369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NGEN install time compile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19200"/>
            <a:ext cx="7772400" cy="5257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compile CIL into machine code when app installed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native image generator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ngen.exe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speed startup time since code pre-compiled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cannot do as many optimizations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IL must still be available for type information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7386638" y="3449638"/>
            <a:ext cx="604733" cy="364748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604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604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604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604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0">
                <a:latin typeface="Times New Roman" panose="02020603050405020304" pitchFamily="18" charset="0"/>
              </a:rPr>
              <a:t>CLR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294563" y="3740150"/>
            <a:ext cx="1498600" cy="1778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5388" y="4475262"/>
            <a:ext cx="375424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400">
                <a:latin typeface="Times New Roman" panose="02020603050405020304" pitchFamily="18" charset="0"/>
              </a:rPr>
              <a:t>IL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50988" y="4341813"/>
            <a:ext cx="1063625" cy="57626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>
                <a:latin typeface="Times New Roman" panose="02020603050405020304" pitchFamily="18" charset="0"/>
              </a:rPr>
              <a:t>ngen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58850" y="4545013"/>
            <a:ext cx="508000" cy="168275"/>
          </a:xfrm>
          <a:prstGeom prst="rightArrow">
            <a:avLst>
              <a:gd name="adj1" fmla="val 50000"/>
              <a:gd name="adj2" fmla="val 7547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698750" y="4545013"/>
            <a:ext cx="508000" cy="168275"/>
          </a:xfrm>
          <a:prstGeom prst="rightArrow">
            <a:avLst>
              <a:gd name="adj1" fmla="val 50000"/>
              <a:gd name="adj2" fmla="val 7547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754813" y="4545013"/>
            <a:ext cx="508000" cy="168275"/>
          </a:xfrm>
          <a:prstGeom prst="rightArrow">
            <a:avLst>
              <a:gd name="adj1" fmla="val 50000"/>
              <a:gd name="adj2" fmla="val 7547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402513" y="4268788"/>
            <a:ext cx="1266825" cy="72072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>
                <a:latin typeface="Times New Roman" panose="02020603050405020304" pitchFamily="18" charset="0"/>
              </a:rPr>
              <a:t>Execute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545734" y="4044881"/>
            <a:ext cx="1014807" cy="1168539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</a:rPr>
              <a:t>native</a:t>
            </a:r>
          </a:p>
          <a:p>
            <a:pPr algn="ctr"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</a:rPr>
              <a:t>image</a:t>
            </a:r>
          </a:p>
          <a:p>
            <a:pPr algn="ctr"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</a:rPr>
              <a:t>cache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12591" y="4475262"/>
            <a:ext cx="1226618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400">
                <a:latin typeface="Times New Roman" panose="02020603050405020304" pitchFamily="18" charset="0"/>
              </a:rPr>
              <a:t>machine code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843463" y="4545013"/>
            <a:ext cx="508000" cy="168275"/>
          </a:xfrm>
          <a:prstGeom prst="rightArrow">
            <a:avLst>
              <a:gd name="adj1" fmla="val 50000"/>
              <a:gd name="adj2" fmla="val 7547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65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948" y="1313365"/>
            <a:ext cx="84174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compiles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into the module, which is finally converted into the assembly.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contains the Intermediate Language (IL) code along with the metadata information about the assembly.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language runtime (CLR) works with the assembly. It loads the assembly and converts it into the native code to execute the assembly.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this native code is executed by the Operating system and the output will shows according to your requirement.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949" y="334027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Summery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35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020" y="746233"/>
            <a:ext cx="8900219" cy="5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88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19200"/>
            <a:ext cx="7772400" cy="5257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that translate high-level language (C++, Java, C#,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machine language.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X can covert high-level Y to machine language Z.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48062"/>
            <a:ext cx="7924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80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19200"/>
            <a:ext cx="10274474" cy="5257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problem facing developers is the many different types of processors that run code.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5559" y="3145338"/>
            <a:ext cx="52387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61159" y="2059488"/>
            <a:ext cx="723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b="0" dirty="0">
                <a:latin typeface="Times New Roman" panose="02020603050405020304" pitchFamily="18" charset="0"/>
              </a:rPr>
              <a:t>So if we have 3 programming languages and 3 devices, how many compilers do we need?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65959" y="5885363"/>
            <a:ext cx="723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b="0">
                <a:latin typeface="Times New Roman" panose="02020603050405020304" pitchFamily="18" charset="0"/>
              </a:rPr>
              <a:t>So, how they solved this?!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770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799" y="76200"/>
            <a:ext cx="9873641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Steps Compilation Process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799" y="1219200"/>
            <a:ext cx="9873641" cy="5257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is done in two steps: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compile time: compile each language (C#, C++,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Common Intermediate Language (CIL)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runtime: Common Language Runtime (CLR) uses a Just In Time (JIT) compiler to compile the CIL code to the native code for the device used 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6588" y="3556195"/>
            <a:ext cx="890563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773469" y="4762173"/>
            <a:ext cx="183920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Run</a:t>
            </a:r>
            <a:br>
              <a:rPr lang="en-US">
                <a:latin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52384" y="4762172"/>
            <a:ext cx="183920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Compile</a:t>
            </a:r>
            <a:br>
              <a:rPr lang="en-US">
                <a:latin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xmlns="" val="152415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3009" y="906229"/>
            <a:ext cx="2362722" cy="61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VB.NET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7675" y="906229"/>
            <a:ext cx="2362722" cy="61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C++.NET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0342" y="906229"/>
            <a:ext cx="2362722" cy="61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C#.NET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1873" y="2856247"/>
            <a:ext cx="7685734" cy="61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Common Independent  Language (CIL)-Assembly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5446" y="5494020"/>
            <a:ext cx="7684951" cy="409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Operating System Services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76192" y="1828800"/>
            <a:ext cx="2056356" cy="4384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VB Compiler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23081" y="1818177"/>
            <a:ext cx="2056356" cy="4384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C++ Compiler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4308" y="1822692"/>
            <a:ext cx="2056356" cy="4384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C# Compiler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23792" y="3856373"/>
            <a:ext cx="7717388" cy="121183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Common Language Runtime (CLR)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" idx="2"/>
            <a:endCxn id="17" idx="0"/>
          </p:cNvCxnSpPr>
          <p:nvPr/>
        </p:nvCxnSpPr>
        <p:spPr>
          <a:xfrm>
            <a:off x="2904370" y="1525120"/>
            <a:ext cx="0" cy="303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30019" y="1525120"/>
            <a:ext cx="0" cy="303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13959" y="1514497"/>
            <a:ext cx="0" cy="303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0"/>
          </p:cNvCxnSpPr>
          <p:nvPr/>
        </p:nvCxnSpPr>
        <p:spPr>
          <a:xfrm>
            <a:off x="2830797" y="2267211"/>
            <a:ext cx="2693943" cy="589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13176" y="2255127"/>
            <a:ext cx="783" cy="589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8" idx="0"/>
          </p:cNvCxnSpPr>
          <p:nvPr/>
        </p:nvCxnSpPr>
        <p:spPr>
          <a:xfrm flipH="1">
            <a:off x="5524740" y="2256588"/>
            <a:ext cx="2726519" cy="599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3176" y="3475137"/>
            <a:ext cx="0" cy="381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6" idx="0"/>
          </p:cNvCxnSpPr>
          <p:nvPr/>
        </p:nvCxnSpPr>
        <p:spPr>
          <a:xfrm flipH="1">
            <a:off x="5597922" y="5068212"/>
            <a:ext cx="391" cy="425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610664" y="3953983"/>
            <a:ext cx="1890438" cy="6642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Native 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904370" y="3962061"/>
            <a:ext cx="1890439" cy="6402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JIT Compiler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3"/>
            <a:endCxn id="49" idx="3"/>
          </p:cNvCxnSpPr>
          <p:nvPr/>
        </p:nvCxnSpPr>
        <p:spPr>
          <a:xfrm>
            <a:off x="4794809" y="42821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48" idx="1"/>
          </p:cNvCxnSpPr>
          <p:nvPr/>
        </p:nvCxnSpPr>
        <p:spPr>
          <a:xfrm>
            <a:off x="4794809" y="4282181"/>
            <a:ext cx="1815855" cy="3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20322" y="6276112"/>
            <a:ext cx="7684951" cy="409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Output Console/GUI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56" idx="0"/>
          </p:cNvCxnSpPr>
          <p:nvPr/>
        </p:nvCxnSpPr>
        <p:spPr>
          <a:xfrm>
            <a:off x="5656026" y="5876755"/>
            <a:ext cx="6772" cy="399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0" y="116243"/>
            <a:ext cx="12192000" cy="7243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lifecycle 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42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685800" y="76200"/>
            <a:ext cx="9172184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Intermediate Language (CIL)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066800"/>
            <a:ext cx="9711724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like the native languages of devices.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 was originally known as Microsoft Intermediate Language (MSIL).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 is a CPU- and platform-independent instruction set.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executed in any environment supporting the .NET framework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 Example in CIL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8683226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238095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0761" y="0"/>
            <a:ext cx="38427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CIL-Assembly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75145" y="2424589"/>
            <a:ext cx="2045917" cy="198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75145" y="4434213"/>
            <a:ext cx="2045917" cy="46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IL(code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75145" y="1961125"/>
            <a:ext cx="2045917" cy="46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Manifest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4121062" y="2192055"/>
            <a:ext cx="588724" cy="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21062" y="4682647"/>
            <a:ext cx="588724" cy="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22521" y="1730390"/>
            <a:ext cx="4269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the information about assembly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keep the version of the assembly and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keep the list of the other assembly's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2521" y="4481279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language code of the program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11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blackWhite">
          <a:xfrm>
            <a:off x="1641475" y="3527425"/>
            <a:ext cx="604733" cy="364748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604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604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604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60438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0">
                <a:latin typeface="Times New Roman" panose="02020603050405020304" pitchFamily="18" charset="0"/>
              </a:rPr>
              <a:t>CLR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76200"/>
            <a:ext cx="7772400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85799" y="1219200"/>
            <a:ext cx="9685751" cy="5257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Language Runtime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(CLR) is the execution engine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loads IL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compiles IL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resulting machine code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511300" y="3805238"/>
            <a:ext cx="6132513" cy="149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60138" y="4400649"/>
            <a:ext cx="375424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400">
                <a:latin typeface="Times New Roman" panose="02020603050405020304" pitchFamily="18" charset="0"/>
              </a:rPr>
              <a:t>IL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43175" y="4194175"/>
            <a:ext cx="1266825" cy="72072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>
                <a:latin typeface="Times New Roman" panose="02020603050405020304" pitchFamily="18" charset="0"/>
              </a:rPr>
              <a:t>Runtime</a:t>
            </a:r>
          </a:p>
          <a:p>
            <a:pPr algn="ctr">
              <a:spcBef>
                <a:spcPct val="0"/>
              </a:spcBef>
            </a:pPr>
            <a:r>
              <a:rPr lang="en-US"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267450" y="4194175"/>
            <a:ext cx="1266825" cy="72072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>
                <a:latin typeface="Times New Roman" panose="02020603050405020304" pitchFamily="18" charset="0"/>
              </a:rPr>
              <a:t>Execute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25416" y="4400649"/>
            <a:ext cx="1226618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400" dirty="0">
                <a:latin typeface="Times New Roman" panose="02020603050405020304" pitchFamily="18" charset="0"/>
              </a:rPr>
              <a:t>machine code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870325" y="4473575"/>
            <a:ext cx="373063" cy="160338"/>
          </a:xfrm>
          <a:prstGeom prst="rightArrow">
            <a:avLst>
              <a:gd name="adj1" fmla="val 50000"/>
              <a:gd name="adj2" fmla="val 5816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834063" y="4473575"/>
            <a:ext cx="373062" cy="160338"/>
          </a:xfrm>
          <a:prstGeom prst="rightArrow">
            <a:avLst>
              <a:gd name="adj1" fmla="val 50000"/>
              <a:gd name="adj2" fmla="val 5816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109788" y="4473575"/>
            <a:ext cx="373062" cy="160338"/>
          </a:xfrm>
          <a:prstGeom prst="rightArrow">
            <a:avLst>
              <a:gd name="adj1" fmla="val 50000"/>
              <a:gd name="adj2" fmla="val 5816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341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"/>
          <p:cNvSpPr>
            <a:spLocks noChangeArrowheads="1"/>
          </p:cNvSpPr>
          <p:nvPr/>
        </p:nvSpPr>
        <p:spPr bwMode="auto">
          <a:xfrm>
            <a:off x="6436671" y="3923996"/>
            <a:ext cx="5064125" cy="2378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685800" y="76200"/>
            <a:ext cx="7772400" cy="106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 runtime compile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>
          <a:xfrm>
            <a:off x="762000" y="1219200"/>
            <a:ext cx="7696200" cy="2667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 is compiled into machine code at runtime by the CLR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compiles methods as needed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in time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(JIT) compile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 compilation model: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time method is called the IL is compiled and optimized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 machine code is cached in transient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cached copy used for subsequent calls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610753" y="3962400"/>
            <a:ext cx="715962" cy="3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1400">
                <a:latin typeface="Courier New" panose="02070309020205020404" pitchFamily="49" charset="0"/>
              </a:rPr>
              <a:t>Cache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770840" y="5070475"/>
            <a:ext cx="1044575" cy="952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>
                <a:latin typeface="Courier New" panose="02070309020205020404" pitchFamily="49" charset="0"/>
              </a:rPr>
              <a:t>CIL code</a:t>
            </a:r>
          </a:p>
          <a:p>
            <a:pPr>
              <a:spcBef>
                <a:spcPct val="0"/>
              </a:spcBef>
            </a:pPr>
            <a:r>
              <a:rPr lang="en-US" sz="1400">
                <a:latin typeface="Courier New" panose="02070309020205020404" pitchFamily="49" charset="0"/>
              </a:rPr>
              <a:t>  F() </a:t>
            </a:r>
          </a:p>
          <a:p>
            <a:pPr>
              <a:spcBef>
                <a:spcPct val="0"/>
              </a:spcBef>
            </a:pPr>
            <a:r>
              <a:rPr lang="en-US" sz="1400">
                <a:latin typeface="Courier New" panose="02070309020205020404" pitchFamily="49" charset="0"/>
              </a:rPr>
              <a:t>  G()</a:t>
            </a:r>
          </a:p>
          <a:p>
            <a:pPr>
              <a:spcBef>
                <a:spcPct val="0"/>
              </a:spcBef>
            </a:pPr>
            <a:r>
              <a:rPr lang="en-US" sz="1400">
                <a:latin typeface="Courier New" panose="02070309020205020404" pitchFamily="49" charset="0"/>
              </a:rPr>
              <a:t>  H()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8336115" y="5186362"/>
            <a:ext cx="1266825" cy="72072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</a:rPr>
              <a:t>JIT runtime</a:t>
            </a:r>
          </a:p>
          <a:p>
            <a:pPr algn="ctr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</a:rPr>
              <a:t>compiler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10049028" y="5102225"/>
            <a:ext cx="1266825" cy="72072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</a:rPr>
              <a:t>Execute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9360053" y="4894262"/>
            <a:ext cx="855662" cy="339725"/>
          </a:xfrm>
          <a:prstGeom prst="curvedDownArrow">
            <a:avLst>
              <a:gd name="adj1" fmla="val 50374"/>
              <a:gd name="adj2" fmla="val 100748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 flipH="1" flipV="1">
            <a:off x="9360053" y="5772150"/>
            <a:ext cx="855662" cy="339725"/>
          </a:xfrm>
          <a:prstGeom prst="curvedDownArrow">
            <a:avLst>
              <a:gd name="adj1" fmla="val 50374"/>
              <a:gd name="adj2" fmla="val 100748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7142315" y="4198937"/>
            <a:ext cx="3654425" cy="45085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dirty="0">
                <a:latin typeface="Courier New" panose="02070309020205020404" pitchFamily="49" charset="0"/>
              </a:rPr>
              <a:t>machine code for F()</a:t>
            </a: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8867928" y="4716462"/>
            <a:ext cx="203200" cy="414338"/>
          </a:xfrm>
          <a:prstGeom prst="upDownArrow">
            <a:avLst>
              <a:gd name="adj1" fmla="val 50000"/>
              <a:gd name="adj2" fmla="val 4078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7904315" y="5307012"/>
            <a:ext cx="381000" cy="103188"/>
          </a:xfrm>
          <a:prstGeom prst="curvedDownArrow">
            <a:avLst>
              <a:gd name="adj1" fmla="val 73846"/>
              <a:gd name="adj2" fmla="val 147692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 flipH="1" flipV="1">
            <a:off x="7904315" y="5684837"/>
            <a:ext cx="381000" cy="103188"/>
          </a:xfrm>
          <a:prstGeom prst="curvedDownArrow">
            <a:avLst>
              <a:gd name="adj1" fmla="val 73846"/>
              <a:gd name="adj2" fmla="val 147692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097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467</TotalTime>
  <Words>436</Words>
  <Application>Microsoft Office PowerPoint</Application>
  <PresentationFormat>Custom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Application lifecycle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lifecycle</dc:title>
  <dc:creator>premkumar</dc:creator>
  <cp:lastModifiedBy>admin</cp:lastModifiedBy>
  <cp:revision>26</cp:revision>
  <dcterms:created xsi:type="dcterms:W3CDTF">2014-03-10T17:15:04Z</dcterms:created>
  <dcterms:modified xsi:type="dcterms:W3CDTF">2014-03-11T04:10:12Z</dcterms:modified>
</cp:coreProperties>
</file>