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62" r:id="rId5"/>
    <p:sldId id="265" r:id="rId6"/>
    <p:sldId id="260" r:id="rId7"/>
    <p:sldId id="259" r:id="rId8"/>
    <p:sldId id="261" r:id="rId9"/>
    <p:sldId id="263"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68F27B-F073-4281-BEFD-06C082B53B6E}" type="datetimeFigureOut">
              <a:rPr lang="en-US" smtClean="0"/>
              <a:pPr/>
              <a:t>3/11/2014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390219-36FD-436D-8804-DB1A577EE2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8F27B-F073-4281-BEFD-06C082B53B6E}" type="datetimeFigureOut">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8F27B-F073-4281-BEFD-06C082B53B6E}" type="datetimeFigureOut">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8F27B-F073-4281-BEFD-06C082B53B6E}" type="datetimeFigureOut">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68F27B-F073-4281-BEFD-06C082B53B6E}" type="datetimeFigureOut">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8F27B-F073-4281-BEFD-06C082B53B6E}" type="datetimeFigureOut">
              <a:rPr lang="en-US" smtClean="0"/>
              <a:pPr/>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68F27B-F073-4281-BEFD-06C082B53B6E}" type="datetimeFigureOut">
              <a:rPr lang="en-US" smtClean="0"/>
              <a:pPr/>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68F27B-F073-4281-BEFD-06C082B53B6E}" type="datetimeFigureOut">
              <a:rPr lang="en-US" smtClean="0"/>
              <a:pPr/>
              <a:t>3/11/2014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8F27B-F073-4281-BEFD-06C082B53B6E}" type="datetimeFigureOut">
              <a:rPr lang="en-US" smtClean="0"/>
              <a:pPr/>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8F27B-F073-4281-BEFD-06C082B53B6E}" type="datetimeFigureOut">
              <a:rPr lang="en-US" smtClean="0"/>
              <a:pPr/>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68F27B-F073-4281-BEFD-06C082B53B6E}" type="datetimeFigureOut">
              <a:rPr lang="en-US" smtClean="0"/>
              <a:pPr/>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5390219-36FD-436D-8804-DB1A577EE21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68F27B-F073-4281-BEFD-06C082B53B6E}" type="datetimeFigureOut">
              <a:rPr lang="en-US" smtClean="0"/>
              <a:pPr/>
              <a:t>3/11/2014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390219-36FD-436D-8804-DB1A577EE21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5181600"/>
            <a:ext cx="8229600" cy="1143000"/>
          </a:xfrm>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smtClean="0">
                <a:solidFill>
                  <a:srgbClr val="002060"/>
                </a:solidFill>
              </a:rPr>
              <a:t>    </a:t>
            </a:r>
            <a:r>
              <a:rPr lang="en-US" sz="8000" dirty="0" smtClean="0">
                <a:solidFill>
                  <a:srgbClr val="002060"/>
                </a:solidFill>
                <a:latin typeface="Algerian" pitchFamily="82" charset="0"/>
              </a:rPr>
              <a:t>PRESENTATION </a:t>
            </a:r>
            <a:br>
              <a:rPr lang="en-US" sz="8000" dirty="0" smtClean="0">
                <a:solidFill>
                  <a:srgbClr val="002060"/>
                </a:solidFill>
                <a:latin typeface="Algerian" pitchFamily="82" charset="0"/>
              </a:rPr>
            </a:br>
            <a:r>
              <a:rPr lang="en-US" sz="8000" dirty="0" smtClean="0">
                <a:solidFill>
                  <a:srgbClr val="002060"/>
                </a:solidFill>
                <a:latin typeface="Algerian" pitchFamily="82" charset="0"/>
              </a:rPr>
              <a:t>              ON </a:t>
            </a:r>
            <a:br>
              <a:rPr lang="en-US" sz="8000" dirty="0" smtClean="0">
                <a:solidFill>
                  <a:srgbClr val="002060"/>
                </a:solidFill>
                <a:latin typeface="Algerian" pitchFamily="82" charset="0"/>
              </a:rPr>
            </a:br>
            <a:r>
              <a:rPr lang="en-US" sz="8000" dirty="0" smtClean="0">
                <a:solidFill>
                  <a:srgbClr val="002060"/>
                </a:solidFill>
                <a:latin typeface="Algerian" pitchFamily="82" charset="0"/>
              </a:rPr>
              <a:t>     CTS AND CLS </a:t>
            </a:r>
            <a:br>
              <a:rPr lang="en-US" sz="8000" dirty="0" smtClean="0">
                <a:solidFill>
                  <a:srgbClr val="002060"/>
                </a:solidFill>
                <a:latin typeface="Algerian" pitchFamily="82" charset="0"/>
              </a:rPr>
            </a:br>
            <a:r>
              <a:rPr lang="en-US" sz="8000" dirty="0">
                <a:solidFill>
                  <a:srgbClr val="002060"/>
                </a:solidFill>
                <a:latin typeface="Algerian" pitchFamily="82" charset="0"/>
              </a:rPr>
              <a:t> </a:t>
            </a:r>
            <a:r>
              <a:rPr lang="en-US" sz="8000" dirty="0" smtClean="0">
                <a:solidFill>
                  <a:srgbClr val="002060"/>
                </a:solidFill>
                <a:latin typeface="Algerian" pitchFamily="82" charset="0"/>
              </a:rPr>
              <a:t>                        </a:t>
            </a:r>
            <a:r>
              <a:rPr lang="en-US" sz="6000" dirty="0" smtClean="0">
                <a:solidFill>
                  <a:srgbClr val="002060"/>
                </a:solidFill>
                <a:latin typeface="Algerian" pitchFamily="82" charset="0"/>
              </a:rPr>
              <a:t>BY</a:t>
            </a:r>
            <a:r>
              <a:rPr lang="en-US" sz="8000" dirty="0" smtClean="0">
                <a:solidFill>
                  <a:srgbClr val="002060"/>
                </a:solidFill>
                <a:latin typeface="Algerian" pitchFamily="82" charset="0"/>
              </a:rPr>
              <a:t/>
            </a:r>
            <a:br>
              <a:rPr lang="en-US" sz="8000" dirty="0" smtClean="0">
                <a:solidFill>
                  <a:srgbClr val="002060"/>
                </a:solidFill>
                <a:latin typeface="Algerian" pitchFamily="82" charset="0"/>
              </a:rPr>
            </a:br>
            <a:r>
              <a:rPr lang="en-US" sz="8000" dirty="0" smtClean="0">
                <a:solidFill>
                  <a:srgbClr val="002060"/>
                </a:solidFill>
                <a:latin typeface="Algerian" pitchFamily="82" charset="0"/>
              </a:rPr>
              <a:t>                        </a:t>
            </a:r>
            <a:r>
              <a:rPr lang="en-US" sz="3100" dirty="0" smtClean="0">
                <a:solidFill>
                  <a:srgbClr val="002060"/>
                </a:solidFill>
                <a:latin typeface="Algerian" pitchFamily="82" charset="0"/>
              </a:rPr>
              <a:t>SK.SUSHMA</a:t>
            </a:r>
            <a:endParaRPr lang="en-US" sz="3100" dirty="0">
              <a:solidFill>
                <a:srgbClr val="002060"/>
              </a:solidFill>
              <a:latin typeface="Algerian" pitchFamily="82" charset="0"/>
            </a:endParaRPr>
          </a:p>
        </p:txBody>
      </p:sp>
    </p:spTree>
    <p:extLst>
      <p:ext uri="{BB962C8B-B14F-4D97-AF65-F5344CB8AC3E}">
        <p14:creationId xmlns:p14="http://schemas.microsoft.com/office/powerpoint/2010/main" xmlns="" val="352057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rot="20827043">
            <a:off x="1927885" y="2359322"/>
            <a:ext cx="8305800" cy="1143000"/>
          </a:xfrm>
        </p:spPr>
        <p:txBody>
          <a:bodyPr>
            <a:noAutofit/>
          </a:bodyPr>
          <a:lstStyle/>
          <a:p>
            <a:r>
              <a:rPr lang="en-US" sz="8800" i="1" dirty="0" smtClean="0">
                <a:latin typeface="Monotype Corsiva" pitchFamily="66" charset="0"/>
              </a:rPr>
              <a:t>THANK Q</a:t>
            </a:r>
            <a:endParaRPr lang="en-US" sz="8800" i="1" dirty="0">
              <a:latin typeface="Monotype Corsiva" pitchFamily="66" charset="0"/>
            </a:endParaRPr>
          </a:p>
        </p:txBody>
      </p:sp>
    </p:spTree>
    <p:extLst>
      <p:ext uri="{BB962C8B-B14F-4D97-AF65-F5344CB8AC3E}">
        <p14:creationId xmlns:p14="http://schemas.microsoft.com/office/powerpoint/2010/main" xmlns="" val="3871267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678873"/>
            <a:ext cx="4953000"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70015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914400"/>
            <a:ext cx="8229600" cy="1143000"/>
          </a:xfrm>
        </p:spPr>
        <p:txBody>
          <a:bodyPr>
            <a:normAutofit fontScale="90000"/>
          </a:bodyPr>
          <a:lstStyle/>
          <a:p>
            <a:r>
              <a:rPr lang="en-US" dirty="0" smtClean="0">
                <a:solidFill>
                  <a:srgbClr val="002060"/>
                </a:solidFill>
              </a:rPr>
              <a:t>The Common Language Infrastructure</a:t>
            </a:r>
            <a:endParaRPr lang="en-US" dirty="0">
              <a:solidFill>
                <a:srgbClr val="002060"/>
              </a:solidFill>
            </a:endParaRPr>
          </a:p>
        </p:txBody>
      </p:sp>
      <p:sp>
        <p:nvSpPr>
          <p:cNvPr id="4" name="Content Placeholder 3"/>
          <p:cNvSpPr>
            <a:spLocks noGrp="1"/>
          </p:cNvSpPr>
          <p:nvPr>
            <p:ph idx="1"/>
          </p:nvPr>
        </p:nvSpPr>
        <p:spPr>
          <a:xfrm>
            <a:off x="457200" y="2209800"/>
            <a:ext cx="8229600" cy="4389120"/>
          </a:xfrm>
        </p:spPr>
        <p:txBody>
          <a:bodyPr/>
          <a:lstStyle/>
          <a:p>
            <a:r>
              <a:rPr lang="en-US" dirty="0" smtClean="0"/>
              <a:t>Two components</a:t>
            </a:r>
          </a:p>
          <a:p>
            <a:pPr lvl="1"/>
            <a:r>
              <a:rPr lang="en-US" dirty="0" smtClean="0"/>
              <a:t>Common Type System (CTS)</a:t>
            </a:r>
          </a:p>
          <a:p>
            <a:pPr lvl="1"/>
            <a:r>
              <a:rPr lang="en-US" dirty="0" smtClean="0"/>
              <a:t>Common Language Specification (CLS)</a:t>
            </a:r>
          </a:p>
          <a:p>
            <a:endParaRPr lang="en-US" dirty="0"/>
          </a:p>
        </p:txBody>
      </p:sp>
    </p:spTree>
    <p:extLst>
      <p:ext uri="{BB962C8B-B14F-4D97-AF65-F5344CB8AC3E}">
        <p14:creationId xmlns:p14="http://schemas.microsoft.com/office/powerpoint/2010/main" xmlns="" val="61474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solidFill>
                  <a:srgbClr val="002060"/>
                </a:solidFill>
                <a:latin typeface="Monotype Corsiva" pitchFamily="66" charset="0"/>
              </a:rPr>
              <a:t>   CTS</a:t>
            </a:r>
            <a:endParaRPr lang="en-US" dirty="0">
              <a:solidFill>
                <a:srgbClr val="002060"/>
              </a:solidFill>
              <a:latin typeface="Monotype Corsiva" pitchFamily="66" charset="0"/>
            </a:endParaRPr>
          </a:p>
        </p:txBody>
      </p:sp>
      <p:sp>
        <p:nvSpPr>
          <p:cNvPr id="6" name="Rectangle 5"/>
          <p:cNvSpPr/>
          <p:nvPr/>
        </p:nvSpPr>
        <p:spPr>
          <a:xfrm>
            <a:off x="457200" y="1828800"/>
            <a:ext cx="8077200" cy="4031873"/>
          </a:xfrm>
          <a:prstGeom prst="rect">
            <a:avLst/>
          </a:prstGeom>
        </p:spPr>
        <p:txBody>
          <a:bodyPr wrap="square">
            <a:spAutoFit/>
          </a:bodyPr>
          <a:lstStyle/>
          <a:p>
            <a:pPr marL="457200" lvl="0" indent="-457200" algn="ctr">
              <a:spcBef>
                <a:spcPct val="0"/>
              </a:spcBef>
              <a:buFont typeface="Arial" pitchFamily="34" charset="0"/>
              <a:buChar char="•"/>
            </a:pPr>
            <a:r>
              <a:rPr lang="en-US" sz="3200" dirty="0">
                <a:solidFill>
                  <a:prstClr val="black"/>
                </a:solidFill>
                <a:latin typeface="Monotype Corsiva" pitchFamily="66" charset="0"/>
              </a:rPr>
              <a:t>It describes set of data types that can be used in different </a:t>
            </a:r>
            <a:r>
              <a:rPr lang="en-US" sz="3200" dirty="0" err="1">
                <a:solidFill>
                  <a:prstClr val="black"/>
                </a:solidFill>
                <a:latin typeface="Monotype Corsiva" pitchFamily="66" charset="0"/>
              </a:rPr>
              <a:t>.Net</a:t>
            </a:r>
            <a:r>
              <a:rPr lang="en-US" sz="3200" dirty="0">
                <a:solidFill>
                  <a:prstClr val="black"/>
                </a:solidFill>
                <a:latin typeface="Monotype Corsiva" pitchFamily="66" charset="0"/>
              </a:rPr>
              <a:t> languages in common</a:t>
            </a:r>
            <a:r>
              <a:rPr lang="en-US" sz="3200" dirty="0" smtClean="0">
                <a:solidFill>
                  <a:prstClr val="black"/>
                </a:solidFill>
                <a:latin typeface="Monotype Corsiva" pitchFamily="66" charset="0"/>
              </a:rPr>
              <a:t>.</a:t>
            </a:r>
          </a:p>
          <a:p>
            <a:pPr marL="457200" lvl="0" indent="-457200" algn="ctr">
              <a:spcBef>
                <a:spcPct val="0"/>
              </a:spcBef>
              <a:buFont typeface="Arial" pitchFamily="34" charset="0"/>
              <a:buChar char="•"/>
            </a:pPr>
            <a:r>
              <a:rPr lang="en-US" sz="3200" dirty="0" smtClean="0">
                <a:solidFill>
                  <a:prstClr val="black"/>
                </a:solidFill>
                <a:latin typeface="Monotype Corsiva" pitchFamily="66" charset="0"/>
              </a:rPr>
              <a:t> </a:t>
            </a:r>
            <a:r>
              <a:rPr lang="en-US" sz="3200" dirty="0">
                <a:solidFill>
                  <a:prstClr val="black"/>
                </a:solidFill>
                <a:latin typeface="Monotype Corsiva" pitchFamily="66" charset="0"/>
              </a:rPr>
              <a:t>CTS ensures that objects written in different </a:t>
            </a:r>
            <a:r>
              <a:rPr lang="en-US" sz="3200" dirty="0" err="1">
                <a:solidFill>
                  <a:prstClr val="black"/>
                </a:solidFill>
                <a:latin typeface="Monotype Corsiva" pitchFamily="66" charset="0"/>
              </a:rPr>
              <a:t>.Net</a:t>
            </a:r>
            <a:r>
              <a:rPr lang="en-US" sz="3200" dirty="0">
                <a:solidFill>
                  <a:prstClr val="black"/>
                </a:solidFill>
                <a:latin typeface="Monotype Corsiva" pitchFamily="66" charset="0"/>
              </a:rPr>
              <a:t> languages can interact with each </a:t>
            </a:r>
            <a:r>
              <a:rPr lang="en-US" sz="3200" dirty="0" smtClean="0">
                <a:solidFill>
                  <a:prstClr val="black"/>
                </a:solidFill>
                <a:latin typeface="Monotype Corsiva" pitchFamily="66" charset="0"/>
              </a:rPr>
              <a:t>other.</a:t>
            </a:r>
          </a:p>
          <a:p>
            <a:pPr marL="457200" lvl="0" indent="-457200" algn="ctr">
              <a:spcBef>
                <a:spcPct val="0"/>
              </a:spcBef>
              <a:buFont typeface="Arial" pitchFamily="34" charset="0"/>
              <a:buChar char="•"/>
            </a:pPr>
            <a:r>
              <a:rPr lang="en-US" sz="3200" dirty="0" smtClean="0">
                <a:solidFill>
                  <a:prstClr val="black"/>
                </a:solidFill>
                <a:latin typeface="Monotype Corsiva" pitchFamily="66" charset="0"/>
              </a:rPr>
              <a:t>Two </a:t>
            </a:r>
            <a:r>
              <a:rPr lang="en-US" sz="3200" dirty="0">
                <a:solidFill>
                  <a:prstClr val="black"/>
                </a:solidFill>
                <a:latin typeface="Monotype Corsiva" pitchFamily="66" charset="0"/>
              </a:rPr>
              <a:t>categories of CTS </a:t>
            </a:r>
            <a:r>
              <a:rPr lang="en-US" sz="3200" dirty="0" smtClean="0">
                <a:solidFill>
                  <a:prstClr val="black"/>
                </a:solidFill>
                <a:latin typeface="Monotype Corsiva" pitchFamily="66" charset="0"/>
              </a:rPr>
              <a:t>types</a:t>
            </a:r>
          </a:p>
          <a:p>
            <a:pPr marL="457200" lvl="0" indent="-457200" algn="ctr">
              <a:spcBef>
                <a:spcPct val="0"/>
              </a:spcBef>
              <a:buFont typeface="Courier New" pitchFamily="49" charset="0"/>
              <a:buChar char="o"/>
            </a:pPr>
            <a:r>
              <a:rPr lang="en-US" sz="3200" dirty="0" smtClean="0">
                <a:solidFill>
                  <a:prstClr val="black"/>
                </a:solidFill>
                <a:latin typeface="Monotype Corsiva" pitchFamily="66" charset="0"/>
              </a:rPr>
              <a:t>Value types</a:t>
            </a:r>
          </a:p>
          <a:p>
            <a:pPr marL="457200" lvl="0" indent="-457200" algn="ctr">
              <a:spcBef>
                <a:spcPct val="0"/>
              </a:spcBef>
              <a:buFont typeface="Courier New" pitchFamily="49" charset="0"/>
              <a:buChar char="o"/>
            </a:pPr>
            <a:r>
              <a:rPr lang="en-US" sz="3200" dirty="0" smtClean="0">
                <a:solidFill>
                  <a:prstClr val="black"/>
                </a:solidFill>
                <a:latin typeface="Monotype Corsiva" pitchFamily="66" charset="0"/>
              </a:rPr>
              <a:t>Reference </a:t>
            </a:r>
            <a:r>
              <a:rPr lang="en-US" sz="3200" dirty="0">
                <a:solidFill>
                  <a:prstClr val="black"/>
                </a:solidFill>
                <a:latin typeface="Monotype Corsiva" pitchFamily="66" charset="0"/>
              </a:rPr>
              <a:t>types (an address of a memory location)</a:t>
            </a:r>
            <a:br>
              <a:rPr lang="en-US" sz="3200" dirty="0">
                <a:solidFill>
                  <a:prstClr val="black"/>
                </a:solidFill>
                <a:latin typeface="Monotype Corsiva" pitchFamily="66" charset="0"/>
              </a:rPr>
            </a:br>
            <a:endParaRPr lang="en-US" sz="3200" dirty="0">
              <a:solidFill>
                <a:prstClr val="black"/>
              </a:solidFill>
            </a:endParaRPr>
          </a:p>
        </p:txBody>
      </p:sp>
    </p:spTree>
    <p:extLst>
      <p:ext uri="{BB962C8B-B14F-4D97-AF65-F5344CB8AC3E}">
        <p14:creationId xmlns:p14="http://schemas.microsoft.com/office/powerpoint/2010/main" xmlns="" val="43449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lidesharecdn.com/netframework-111214212155-phpapp01/95/slide-19-728.jpg?cb=132391989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852055"/>
            <a:ext cx="9144000" cy="6019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525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90800"/>
            <a:ext cx="8229600" cy="1143000"/>
          </a:xfrm>
        </p:spPr>
        <p:txBody>
          <a:bodyPr>
            <a:noAutofit/>
          </a:bodyPr>
          <a:lstStyle/>
          <a:p>
            <a:r>
              <a:rPr lang="en-US" sz="4000" b="1" dirty="0">
                <a:latin typeface="Monotype Corsiva" pitchFamily="66" charset="0"/>
              </a:rPr>
              <a:t>Value </a:t>
            </a:r>
            <a:r>
              <a:rPr lang="en-US" sz="4000" b="1" dirty="0" smtClean="0">
                <a:latin typeface="Monotype Corsiva" pitchFamily="66" charset="0"/>
              </a:rPr>
              <a:t>types</a:t>
            </a:r>
            <a:r>
              <a:rPr lang="en-US" sz="4000" dirty="0" smtClean="0">
                <a:latin typeface="Monotype Corsiva" pitchFamily="66" charset="0"/>
              </a:rPr>
              <a:t/>
            </a:r>
            <a:br>
              <a:rPr lang="en-US" sz="4000" dirty="0" smtClean="0">
                <a:latin typeface="Monotype Corsiva" pitchFamily="66" charset="0"/>
              </a:rPr>
            </a:br>
            <a:r>
              <a:rPr lang="en-US" sz="2800" dirty="0" smtClean="0">
                <a:latin typeface="Monotype Corsiva" pitchFamily="66" charset="0"/>
              </a:rPr>
              <a:t/>
            </a:r>
            <a:br>
              <a:rPr lang="en-US" sz="2800" dirty="0" smtClean="0">
                <a:latin typeface="Monotype Corsiva" pitchFamily="66" charset="0"/>
              </a:rPr>
            </a:br>
            <a:r>
              <a:rPr lang="en-US" sz="2800" dirty="0">
                <a:latin typeface="Monotype Corsiva" pitchFamily="66" charset="0"/>
              </a:rPr>
              <a:t>Value types directly contain their data, and instances of value types are either allocated on the stack or allocated inline in a structure. Value types can be built-in (implemented by the runtime), user-defined, or enumerations.</a:t>
            </a:r>
          </a:p>
        </p:txBody>
      </p:sp>
    </p:spTree>
    <p:extLst>
      <p:ext uri="{BB962C8B-B14F-4D97-AF65-F5344CB8AC3E}">
        <p14:creationId xmlns:p14="http://schemas.microsoft.com/office/powerpoint/2010/main" xmlns="" val="153138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81400"/>
            <a:ext cx="8229600" cy="1143000"/>
          </a:xfrm>
        </p:spPr>
        <p:txBody>
          <a:bodyPr>
            <a:noAutofit/>
          </a:bodyPr>
          <a:lstStyle/>
          <a:p>
            <a:r>
              <a:rPr lang="en-US" sz="4000" b="1" dirty="0">
                <a:latin typeface="Monotype Corsiva" pitchFamily="66" charset="0"/>
              </a:rPr>
              <a:t>Reference </a:t>
            </a:r>
            <a:r>
              <a:rPr lang="en-US" sz="4000" b="1" dirty="0" smtClean="0">
                <a:latin typeface="Monotype Corsiva" pitchFamily="66" charset="0"/>
              </a:rPr>
              <a:t>types</a:t>
            </a:r>
            <a:r>
              <a:rPr lang="en-US" sz="2800" dirty="0" smtClean="0">
                <a:latin typeface="Monotype Corsiva" pitchFamily="66" charset="0"/>
              </a:rPr>
              <a:t/>
            </a:r>
            <a:br>
              <a:rPr lang="en-US" sz="2800" dirty="0" smtClean="0">
                <a:latin typeface="Monotype Corsiva" pitchFamily="66" charset="0"/>
              </a:rPr>
            </a:br>
            <a:r>
              <a:rPr lang="en-US" sz="2800" dirty="0" smtClean="0">
                <a:latin typeface="Monotype Corsiva" pitchFamily="66" charset="0"/>
              </a:rPr>
              <a:t/>
            </a:r>
            <a:br>
              <a:rPr lang="en-US" sz="2800" dirty="0" smtClean="0">
                <a:latin typeface="Monotype Corsiva" pitchFamily="66" charset="0"/>
              </a:rPr>
            </a:br>
            <a:r>
              <a:rPr lang="en-US" sz="2800" dirty="0" smtClean="0">
                <a:latin typeface="Monotype Corsiva" pitchFamily="66" charset="0"/>
              </a:rPr>
              <a:t>Reference </a:t>
            </a:r>
            <a:r>
              <a:rPr lang="en-US" sz="2800" dirty="0">
                <a:latin typeface="Monotype Corsiva" pitchFamily="66" charset="0"/>
              </a:rPr>
              <a:t>types store a reference to the value's memory address, and are allocated on the heap. Reference types can be self-describing types, pointer types, or interface types. </a:t>
            </a:r>
            <a:r>
              <a:rPr lang="en-US" sz="2800" dirty="0" smtClean="0">
                <a:latin typeface="Monotype Corsiva" pitchFamily="66" charset="0"/>
              </a:rPr>
              <a:t/>
            </a:r>
            <a:br>
              <a:rPr lang="en-US" sz="2800" dirty="0" smtClean="0">
                <a:latin typeface="Monotype Corsiva" pitchFamily="66" charset="0"/>
              </a:rPr>
            </a:br>
            <a:r>
              <a:rPr lang="en-US" sz="2800" dirty="0" smtClean="0">
                <a:latin typeface="Monotype Corsiva" pitchFamily="66" charset="0"/>
              </a:rPr>
              <a:t>The </a:t>
            </a:r>
            <a:r>
              <a:rPr lang="en-US" sz="2800" dirty="0">
                <a:latin typeface="Monotype Corsiva" pitchFamily="66" charset="0"/>
              </a:rPr>
              <a:t>type of a reference type can be determined from values of self-describing types. Self-describing types are further split into arrays and class types. The class types are user-defined classes, boxed value types, and delegates.  </a:t>
            </a:r>
          </a:p>
        </p:txBody>
      </p:sp>
    </p:spTree>
    <p:extLst>
      <p:ext uri="{BB962C8B-B14F-4D97-AF65-F5344CB8AC3E}">
        <p14:creationId xmlns:p14="http://schemas.microsoft.com/office/powerpoint/2010/main" xmlns="" val="213047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05200"/>
            <a:ext cx="8229600" cy="1143000"/>
          </a:xfrm>
        </p:spPr>
        <p:txBody>
          <a:bodyPr>
            <a:noAutofit/>
          </a:bodyPr>
          <a:lstStyle/>
          <a:p>
            <a:r>
              <a:rPr lang="en-US" sz="4000" dirty="0" smtClean="0">
                <a:solidFill>
                  <a:srgbClr val="002060"/>
                </a:solidFill>
                <a:latin typeface="Monotype Corsiva" pitchFamily="66" charset="0"/>
              </a:rPr>
              <a:t>CLS</a:t>
            </a:r>
            <a:r>
              <a:rPr lang="en-US" sz="4000" dirty="0">
                <a:latin typeface="Monotype Corsiva" pitchFamily="66" charset="0"/>
              </a:rPr>
              <a:t/>
            </a:r>
            <a:br>
              <a:rPr lang="en-US" sz="4000" dirty="0">
                <a:latin typeface="Monotype Corsiva" pitchFamily="66" charset="0"/>
              </a:rPr>
            </a:br>
            <a:r>
              <a:rPr lang="en-US" sz="3200" dirty="0" smtClean="0">
                <a:solidFill>
                  <a:schemeClr val="tx1"/>
                </a:solidFill>
                <a:latin typeface="Monotype Corsiva" pitchFamily="66" charset="0"/>
              </a:rPr>
              <a:t>It </a:t>
            </a:r>
            <a:r>
              <a:rPr lang="en-US" sz="3200" dirty="0">
                <a:solidFill>
                  <a:schemeClr val="tx1"/>
                </a:solidFill>
                <a:latin typeface="Monotype Corsiva" pitchFamily="66" charset="0"/>
              </a:rPr>
              <a:t>is a sub set of CTS and it specifies a set of rules that needs to be adhered or satisfied by all language compilers targeting CLR. </a:t>
            </a:r>
            <a:r>
              <a:rPr lang="en-US" sz="3200" dirty="0" smtClean="0">
                <a:solidFill>
                  <a:schemeClr val="tx1"/>
                </a:solidFill>
                <a:latin typeface="Monotype Corsiva" pitchFamily="66" charset="0"/>
              </a:rPr>
              <a:t/>
            </a:r>
            <a:br>
              <a:rPr lang="en-US" sz="3200" dirty="0" smtClean="0">
                <a:solidFill>
                  <a:schemeClr val="tx1"/>
                </a:solidFill>
                <a:latin typeface="Monotype Corsiva" pitchFamily="66" charset="0"/>
              </a:rPr>
            </a:br>
            <a:r>
              <a:rPr lang="en-US" sz="3200" dirty="0" smtClean="0">
                <a:solidFill>
                  <a:schemeClr val="tx1"/>
                </a:solidFill>
                <a:latin typeface="Monotype Corsiva" pitchFamily="66" charset="0"/>
              </a:rPr>
              <a:t>It </a:t>
            </a:r>
            <a:r>
              <a:rPr lang="en-US" sz="3200" dirty="0">
                <a:solidFill>
                  <a:schemeClr val="tx1"/>
                </a:solidFill>
                <a:latin typeface="Monotype Corsiva" pitchFamily="66" charset="0"/>
              </a:rPr>
              <a:t>helps in cross language inheritance and cross language debugging.</a:t>
            </a:r>
            <a:r>
              <a:rPr lang="en-US" sz="3200" b="1" dirty="0">
                <a:solidFill>
                  <a:schemeClr val="tx1"/>
                </a:solidFill>
                <a:latin typeface="Monotype Corsiva" pitchFamily="66" charset="0"/>
              </a:rPr>
              <a:t/>
            </a:r>
            <a:br>
              <a:rPr lang="en-US" sz="3200" b="1" dirty="0">
                <a:solidFill>
                  <a:schemeClr val="tx1"/>
                </a:solidFill>
                <a:latin typeface="Monotype Corsiva" pitchFamily="66" charset="0"/>
              </a:rPr>
            </a:br>
            <a:endParaRPr lang="en-US" sz="3200" dirty="0">
              <a:solidFill>
                <a:schemeClr val="tx1"/>
              </a:solidFill>
              <a:latin typeface="Monotype Corsiva" pitchFamily="66" charset="0"/>
            </a:endParaRPr>
          </a:p>
        </p:txBody>
      </p:sp>
    </p:spTree>
    <p:extLst>
      <p:ext uri="{BB962C8B-B14F-4D97-AF65-F5344CB8AC3E}">
        <p14:creationId xmlns:p14="http://schemas.microsoft.com/office/powerpoint/2010/main" xmlns="" val="4220641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0"/>
            <a:ext cx="8229600" cy="1143000"/>
          </a:xfrm>
        </p:spPr>
        <p:txBody>
          <a:bodyPr>
            <a:noAutofit/>
          </a:bodyPr>
          <a:lstStyle/>
          <a:p>
            <a:pPr marL="571500" indent="-571500">
              <a:buFont typeface="Arial" pitchFamily="34" charset="0"/>
              <a:buChar char="•"/>
            </a:pPr>
            <a:r>
              <a:rPr lang="en-US" sz="3600" b="1" dirty="0" smtClean="0">
                <a:latin typeface="Monotype Corsiva" pitchFamily="66" charset="0"/>
              </a:rPr>
              <a:t/>
            </a:r>
            <a:br>
              <a:rPr lang="en-US" sz="3600" b="1" dirty="0" smtClean="0">
                <a:latin typeface="Monotype Corsiva" pitchFamily="66" charset="0"/>
              </a:rPr>
            </a:br>
            <a:r>
              <a:rPr lang="en-US" sz="3600" b="1" dirty="0">
                <a:latin typeface="Monotype Corsiva" pitchFamily="66" charset="0"/>
              </a:rPr>
              <a:t/>
            </a:r>
            <a:br>
              <a:rPr lang="en-US" sz="3600" b="1" dirty="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Common </a:t>
            </a:r>
            <a:r>
              <a:rPr lang="en-US" sz="3600" b="1" dirty="0">
                <a:latin typeface="Monotype Corsiva" pitchFamily="66" charset="0"/>
              </a:rPr>
              <a:t>language specification </a:t>
            </a:r>
            <a:r>
              <a:rPr lang="en-US" sz="3600" b="1" dirty="0" smtClean="0">
                <a:latin typeface="Monotype Corsiva" pitchFamily="66" charset="0"/>
              </a:rPr>
              <a:t>Rules</a:t>
            </a:r>
            <a:r>
              <a:rPr lang="en-US" sz="3600" dirty="0" smtClean="0">
                <a:latin typeface="Monotype Corsiva" pitchFamily="66" charset="0"/>
              </a:rPr>
              <a:t/>
            </a:r>
            <a:br>
              <a:rPr lang="en-US" sz="3600" dirty="0" smtClean="0">
                <a:latin typeface="Monotype Corsiva" pitchFamily="66" charset="0"/>
              </a:rPr>
            </a:br>
            <a:r>
              <a:rPr lang="en-US" sz="3600" dirty="0" smtClean="0">
                <a:latin typeface="Monotype Corsiva" pitchFamily="66" charset="0"/>
              </a:rPr>
              <a:t/>
            </a:r>
            <a:br>
              <a:rPr lang="en-US" sz="3600" dirty="0" smtClean="0">
                <a:latin typeface="Monotype Corsiva" pitchFamily="66" charset="0"/>
              </a:rPr>
            </a:br>
            <a:r>
              <a:rPr lang="en-US" sz="2800" dirty="0" smtClean="0">
                <a:solidFill>
                  <a:schemeClr val="tx1"/>
                </a:solidFill>
                <a:latin typeface="Monotype Corsiva" pitchFamily="66" charset="0"/>
              </a:rPr>
              <a:t>It </a:t>
            </a:r>
            <a:r>
              <a:rPr lang="en-US" sz="2800" dirty="0">
                <a:solidFill>
                  <a:schemeClr val="tx1"/>
                </a:solidFill>
                <a:latin typeface="Monotype Corsiva" pitchFamily="66" charset="0"/>
              </a:rPr>
              <a:t>describes the minimal and complete set of features to produce code that can be hosted by CLR. It ensures that products of compilers will work properly in .</a:t>
            </a:r>
            <a:r>
              <a:rPr lang="en-US" sz="2800" dirty="0" smtClean="0">
                <a:solidFill>
                  <a:schemeClr val="tx1"/>
                </a:solidFill>
                <a:latin typeface="Monotype Corsiva" pitchFamily="66" charset="0"/>
              </a:rPr>
              <a:t>NET</a:t>
            </a:r>
            <a:br>
              <a:rPr lang="en-US" sz="2800" dirty="0" smtClean="0">
                <a:solidFill>
                  <a:schemeClr val="tx1"/>
                </a:solidFill>
                <a:latin typeface="Monotype Corsiva" pitchFamily="66" charset="0"/>
              </a:rPr>
            </a:br>
            <a:r>
              <a:rPr lang="en-US" sz="2800" dirty="0" smtClean="0">
                <a:solidFill>
                  <a:schemeClr val="tx1"/>
                </a:solidFill>
                <a:latin typeface="Monotype Corsiva" pitchFamily="66" charset="0"/>
              </a:rPr>
              <a:t>environment</a:t>
            </a:r>
            <a:r>
              <a:rPr lang="en-US" sz="2800" dirty="0">
                <a:solidFill>
                  <a:schemeClr val="tx1"/>
                </a:solidFill>
                <a:latin typeface="Monotype Corsiva" pitchFamily="66" charset="0"/>
              </a:rPr>
              <a:t>. </a:t>
            </a:r>
            <a:r>
              <a:rPr lang="en-US" sz="2800" b="1" dirty="0">
                <a:solidFill>
                  <a:schemeClr val="tx1"/>
                </a:solidFill>
                <a:latin typeface="Monotype Corsiva" pitchFamily="66" charset="0"/>
              </a:rPr>
              <a:t>Sample Rules: </a:t>
            </a:r>
            <a:r>
              <a:rPr lang="en-US" sz="2800" dirty="0">
                <a:solidFill>
                  <a:schemeClr val="tx1"/>
                </a:solidFill>
                <a:latin typeface="Monotype Corsiva" pitchFamily="66" charset="0"/>
              </a:rPr>
              <a:t/>
            </a:r>
            <a:br>
              <a:rPr lang="en-US" sz="2800" dirty="0">
                <a:solidFill>
                  <a:schemeClr val="tx1"/>
                </a:solidFill>
                <a:latin typeface="Monotype Corsiva" pitchFamily="66" charset="0"/>
              </a:rPr>
            </a:br>
            <a:r>
              <a:rPr lang="en-US" sz="2800" dirty="0" smtClean="0">
                <a:solidFill>
                  <a:schemeClr val="tx1"/>
                </a:solidFill>
                <a:latin typeface="Monotype Corsiva" pitchFamily="66" charset="0"/>
              </a:rPr>
              <a:t>1. Representation </a:t>
            </a:r>
            <a:r>
              <a:rPr lang="en-US" sz="2800" dirty="0">
                <a:solidFill>
                  <a:schemeClr val="tx1"/>
                </a:solidFill>
                <a:latin typeface="Monotype Corsiva" pitchFamily="66" charset="0"/>
              </a:rPr>
              <a:t>of text </a:t>
            </a:r>
            <a:r>
              <a:rPr lang="en-US" sz="2800" dirty="0" smtClean="0">
                <a:solidFill>
                  <a:schemeClr val="tx1"/>
                </a:solidFill>
                <a:latin typeface="Monotype Corsiva" pitchFamily="66" charset="0"/>
              </a:rPr>
              <a:t>strings.</a:t>
            </a:r>
            <a:r>
              <a:rPr lang="en-US" sz="2800" dirty="0">
                <a:solidFill>
                  <a:schemeClr val="tx1"/>
                </a:solidFill>
                <a:latin typeface="Monotype Corsiva" pitchFamily="66" charset="0"/>
              </a:rPr>
              <a:t>        </a:t>
            </a:r>
            <a:r>
              <a:rPr lang="en-US" sz="2800" dirty="0" smtClean="0">
                <a:solidFill>
                  <a:schemeClr val="tx1"/>
                </a:solidFill>
                <a:latin typeface="Monotype Corsiva" pitchFamily="66" charset="0"/>
              </a:rPr>
              <a:t/>
            </a:r>
            <a:br>
              <a:rPr lang="en-US" sz="2800" dirty="0" smtClean="0">
                <a:solidFill>
                  <a:schemeClr val="tx1"/>
                </a:solidFill>
                <a:latin typeface="Monotype Corsiva" pitchFamily="66" charset="0"/>
              </a:rPr>
            </a:br>
            <a:r>
              <a:rPr lang="en-US" sz="2800" dirty="0" smtClean="0">
                <a:solidFill>
                  <a:schemeClr val="tx1"/>
                </a:solidFill>
                <a:latin typeface="Monotype Corsiva" pitchFamily="66" charset="0"/>
              </a:rPr>
              <a:t>2. Internal </a:t>
            </a:r>
            <a:r>
              <a:rPr lang="en-US" sz="2800" dirty="0">
                <a:solidFill>
                  <a:schemeClr val="tx1"/>
                </a:solidFill>
                <a:latin typeface="Monotype Corsiva" pitchFamily="66" charset="0"/>
              </a:rPr>
              <a:t>representation of </a:t>
            </a:r>
            <a:r>
              <a:rPr lang="en-US" sz="2800" dirty="0" smtClean="0">
                <a:solidFill>
                  <a:schemeClr val="tx1"/>
                </a:solidFill>
                <a:latin typeface="Monotype Corsiva" pitchFamily="66" charset="0"/>
              </a:rPr>
              <a:t>enumerations.</a:t>
            </a:r>
            <a:r>
              <a:rPr lang="en-US" sz="2800" dirty="0">
                <a:solidFill>
                  <a:schemeClr val="tx1"/>
                </a:solidFill>
                <a:latin typeface="Monotype Corsiva" pitchFamily="66" charset="0"/>
              </a:rPr>
              <a:t> </a:t>
            </a:r>
            <a:br>
              <a:rPr lang="en-US" sz="2800" dirty="0">
                <a:solidFill>
                  <a:schemeClr val="tx1"/>
                </a:solidFill>
                <a:latin typeface="Monotype Corsiva" pitchFamily="66" charset="0"/>
              </a:rPr>
            </a:br>
            <a:r>
              <a:rPr lang="en-US" sz="2800" dirty="0" smtClean="0">
                <a:solidFill>
                  <a:schemeClr val="tx1"/>
                </a:solidFill>
                <a:latin typeface="Monotype Corsiva" pitchFamily="66" charset="0"/>
              </a:rPr>
              <a:t>3. Definition </a:t>
            </a:r>
            <a:r>
              <a:rPr lang="en-US" sz="2800" dirty="0">
                <a:solidFill>
                  <a:schemeClr val="tx1"/>
                </a:solidFill>
                <a:latin typeface="Monotype Corsiva" pitchFamily="66" charset="0"/>
              </a:rPr>
              <a:t>of static members and this is a subset of the CTS which all .NET languages are expected to support.</a:t>
            </a:r>
            <a:br>
              <a:rPr lang="en-US" sz="2800" dirty="0">
                <a:solidFill>
                  <a:schemeClr val="tx1"/>
                </a:solidFill>
                <a:latin typeface="Monotype Corsiva" pitchFamily="66" charset="0"/>
              </a:rPr>
            </a:br>
            <a:r>
              <a:rPr lang="en-US" sz="2800" dirty="0" smtClean="0">
                <a:solidFill>
                  <a:schemeClr val="tx1"/>
                </a:solidFill>
                <a:latin typeface="Monotype Corsiva" pitchFamily="66" charset="0"/>
              </a:rPr>
              <a:t>4. Microsoft </a:t>
            </a:r>
            <a:r>
              <a:rPr lang="en-US" sz="2800" dirty="0">
                <a:solidFill>
                  <a:schemeClr val="tx1"/>
                </a:solidFill>
                <a:latin typeface="Monotype Corsiva" pitchFamily="66" charset="0"/>
              </a:rPr>
              <a:t>has defined CLS which are nothing but guidelines that language to follow so that it can communicate with other .NET languages in a seamless manner.</a:t>
            </a:r>
            <a:br>
              <a:rPr lang="en-US" sz="2800" dirty="0">
                <a:solidFill>
                  <a:schemeClr val="tx1"/>
                </a:solidFill>
                <a:latin typeface="Monotype Corsiva" pitchFamily="66" charset="0"/>
              </a:rPr>
            </a:br>
            <a:endParaRPr lang="en-US" sz="2800" dirty="0">
              <a:solidFill>
                <a:schemeClr val="tx1"/>
              </a:solidFill>
              <a:latin typeface="Monotype Corsiva" pitchFamily="66" charset="0"/>
            </a:endParaRPr>
          </a:p>
        </p:txBody>
      </p:sp>
    </p:spTree>
    <p:extLst>
      <p:ext uri="{BB962C8B-B14F-4D97-AF65-F5344CB8AC3E}">
        <p14:creationId xmlns:p14="http://schemas.microsoft.com/office/powerpoint/2010/main" xmlns="" val="875784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TotalTime>
  <Words>81</Words>
  <Application>Microsoft Office PowerPoint</Application>
  <PresentationFormat>On-screen Show (4:3)</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PRESENTATION                ON       CTS AND CLS                           BY                         SK.SUSHMA</vt:lpstr>
      <vt:lpstr>Slide 2</vt:lpstr>
      <vt:lpstr>The Common Language Infrastructure</vt:lpstr>
      <vt:lpstr>   CTS</vt:lpstr>
      <vt:lpstr>Slide 5</vt:lpstr>
      <vt:lpstr>Value types  Value types directly contain their data, and instances of value types are either allocated on the stack or allocated inline in a structure. Value types can be built-in (implemented by the runtime), user-defined, or enumerations.</vt:lpstr>
      <vt:lpstr>Reference types  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  </vt:lpstr>
      <vt:lpstr>CLS It is a sub set of CTS and it specifies a set of rules that needs to be adhered or satisfied by all language compilers targeting CLR.  It helps in cross language inheritance and cross language debugging. </vt:lpstr>
      <vt:lpstr>        Common language specification Rules  It describes the minimal and complete set of features to produce code that can be hosted by CLR. It ensures that products of compilers will work properly in .NET environment. Sample Rules:  1. Representation of text strings.         2. Internal representation of enumerations.  3. Definition of static members and this is a subset of the CTS which all .NET languages are expected to support. 4. Microsoft has defined CLS which are nothing but guidelines that language to follow so that it can communicate with other .NET languages in a seamless manner. </vt:lpstr>
      <vt:lpstr>THANK 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CTS AND CLS</dc:title>
  <dc:creator>BHAGI</dc:creator>
  <cp:lastModifiedBy>admin</cp:lastModifiedBy>
  <cp:revision>21</cp:revision>
  <dcterms:created xsi:type="dcterms:W3CDTF">2014-03-11T17:31:00Z</dcterms:created>
  <dcterms:modified xsi:type="dcterms:W3CDTF">2014-03-11T03:36:57Z</dcterms:modified>
</cp:coreProperties>
</file>