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5D821-A36F-40CE-B1F1-1D2F4BB31FBB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E0FBE-3B76-4BBB-9324-F80E51CDE9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CC7D5-1C40-42D6-93B9-00E290546A56}" type="datetime1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62A6-3ABA-4449-87C2-AAC54FA95F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A266-17E0-4AFA-B88A-4639EA71D453}" type="datetime1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62A6-3ABA-4449-87C2-AAC54FA95F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7DF2-0D64-4D14-8D55-8E363BFEE1FB}" type="datetime1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62A6-3ABA-4449-87C2-AAC54FA95F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9363-663B-4ED4-9D7D-6B1936B98E1F}" type="datetime1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62A6-3ABA-4449-87C2-AAC54FA95F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9ADE-CB9B-4196-ABAD-38B05BAC5DC4}" type="datetime1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62A6-3ABA-4449-87C2-AAC54FA95F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00CC-2509-4EEA-8322-B68D17260C30}" type="datetime1">
              <a:rPr lang="en-US" smtClean="0"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62A6-3ABA-4449-87C2-AAC54FA95F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AD84-6C4E-493C-8074-5802177D6DCB}" type="datetime1">
              <a:rPr lang="en-US" smtClean="0"/>
              <a:t>3/10/2014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62A6-3ABA-4449-87C2-AAC54FA95F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C4CF-95BF-4623-8962-7044E943BCA0}" type="datetime1">
              <a:rPr lang="en-US" smtClean="0"/>
              <a:t>3/10/2014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62A6-3ABA-4449-87C2-AAC54FA95F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8C65-0E9C-4ADD-9FA2-D9E68BAAA3EA}" type="datetime1">
              <a:rPr lang="en-US" smtClean="0"/>
              <a:t>3/10/2014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62A6-3ABA-4449-87C2-AAC54FA95F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8BDE-9FC2-4967-8E52-786E38A86A5C}" type="datetime1">
              <a:rPr lang="en-US" smtClean="0"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62A6-3ABA-4449-87C2-AAC54FA95F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9E19-A397-496F-812A-B56D72557CCA}" type="datetime1">
              <a:rPr lang="en-US" smtClean="0"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62A6-3ABA-4449-87C2-AAC54FA95F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0EFDB-D85B-4E07-9808-999AEF750FB2}" type="datetime1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D62A6-3ABA-4449-87C2-AAC54FA95F8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lgerian" pitchFamily="82" charset="0"/>
              </a:rPr>
              <a:t>Generic Collections</a:t>
            </a:r>
            <a:endParaRPr lang="en-US" dirty="0">
              <a:solidFill>
                <a:srgbClr val="C00000"/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162800" cy="1752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                             </a:t>
            </a:r>
          </a:p>
          <a:p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                                           Presented By:-</a:t>
            </a:r>
            <a:r>
              <a:rPr lang="en-US" sz="2400" dirty="0" err="1" smtClean="0">
                <a:solidFill>
                  <a:schemeClr val="tx1"/>
                </a:solidFill>
              </a:rPr>
              <a:t>Pallavi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Bhalsing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62A6-3ABA-4449-87C2-AAC54FA95F8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4100" dirty="0" smtClean="0">
                <a:solidFill>
                  <a:srgbClr val="C00000"/>
                </a:solidFill>
              </a:rPr>
              <a:t>Dictionary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3100" dirty="0" smtClean="0"/>
              <a:t>Dictionary&lt;</a:t>
            </a:r>
            <a:r>
              <a:rPr lang="en-US" sz="3100" dirty="0" err="1" smtClean="0"/>
              <a:t>int</a:t>
            </a:r>
            <a:r>
              <a:rPr lang="en-US" sz="3100" dirty="0"/>
              <a:t>, string&gt; </a:t>
            </a:r>
            <a:r>
              <a:rPr lang="en-US" sz="3100" dirty="0" err="1"/>
              <a:t>CityNames</a:t>
            </a:r>
            <a:r>
              <a:rPr lang="en-US" sz="3100" dirty="0"/>
              <a:t> = new Dictionary&lt;</a:t>
            </a:r>
            <a:r>
              <a:rPr lang="en-US" sz="3100" dirty="0" err="1"/>
              <a:t>int</a:t>
            </a:r>
            <a:r>
              <a:rPr lang="en-US" sz="3100" dirty="0"/>
              <a:t>, string&gt;();</a:t>
            </a:r>
          </a:p>
          <a:p>
            <a:pPr>
              <a:buNone/>
            </a:pPr>
            <a:r>
              <a:rPr lang="en-US" sz="3100" dirty="0"/>
              <a:t>            </a:t>
            </a:r>
            <a:r>
              <a:rPr lang="en-US" sz="3100" dirty="0" err="1"/>
              <a:t>CityNames.Add</a:t>
            </a:r>
            <a:r>
              <a:rPr lang="en-US" sz="3100" dirty="0"/>
              <a:t>(1,"asdasd");</a:t>
            </a:r>
          </a:p>
          <a:p>
            <a:pPr>
              <a:buNone/>
            </a:pPr>
            <a:r>
              <a:rPr lang="en-US" sz="3100" dirty="0"/>
              <a:t>            </a:t>
            </a:r>
            <a:r>
              <a:rPr lang="en-US" sz="3100" dirty="0" err="1"/>
              <a:t>CityNames.Add</a:t>
            </a:r>
            <a:r>
              <a:rPr lang="en-US" sz="3100" dirty="0"/>
              <a:t>(2, "</a:t>
            </a:r>
            <a:r>
              <a:rPr lang="en-US" sz="3100" dirty="0" err="1"/>
              <a:t>gggg</a:t>
            </a:r>
            <a:r>
              <a:rPr lang="en-US" sz="3100" dirty="0"/>
              <a:t>");</a:t>
            </a:r>
          </a:p>
          <a:p>
            <a:pPr>
              <a:buNone/>
            </a:pPr>
            <a:r>
              <a:rPr lang="en-US" sz="3100" dirty="0"/>
              <a:t>            </a:t>
            </a:r>
            <a:r>
              <a:rPr lang="en-US" sz="3100" dirty="0" err="1"/>
              <a:t>CityNames.Add</a:t>
            </a:r>
            <a:r>
              <a:rPr lang="en-US" sz="3100" dirty="0"/>
              <a:t>(3, "</a:t>
            </a:r>
            <a:r>
              <a:rPr lang="en-US" sz="3100" dirty="0" err="1"/>
              <a:t>rtyy</a:t>
            </a:r>
            <a:r>
              <a:rPr lang="en-US" sz="3100" dirty="0" smtClean="0"/>
              <a:t>");</a:t>
            </a:r>
            <a:endParaRPr lang="en-US" sz="3100" dirty="0"/>
          </a:p>
          <a:p>
            <a:pPr>
              <a:buNone/>
            </a:pPr>
            <a:endParaRPr lang="en-US" sz="3100" dirty="0"/>
          </a:p>
          <a:p>
            <a:pPr>
              <a:buNone/>
            </a:pPr>
            <a:r>
              <a:rPr lang="en-US" sz="3100" dirty="0"/>
              <a:t>            </a:t>
            </a:r>
            <a:r>
              <a:rPr lang="en-US" sz="3100" dirty="0" err="1"/>
              <a:t>foreach</a:t>
            </a:r>
            <a:r>
              <a:rPr lang="en-US" sz="3100" dirty="0"/>
              <a:t> (</a:t>
            </a:r>
            <a:r>
              <a:rPr lang="en-US" sz="3100" dirty="0" err="1"/>
              <a:t>int</a:t>
            </a:r>
            <a:r>
              <a:rPr lang="en-US" sz="3100" dirty="0"/>
              <a:t> key in </a:t>
            </a:r>
            <a:r>
              <a:rPr lang="en-US" sz="3100" dirty="0" err="1"/>
              <a:t>CityNames</a:t>
            </a:r>
            <a:r>
              <a:rPr lang="en-US" sz="3100" dirty="0"/>
              <a:t> .Keys )</a:t>
            </a:r>
          </a:p>
          <a:p>
            <a:pPr>
              <a:buNone/>
            </a:pPr>
            <a:r>
              <a:rPr lang="en-US" sz="3100" dirty="0"/>
              <a:t>            {</a:t>
            </a:r>
          </a:p>
          <a:p>
            <a:pPr>
              <a:buNone/>
            </a:pPr>
            <a:r>
              <a:rPr lang="en-US" sz="3100" dirty="0"/>
              <a:t>                </a:t>
            </a:r>
            <a:r>
              <a:rPr lang="en-US" sz="3100" dirty="0" err="1"/>
              <a:t>Console.WriteLine</a:t>
            </a:r>
            <a:r>
              <a:rPr lang="en-US" sz="3100" dirty="0"/>
              <a:t>( "City Name {0}",</a:t>
            </a:r>
            <a:r>
              <a:rPr lang="en-US" sz="3100" dirty="0" err="1"/>
              <a:t>CityNames</a:t>
            </a:r>
            <a:r>
              <a:rPr lang="en-US" sz="3100" dirty="0"/>
              <a:t> [key]);</a:t>
            </a:r>
          </a:p>
          <a:p>
            <a:pPr>
              <a:buNone/>
            </a:pPr>
            <a:r>
              <a:rPr lang="en-US" sz="3100" dirty="0"/>
              <a:t>                </a:t>
            </a:r>
          </a:p>
          <a:p>
            <a:pPr>
              <a:buNone/>
            </a:pPr>
            <a:r>
              <a:rPr lang="en-US" sz="3100" dirty="0"/>
              <a:t>           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62A6-3ABA-4449-87C2-AAC54FA95F8D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098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endParaRPr lang="en-US" sz="7200" dirty="0" smtClean="0"/>
          </a:p>
          <a:p>
            <a:pPr algn="ctr">
              <a:buNone/>
            </a:pPr>
            <a:r>
              <a:rPr lang="en-US" sz="7200" dirty="0" smtClean="0">
                <a:solidFill>
                  <a:srgbClr val="C00000"/>
                </a:solidFill>
                <a:latin typeface="Algerian" pitchFamily="82" charset="0"/>
              </a:rPr>
              <a:t>Thank You</a:t>
            </a:r>
            <a:endParaRPr lang="en-US" sz="7200" dirty="0">
              <a:solidFill>
                <a:srgbClr val="C00000"/>
              </a:solidFill>
              <a:latin typeface="Algerian" pitchFamily="8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62A6-3ABA-4449-87C2-AAC54FA95F8D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What Are Collections?</a:t>
            </a:r>
          </a:p>
          <a:p>
            <a:r>
              <a:rPr lang="en-US" sz="4400" dirty="0" smtClean="0"/>
              <a:t>What Are Generic Collections?</a:t>
            </a:r>
          </a:p>
          <a:p>
            <a:pPr>
              <a:buNone/>
            </a:pP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62A6-3ABA-4449-87C2-AAC54FA95F8D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4900" dirty="0" smtClean="0">
                <a:solidFill>
                  <a:srgbClr val="C00000"/>
                </a:solidFill>
                <a:latin typeface="Algerian" pitchFamily="82" charset="0"/>
                <a:ea typeface="ＭＳ Ｐゴシック" pitchFamily="34" charset="-128"/>
              </a:rPr>
              <a:t>What Are Collections? </a:t>
            </a:r>
            <a:r>
              <a:rPr lang="en-US" dirty="0" smtClean="0">
                <a:solidFill>
                  <a:srgbClr val="C00000"/>
                </a:solidFill>
                <a:latin typeface="Algerian" pitchFamily="82" charset="0"/>
              </a:rPr>
              <a:t/>
            </a:r>
            <a:br>
              <a:rPr lang="en-US" dirty="0" smtClean="0">
                <a:solidFill>
                  <a:srgbClr val="C00000"/>
                </a:solidFill>
                <a:latin typeface="Algerian" pitchFamily="82" charset="0"/>
              </a:rPr>
            </a:br>
            <a:endParaRPr lang="en-US" dirty="0">
              <a:solidFill>
                <a:srgbClr val="C0000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 smtClean="0">
                <a:ea typeface="ＭＳ Ｐゴシック" pitchFamily="34" charset="-128"/>
              </a:rPr>
              <a:t>Collections store arbitrary objects in a structured manner. Types of collections available within the .NET Framework are:</a:t>
            </a:r>
            <a:endParaRPr lang="en-US" sz="2400" dirty="0" smtClean="0"/>
          </a:p>
          <a:p>
            <a:pPr marL="231775" indent="-231775">
              <a:lnSpc>
                <a:spcPct val="90000"/>
              </a:lnSpc>
              <a:spcBef>
                <a:spcPct val="40000"/>
              </a:spcBef>
              <a:buSzPct val="80000"/>
              <a:buFont typeface="Wingdings" pitchFamily="2" charset="2"/>
              <a:buChar char="ü"/>
            </a:pPr>
            <a:r>
              <a:rPr lang="en-US" sz="2400" dirty="0" smtClean="0"/>
              <a:t>Arrays</a:t>
            </a:r>
          </a:p>
          <a:p>
            <a:pPr marL="231775" indent="-231775">
              <a:lnSpc>
                <a:spcPct val="90000"/>
              </a:lnSpc>
              <a:spcBef>
                <a:spcPct val="40000"/>
              </a:spcBef>
              <a:buSzPct val="80000"/>
              <a:buFont typeface="Wingdings" pitchFamily="2" charset="2"/>
              <a:buChar char="ü"/>
            </a:pPr>
            <a:r>
              <a:rPr lang="en-US" sz="2400" dirty="0" smtClean="0"/>
              <a:t>Advanced collections</a:t>
            </a:r>
          </a:p>
          <a:p>
            <a:pPr lvl="1">
              <a:spcBef>
                <a:spcPct val="40000"/>
              </a:spcBef>
              <a:buClr>
                <a:srgbClr val="8DACD0"/>
              </a:buClr>
              <a:buFont typeface="Wingdings" pitchFamily="2" charset="2"/>
              <a:buChar char=""/>
            </a:pPr>
            <a:r>
              <a:rPr lang="en-US" sz="2400" dirty="0" smtClean="0"/>
              <a:t> Non-generic collections</a:t>
            </a:r>
          </a:p>
          <a:p>
            <a:pPr lvl="1">
              <a:spcBef>
                <a:spcPct val="40000"/>
              </a:spcBef>
              <a:buClr>
                <a:srgbClr val="8DACD0"/>
              </a:buClr>
              <a:buFont typeface="Wingdings" pitchFamily="2" charset="2"/>
              <a:buChar char=""/>
            </a:pPr>
            <a:r>
              <a:rPr lang="en-US" sz="2400" dirty="0" smtClean="0"/>
              <a:t> Generic collections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13830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62A6-3ABA-4449-87C2-AAC54FA95F8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>
                <a:solidFill>
                  <a:srgbClr val="C00000"/>
                </a:solidFill>
                <a:latin typeface="Algerian" pitchFamily="82" charset="0"/>
                <a:ea typeface="ＭＳ Ｐゴシック" pitchFamily="34" charset="-128"/>
              </a:rPr>
              <a:t>What Are Generic Collections?</a:t>
            </a:r>
            <a:endParaRPr lang="en-US" dirty="0">
              <a:solidFill>
                <a:srgbClr val="C0000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sz="2800" dirty="0" smtClean="0">
                <a:ea typeface="ＭＳ Ｐゴシック" pitchFamily="34" charset="-128"/>
              </a:rPr>
              <a:t>Generic collections support the storage of both value types and reference types. Only a single data type is allowed to be stored inside a generic collection. Following are the generic collection types:</a:t>
            </a:r>
          </a:p>
          <a:p>
            <a:pPr marL="231775" indent="-231775">
              <a:lnSpc>
                <a:spcPct val="90000"/>
              </a:lnSpc>
              <a:spcBef>
                <a:spcPct val="40000"/>
              </a:spcBef>
              <a:buSzPct val="80000"/>
              <a:buFont typeface="Wingdings" pitchFamily="2" charset="2"/>
              <a:buChar char="ü"/>
            </a:pPr>
            <a:r>
              <a:rPr lang="en-US" altLang="ja-JP" dirty="0" smtClean="0">
                <a:ea typeface="ＭＳ Ｐゴシック" pitchFamily="34" charset="-128"/>
              </a:rPr>
              <a:t>Generic Dictionary </a:t>
            </a:r>
            <a:endParaRPr lang="en-US" dirty="0" smtClean="0"/>
          </a:p>
          <a:p>
            <a:pPr marL="231775" indent="-231775">
              <a:lnSpc>
                <a:spcPct val="90000"/>
              </a:lnSpc>
              <a:spcBef>
                <a:spcPct val="40000"/>
              </a:spcBef>
              <a:buSzPct val="80000"/>
              <a:buFont typeface="Wingdings" pitchFamily="2" charset="2"/>
              <a:buChar char="ü"/>
            </a:pPr>
            <a:r>
              <a:rPr lang="en-US" dirty="0" smtClean="0"/>
              <a:t>Generic List</a:t>
            </a:r>
          </a:p>
          <a:p>
            <a:pPr marL="231775" indent="-231775">
              <a:lnSpc>
                <a:spcPct val="90000"/>
              </a:lnSpc>
              <a:spcBef>
                <a:spcPct val="40000"/>
              </a:spcBef>
              <a:buSzPct val="80000"/>
              <a:buFont typeface="Wingdings" pitchFamily="2" charset="2"/>
              <a:buChar char="ü"/>
            </a:pPr>
            <a:r>
              <a:rPr lang="en-US" dirty="0" smtClean="0"/>
              <a:t>Generic Stack</a:t>
            </a:r>
          </a:p>
          <a:p>
            <a:pPr marL="231775" indent="-231775">
              <a:lnSpc>
                <a:spcPct val="90000"/>
              </a:lnSpc>
              <a:spcBef>
                <a:spcPct val="40000"/>
              </a:spcBef>
              <a:buSzPct val="80000"/>
              <a:buFont typeface="Wingdings" pitchFamily="2" charset="2"/>
              <a:buChar char="ü"/>
            </a:pPr>
            <a:r>
              <a:rPr lang="en-US" dirty="0" smtClean="0"/>
              <a:t>Generic Queue</a:t>
            </a:r>
          </a:p>
          <a:p>
            <a:pPr marL="231775" indent="-231775">
              <a:lnSpc>
                <a:spcPct val="90000"/>
              </a:lnSpc>
              <a:spcBef>
                <a:spcPct val="40000"/>
              </a:spcBef>
              <a:buSzPct val="80000"/>
              <a:buFont typeface="Wingdings" pitchFamily="2" charset="2"/>
              <a:buChar char="ü"/>
            </a:pPr>
            <a:r>
              <a:rPr lang="en-US" altLang="ja-JP" dirty="0" smtClean="0">
                <a:ea typeface="ＭＳ Ｐゴシック" pitchFamily="34" charset="-128"/>
              </a:rPr>
              <a:t>Generic </a:t>
            </a:r>
            <a:r>
              <a:rPr lang="en-US" altLang="ja-JP" dirty="0" err="1" smtClean="0">
                <a:ea typeface="ＭＳ Ｐゴシック" pitchFamily="34" charset="-128"/>
              </a:rPr>
              <a:t>LinkedList</a:t>
            </a:r>
            <a:endParaRPr lang="en-US" altLang="ja-JP" dirty="0" smtClean="0">
              <a:ea typeface="ＭＳ Ｐゴシック" pitchFamily="34" charset="-128"/>
            </a:endParaRPr>
          </a:p>
          <a:p>
            <a:pPr marL="231775" indent="-231775">
              <a:lnSpc>
                <a:spcPct val="90000"/>
              </a:lnSpc>
              <a:spcBef>
                <a:spcPct val="40000"/>
              </a:spcBef>
              <a:buSzPct val="80000"/>
              <a:buFont typeface="Wingdings" pitchFamily="2" charset="2"/>
              <a:buChar char="ü"/>
            </a:pPr>
            <a:r>
              <a:rPr lang="en-US" dirty="0" smtClean="0"/>
              <a:t>Generic Interface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62A6-3ABA-4449-87C2-AAC54FA95F8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382000" cy="57451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ea typeface="ＭＳ Ｐゴシック" pitchFamily="34" charset="-128"/>
              </a:rPr>
              <a:t>Generic List class</a:t>
            </a:r>
          </a:p>
          <a:p>
            <a:pPr marL="231775" indent="-231775">
              <a:lnSpc>
                <a:spcPct val="90000"/>
              </a:lnSpc>
              <a:spcBef>
                <a:spcPct val="40000"/>
              </a:spcBef>
              <a:buSzPct val="80000"/>
              <a:buNone/>
            </a:pPr>
            <a:r>
              <a:rPr lang="en-US" altLang="ja-JP" sz="2400" dirty="0" smtClean="0">
                <a:ea typeface="ＭＳ Ｐゴシック" pitchFamily="34" charset="-128"/>
              </a:rPr>
              <a:t>     Provides methods to search, sort, and manipulate the elements of a generic list.</a:t>
            </a:r>
          </a:p>
          <a:p>
            <a:pPr marL="231775" indent="-231775">
              <a:lnSpc>
                <a:spcPct val="90000"/>
              </a:lnSpc>
              <a:spcBef>
                <a:spcPct val="40000"/>
              </a:spcBef>
              <a:buSzPct val="80000"/>
              <a:buNone/>
            </a:pPr>
            <a:endParaRPr lang="en-US" sz="2400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Generic Stack Class</a:t>
            </a:r>
          </a:p>
          <a:p>
            <a:pPr>
              <a:buNone/>
            </a:pPr>
            <a:r>
              <a:rPr lang="en-US" altLang="ja-JP" sz="2400" dirty="0" smtClean="0">
                <a:ea typeface="ＭＳ Ｐゴシック" pitchFamily="34" charset="-128"/>
              </a:rPr>
              <a:t>    The generic Stack class represents a variable size LIFO collection of objects of same data type.</a:t>
            </a:r>
          </a:p>
          <a:p>
            <a:pPr>
              <a:buNone/>
            </a:pPr>
            <a:endParaRPr lang="en-US" altLang="ja-JP" sz="2400" dirty="0">
              <a:ea typeface="ＭＳ Ｐゴシック" pitchFamily="34" charset="-128"/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Generic Queue Class</a:t>
            </a:r>
          </a:p>
          <a:p>
            <a:pPr>
              <a:buNone/>
            </a:pPr>
            <a:r>
              <a:rPr lang="en-US" altLang="ja-JP" sz="2400" dirty="0" smtClean="0">
                <a:ea typeface="ＭＳ Ｐゴシック" pitchFamily="34" charset="-128"/>
              </a:rPr>
              <a:t>                  The generic Queue class represents a variable size FIFO collection of elements of same data type.</a:t>
            </a:r>
          </a:p>
          <a:p>
            <a:pPr>
              <a:buNone/>
            </a:pPr>
            <a:endParaRPr lang="en-US" altLang="ja-JP" sz="2400" dirty="0" smtClean="0">
              <a:ea typeface="ＭＳ Ｐゴシック" pitchFamily="34" charset="-128"/>
            </a:endParaRP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62A6-3ABA-4449-87C2-AAC54FA95F8D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ea typeface="ＭＳ Ｐゴシック" pitchFamily="34" charset="-128"/>
              </a:rPr>
              <a:t>The .NET Framework provides the following classes in the </a:t>
            </a:r>
            <a:r>
              <a:rPr lang="en-US" sz="2400" dirty="0" err="1" smtClean="0">
                <a:ea typeface="ＭＳ Ｐゴシック" pitchFamily="34" charset="-128"/>
              </a:rPr>
              <a:t>System.Collections.Generic</a:t>
            </a:r>
            <a:r>
              <a:rPr lang="en-US" sz="2400" dirty="0" smtClean="0">
                <a:ea typeface="ＭＳ Ｐゴシック" pitchFamily="34" charset="-128"/>
              </a:rPr>
              <a:t> namespace that help you to add name and value pairs to a collection:</a:t>
            </a:r>
          </a:p>
          <a:p>
            <a:pPr marL="231775" indent="-231775">
              <a:lnSpc>
                <a:spcPct val="90000"/>
              </a:lnSpc>
              <a:spcBef>
                <a:spcPct val="40000"/>
              </a:spcBef>
              <a:buSzPct val="80000"/>
              <a:buNone/>
              <a:defRPr/>
            </a:pPr>
            <a:r>
              <a:rPr lang="en-US" dirty="0" smtClean="0"/>
              <a:t>      </a:t>
            </a:r>
            <a:r>
              <a:rPr lang="en-US" sz="2800" dirty="0" smtClean="0"/>
              <a:t>Dictionary</a:t>
            </a:r>
            <a:endParaRPr lang="en-US" sz="2800" dirty="0"/>
          </a:p>
          <a:p>
            <a:pPr marL="231775" indent="-231775">
              <a:lnSpc>
                <a:spcPct val="90000"/>
              </a:lnSpc>
              <a:spcBef>
                <a:spcPct val="40000"/>
              </a:spcBef>
              <a:buSzPct val="80000"/>
              <a:buNone/>
              <a:defRPr/>
            </a:pPr>
            <a:r>
              <a:rPr lang="en-US" sz="2800" dirty="0" smtClean="0"/>
              <a:t>      </a:t>
            </a:r>
            <a:r>
              <a:rPr lang="en-US" sz="2800" dirty="0" err="1" smtClean="0"/>
              <a:t>SortedList</a:t>
            </a:r>
            <a:endParaRPr lang="en-US" sz="2800" dirty="0"/>
          </a:p>
          <a:p>
            <a:pPr marL="231775" indent="-231775">
              <a:lnSpc>
                <a:spcPct val="90000"/>
              </a:lnSpc>
              <a:spcBef>
                <a:spcPct val="40000"/>
              </a:spcBef>
              <a:buSzPct val="80000"/>
              <a:buNone/>
              <a:defRPr/>
            </a:pPr>
            <a:r>
              <a:rPr lang="en-US" sz="2800" dirty="0" smtClean="0"/>
              <a:t>      </a:t>
            </a:r>
            <a:r>
              <a:rPr lang="en-US" sz="2800" dirty="0" err="1" smtClean="0"/>
              <a:t>SortedDictionary</a:t>
            </a:r>
            <a:endParaRPr lang="en-US" sz="2800" dirty="0"/>
          </a:p>
          <a:p>
            <a:pPr>
              <a:buNone/>
            </a:pPr>
            <a:endParaRPr lang="en-US" altLang="ja-JP" dirty="0" smtClean="0">
              <a:ea typeface="ＭＳ Ｐゴシック" pitchFamily="34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62A6-3ABA-4449-87C2-AAC54FA95F8D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Algerian" pitchFamily="82" charset="0"/>
              </a:rPr>
              <a:t>Examples</a:t>
            </a:r>
            <a:endParaRPr lang="en-US" dirty="0">
              <a:solidFill>
                <a:srgbClr val="C0000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49069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5100" dirty="0" smtClean="0">
                <a:solidFill>
                  <a:srgbClr val="C00000"/>
                </a:solidFill>
              </a:rPr>
              <a:t>Generic List</a:t>
            </a:r>
          </a:p>
          <a:p>
            <a:pPr>
              <a:buNone/>
            </a:pPr>
            <a:r>
              <a:rPr lang="en-US" sz="4200" dirty="0" smtClean="0"/>
              <a:t>                    </a:t>
            </a:r>
            <a:r>
              <a:rPr lang="en-US" sz="3800" dirty="0" smtClean="0"/>
              <a:t>List&lt;T&gt; </a:t>
            </a:r>
            <a:r>
              <a:rPr lang="en-US" sz="3800" dirty="0" err="1" smtClean="0"/>
              <a:t>Var_name</a:t>
            </a:r>
            <a:r>
              <a:rPr lang="en-US" sz="3800" dirty="0" smtClean="0"/>
              <a:t> </a:t>
            </a:r>
            <a:r>
              <a:rPr lang="en-US" sz="3800" dirty="0"/>
              <a:t>= new </a:t>
            </a:r>
            <a:r>
              <a:rPr lang="en-US" sz="3800" dirty="0" smtClean="0"/>
              <a:t>List&lt;T&gt;();</a:t>
            </a:r>
          </a:p>
          <a:p>
            <a:pPr>
              <a:buNone/>
            </a:pPr>
            <a:endParaRPr lang="en-US" sz="4200" dirty="0" smtClean="0"/>
          </a:p>
          <a:p>
            <a:pPr>
              <a:buNone/>
            </a:pPr>
            <a:r>
              <a:rPr lang="en-US" sz="5100" dirty="0" smtClean="0">
                <a:solidFill>
                  <a:srgbClr val="C00000"/>
                </a:solidFill>
              </a:rPr>
              <a:t>Generic Stack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3800" dirty="0" smtClean="0"/>
              <a:t>Stack&lt;string</a:t>
            </a:r>
            <a:r>
              <a:rPr lang="en-US" sz="3800" dirty="0"/>
              <a:t>&gt; names = new Stack&lt;string&gt;();</a:t>
            </a:r>
          </a:p>
          <a:p>
            <a:pPr>
              <a:buNone/>
            </a:pPr>
            <a:r>
              <a:rPr lang="en-US" sz="3800" dirty="0"/>
              <a:t>          </a:t>
            </a:r>
            <a:r>
              <a:rPr lang="en-US" sz="3800" dirty="0" smtClean="0"/>
              <a:t>	  </a:t>
            </a:r>
            <a:r>
              <a:rPr lang="en-US" sz="3800" dirty="0" err="1"/>
              <a:t>names.Push</a:t>
            </a:r>
            <a:r>
              <a:rPr lang="en-US" sz="3800" dirty="0"/>
              <a:t>("A");</a:t>
            </a:r>
          </a:p>
          <a:p>
            <a:pPr>
              <a:buNone/>
            </a:pPr>
            <a:r>
              <a:rPr lang="en-US" sz="3800" dirty="0"/>
              <a:t>           </a:t>
            </a:r>
            <a:r>
              <a:rPr lang="en-US" sz="3800" dirty="0" smtClean="0"/>
              <a:t>	 </a:t>
            </a:r>
            <a:r>
              <a:rPr lang="en-US" sz="3800" dirty="0" err="1"/>
              <a:t>names.Push</a:t>
            </a:r>
            <a:r>
              <a:rPr lang="en-US" sz="3800" dirty="0"/>
              <a:t>("B</a:t>
            </a:r>
            <a:r>
              <a:rPr lang="en-US" sz="3800" dirty="0" smtClean="0"/>
              <a:t>");</a:t>
            </a:r>
            <a:endParaRPr lang="en-US" sz="3800" dirty="0"/>
          </a:p>
          <a:p>
            <a:pPr>
              <a:buNone/>
            </a:pPr>
            <a:r>
              <a:rPr lang="en-US" sz="3800" dirty="0"/>
              <a:t>         </a:t>
            </a:r>
            <a:r>
              <a:rPr lang="en-US" sz="3800" dirty="0" smtClean="0"/>
              <a:t>	   </a:t>
            </a:r>
            <a:r>
              <a:rPr lang="en-US" sz="3800" dirty="0" err="1"/>
              <a:t>foreach</a:t>
            </a:r>
            <a:r>
              <a:rPr lang="en-US" sz="3800" dirty="0"/>
              <a:t> (string name in names</a:t>
            </a:r>
            <a:r>
              <a:rPr lang="en-US" sz="3800" dirty="0" smtClean="0"/>
              <a:t>)</a:t>
            </a:r>
            <a:endParaRPr lang="en-US" sz="3800" dirty="0"/>
          </a:p>
          <a:p>
            <a:pPr>
              <a:buNone/>
            </a:pPr>
            <a:r>
              <a:rPr lang="en-US" sz="3800" dirty="0"/>
              <a:t>          </a:t>
            </a:r>
            <a:r>
              <a:rPr lang="en-US" sz="3800" dirty="0" smtClean="0"/>
              <a:t>	  </a:t>
            </a:r>
            <a:r>
              <a:rPr lang="en-US" sz="3800" dirty="0"/>
              <a:t>{</a:t>
            </a:r>
          </a:p>
          <a:p>
            <a:pPr>
              <a:buNone/>
            </a:pPr>
            <a:r>
              <a:rPr lang="en-US" sz="3800" dirty="0"/>
              <a:t>             </a:t>
            </a:r>
            <a:r>
              <a:rPr lang="en-US" sz="3800" dirty="0" smtClean="0"/>
              <a:t>		   </a:t>
            </a:r>
            <a:r>
              <a:rPr lang="en-US" sz="3800" dirty="0" err="1"/>
              <a:t>Console.WriteLine</a:t>
            </a:r>
            <a:r>
              <a:rPr lang="en-US" sz="3800" dirty="0"/>
              <a:t>(name);    </a:t>
            </a:r>
          </a:p>
          <a:p>
            <a:pPr>
              <a:buNone/>
            </a:pPr>
            <a:r>
              <a:rPr lang="en-US" sz="3800" dirty="0"/>
              <a:t>          </a:t>
            </a:r>
            <a:r>
              <a:rPr lang="en-US" sz="3800" dirty="0" smtClean="0"/>
              <a:t>	  </a:t>
            </a:r>
            <a:r>
              <a:rPr lang="en-US" sz="3800" dirty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62A6-3ABA-4449-87C2-AAC54FA95F8D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500" dirty="0" smtClean="0">
                <a:solidFill>
                  <a:srgbClr val="C00000"/>
                </a:solidFill>
              </a:rPr>
              <a:t>Generic Queue </a:t>
            </a:r>
          </a:p>
          <a:p>
            <a:pPr>
              <a:buNone/>
            </a:pPr>
            <a:r>
              <a:rPr lang="en-US" sz="2400" dirty="0" smtClean="0"/>
              <a:t>	      </a:t>
            </a:r>
            <a:r>
              <a:rPr lang="en-US" sz="2400" dirty="0" smtClean="0"/>
              <a:t>Queue&lt;</a:t>
            </a:r>
            <a:r>
              <a:rPr lang="en-US" sz="2400" dirty="0" err="1" smtClean="0"/>
              <a:t>int</a:t>
            </a:r>
            <a:r>
              <a:rPr lang="en-US" sz="2400" dirty="0"/>
              <a:t>&gt; </a:t>
            </a:r>
            <a:r>
              <a:rPr lang="en-US" sz="2400" dirty="0" err="1"/>
              <a:t>ticketNos</a:t>
            </a:r>
            <a:r>
              <a:rPr lang="en-US" sz="2400" dirty="0"/>
              <a:t> =new Queue&lt;</a:t>
            </a:r>
            <a:r>
              <a:rPr lang="en-US" sz="2400" dirty="0" err="1"/>
              <a:t>int</a:t>
            </a:r>
            <a:r>
              <a:rPr lang="en-US" sz="2400" dirty="0"/>
              <a:t>&gt;();</a:t>
            </a:r>
          </a:p>
          <a:p>
            <a:pPr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ticketNos.Enqueue</a:t>
            </a:r>
            <a:r>
              <a:rPr lang="en-US" sz="2400" dirty="0"/>
              <a:t>(100);</a:t>
            </a:r>
          </a:p>
          <a:p>
            <a:pPr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ticketNos.Enqueue</a:t>
            </a:r>
            <a:r>
              <a:rPr lang="en-US" sz="2400" dirty="0"/>
              <a:t>(200);</a:t>
            </a:r>
          </a:p>
          <a:p>
            <a:pPr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ticketNos.Enqueue</a:t>
            </a:r>
            <a:r>
              <a:rPr lang="en-US" sz="2400" dirty="0"/>
              <a:t>(300);</a:t>
            </a:r>
          </a:p>
          <a:p>
            <a:pPr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ticketNos.Enqueue</a:t>
            </a:r>
            <a:r>
              <a:rPr lang="en-US" sz="2400" dirty="0"/>
              <a:t>(400);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foreach</a:t>
            </a:r>
            <a:r>
              <a:rPr lang="en-US" sz="2400" dirty="0"/>
              <a:t> 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tno</a:t>
            </a:r>
            <a:r>
              <a:rPr lang="en-US" sz="2400" dirty="0"/>
              <a:t> in </a:t>
            </a:r>
            <a:r>
              <a:rPr lang="en-US" sz="2400" dirty="0" err="1"/>
              <a:t>ticketNos</a:t>
            </a:r>
            <a:r>
              <a:rPr lang="en-US" sz="2400" dirty="0"/>
              <a:t> )</a:t>
            </a:r>
          </a:p>
          <a:p>
            <a:pPr>
              <a:buNone/>
            </a:pPr>
            <a:r>
              <a:rPr lang="en-US" sz="2400" dirty="0"/>
              <a:t>            {</a:t>
            </a:r>
          </a:p>
          <a:p>
            <a:pPr>
              <a:buNone/>
            </a:pPr>
            <a:r>
              <a:rPr lang="en-US" sz="2400" dirty="0"/>
              <a:t>                </a:t>
            </a:r>
            <a:r>
              <a:rPr lang="en-US" sz="2400" dirty="0" err="1"/>
              <a:t>Console.WriteLine</a:t>
            </a:r>
            <a:r>
              <a:rPr lang="en-US" sz="2400" dirty="0"/>
              <a:t>(</a:t>
            </a:r>
            <a:r>
              <a:rPr lang="en-US" sz="2400" dirty="0" err="1"/>
              <a:t>tno</a:t>
            </a:r>
            <a:r>
              <a:rPr lang="en-US" sz="2400" dirty="0"/>
              <a:t>);</a:t>
            </a:r>
          </a:p>
          <a:p>
            <a:pPr>
              <a:buNone/>
            </a:pPr>
            <a:r>
              <a:rPr lang="en-US" sz="2400" dirty="0"/>
              <a:t>            }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62A6-3ABA-4449-87C2-AAC54FA95F8D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HashTable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>
              <a:buNone/>
            </a:pPr>
            <a:r>
              <a:rPr lang="en-US" sz="2600" dirty="0" smtClean="0"/>
              <a:t>		</a:t>
            </a:r>
            <a:r>
              <a:rPr lang="en-US" sz="2400" dirty="0" err="1" smtClean="0"/>
              <a:t>Hashtable</a:t>
            </a:r>
            <a:r>
              <a:rPr lang="en-US" sz="2400" dirty="0" smtClean="0"/>
              <a:t> </a:t>
            </a:r>
            <a:r>
              <a:rPr lang="en-US" sz="2400" dirty="0"/>
              <a:t>table = new </a:t>
            </a:r>
            <a:r>
              <a:rPr lang="en-US" sz="2400" dirty="0" err="1"/>
              <a:t>Hashtable</a:t>
            </a:r>
            <a:r>
              <a:rPr lang="en-US" sz="2400" dirty="0"/>
              <a:t>();</a:t>
            </a:r>
          </a:p>
          <a:p>
            <a:pPr>
              <a:buNone/>
            </a:pPr>
            <a:r>
              <a:rPr lang="en-US" sz="2400" dirty="0"/>
              <a:t>           </a:t>
            </a:r>
            <a:r>
              <a:rPr lang="en-US" sz="2400" dirty="0" smtClean="0"/>
              <a:t>		 </a:t>
            </a:r>
            <a:r>
              <a:rPr lang="en-US" sz="2400" dirty="0" err="1"/>
              <a:t>table.Add</a:t>
            </a:r>
            <a:r>
              <a:rPr lang="en-US" sz="2400" dirty="0"/>
              <a:t>(1,"one value");</a:t>
            </a:r>
          </a:p>
          <a:p>
            <a:pPr>
              <a:buNone/>
            </a:pPr>
            <a:r>
              <a:rPr lang="en-US" sz="2400" dirty="0"/>
              <a:t>            </a:t>
            </a:r>
            <a:r>
              <a:rPr lang="en-US" sz="2400" dirty="0" smtClean="0"/>
              <a:t>		</a:t>
            </a:r>
            <a:r>
              <a:rPr lang="en-US" sz="2400" dirty="0" err="1" smtClean="0"/>
              <a:t>table.Add</a:t>
            </a:r>
            <a:r>
              <a:rPr lang="en-US" sz="2400" dirty="0" smtClean="0"/>
              <a:t>(2</a:t>
            </a:r>
            <a:r>
              <a:rPr lang="en-US" sz="2400" dirty="0"/>
              <a:t>, "Two value");</a:t>
            </a:r>
          </a:p>
          <a:p>
            <a:pPr>
              <a:buNone/>
            </a:pPr>
            <a:r>
              <a:rPr lang="en-US" sz="2400" dirty="0"/>
              <a:t>           </a:t>
            </a:r>
            <a:r>
              <a:rPr lang="en-US" sz="2400" dirty="0" smtClean="0"/>
              <a:t>		 </a:t>
            </a:r>
            <a:r>
              <a:rPr lang="en-US" sz="2400" dirty="0" err="1"/>
              <a:t>table.Add</a:t>
            </a:r>
            <a:r>
              <a:rPr lang="en-US" sz="2400" dirty="0"/>
              <a:t>(3, "Three value");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      </a:t>
            </a:r>
            <a:r>
              <a:rPr lang="en-US" sz="2400" dirty="0" smtClean="0"/>
              <a:t>		 </a:t>
            </a:r>
            <a:r>
              <a:rPr lang="en-US" sz="2400" dirty="0" err="1"/>
              <a:t>foreach</a:t>
            </a:r>
            <a:r>
              <a:rPr lang="en-US" sz="2400" dirty="0"/>
              <a:t> (</a:t>
            </a:r>
            <a:r>
              <a:rPr lang="en-US" sz="2400" dirty="0" err="1"/>
              <a:t>var</a:t>
            </a:r>
            <a:r>
              <a:rPr lang="en-US" sz="2400" dirty="0"/>
              <a:t> item in </a:t>
            </a:r>
            <a:r>
              <a:rPr lang="en-US" sz="2400" dirty="0" err="1"/>
              <a:t>table.Keys</a:t>
            </a:r>
            <a:r>
              <a:rPr lang="en-US" sz="2400" dirty="0"/>
              <a:t>  )</a:t>
            </a:r>
          </a:p>
          <a:p>
            <a:pPr>
              <a:buNone/>
            </a:pPr>
            <a:r>
              <a:rPr lang="en-US" sz="2400" dirty="0"/>
              <a:t>          </a:t>
            </a:r>
            <a:r>
              <a:rPr lang="en-US" sz="2400" dirty="0" smtClean="0"/>
              <a:t>		  </a:t>
            </a:r>
            <a:r>
              <a:rPr lang="en-US" sz="2400" dirty="0"/>
              <a:t>{</a:t>
            </a:r>
          </a:p>
          <a:p>
            <a:pPr>
              <a:buNone/>
            </a:pPr>
            <a:r>
              <a:rPr lang="en-US" sz="2400" dirty="0"/>
              <a:t>               </a:t>
            </a:r>
            <a:r>
              <a:rPr lang="en-US" sz="2400" dirty="0" smtClean="0"/>
              <a:t>		 </a:t>
            </a:r>
            <a:r>
              <a:rPr lang="en-US" sz="2400" dirty="0" err="1"/>
              <a:t>Console.WriteLine</a:t>
            </a:r>
            <a:r>
              <a:rPr lang="en-US" sz="2400" dirty="0"/>
              <a:t>(table [item]);</a:t>
            </a:r>
          </a:p>
          <a:p>
            <a:pPr>
              <a:buNone/>
            </a:pPr>
            <a:r>
              <a:rPr lang="en-US" sz="2400" dirty="0"/>
              <a:t>           </a:t>
            </a:r>
            <a:r>
              <a:rPr lang="en-US" sz="2400" dirty="0" smtClean="0"/>
              <a:t>		 </a:t>
            </a:r>
            <a:r>
              <a:rPr lang="en-US" sz="2400" dirty="0"/>
              <a:t>}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     </a:t>
            </a:r>
            <a:r>
              <a:rPr lang="en-US" sz="2400" dirty="0" smtClean="0"/>
              <a:t>		  </a:t>
            </a:r>
            <a:r>
              <a:rPr lang="en-US" sz="2400" dirty="0" err="1"/>
              <a:t>table.Remove</a:t>
            </a:r>
            <a:r>
              <a:rPr lang="en-US" sz="2400" dirty="0"/>
              <a:t>(2);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62A6-3ABA-4449-87C2-AAC54FA95F8D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282</Words>
  <Application>Microsoft Office PowerPoint</Application>
  <PresentationFormat>On-screen Show (4:3)</PresentationFormat>
  <Paragraphs>93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Generic Collections</vt:lpstr>
      <vt:lpstr>Slide 2</vt:lpstr>
      <vt:lpstr>What Are Collections?  </vt:lpstr>
      <vt:lpstr>What Are Generic Collections?</vt:lpstr>
      <vt:lpstr>Slide 5</vt:lpstr>
      <vt:lpstr>Slide 6</vt:lpstr>
      <vt:lpstr>Examples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 Collections</dc:title>
  <dc:creator>Prajwal</dc:creator>
  <cp:lastModifiedBy>Prajwal</cp:lastModifiedBy>
  <cp:revision>67</cp:revision>
  <dcterms:created xsi:type="dcterms:W3CDTF">2014-03-10T14:13:31Z</dcterms:created>
  <dcterms:modified xsi:type="dcterms:W3CDTF">2014-03-10T17:27:55Z</dcterms:modified>
</cp:coreProperties>
</file>