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kswps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73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3E3B-AC69-4803-A094-EC58A6588931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E7C-A1BE-4356-8083-B9F49938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3E3B-AC69-4803-A094-EC58A6588931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E7C-A1BE-4356-8083-B9F49938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3E3B-AC69-4803-A094-EC58A6588931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E7C-A1BE-4356-8083-B9F49938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3E3B-AC69-4803-A094-EC58A6588931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E7C-A1BE-4356-8083-B9F49938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3E3B-AC69-4803-A094-EC58A6588931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E7C-A1BE-4356-8083-B9F49938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3E3B-AC69-4803-A094-EC58A6588931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E7C-A1BE-4356-8083-B9F49938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3E3B-AC69-4803-A094-EC58A6588931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E7C-A1BE-4356-8083-B9F49938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3E3B-AC69-4803-A094-EC58A6588931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E7C-A1BE-4356-8083-B9F49938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3E3B-AC69-4803-A094-EC58A6588931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E7C-A1BE-4356-8083-B9F49938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3E3B-AC69-4803-A094-EC58A6588931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E7C-A1BE-4356-8083-B9F49938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3E3B-AC69-4803-A094-EC58A6588931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E7C-A1BE-4356-8083-B9F49938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B3E3B-AC69-4803-A094-EC58A6588931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1BE7C-A1BE-4356-8083-B9F49938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NON-GENERICS 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Presented by Chetna Adsule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0B871-7B3F-4A81-9A6C-C4A79820138A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927746" name="Object 2"/>
          <p:cNvGraphicFramePr>
            <a:graphicFrameLocks noChangeAspect="1"/>
          </p:cNvGraphicFramePr>
          <p:nvPr/>
        </p:nvGraphicFramePr>
        <p:xfrm>
          <a:off x="0" y="0"/>
          <a:ext cx="7053263" cy="6489700"/>
        </p:xfrm>
        <a:graphic>
          <a:graphicData uri="http://schemas.openxmlformats.org/presentationml/2006/ole">
            <p:oleObj spid="_x0000_s1026" name="Document" r:id="rId3" imgW="7056048" imgH="6491852" progId="">
              <p:embed/>
            </p:oleObj>
          </a:graphicData>
        </a:graphic>
      </p:graphicFrame>
      <p:sp>
        <p:nvSpPr>
          <p:cNvPr id="927747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0"/>
              </a:spcAft>
              <a:buClrTx/>
            </a:pPr>
            <a:r>
              <a:rPr lang="en-US" sz="2000" u="sng">
                <a:solidFill>
                  <a:schemeClr val="tx2"/>
                </a:solidFill>
                <a:latin typeface="Arial" charset="0"/>
              </a:rPr>
              <a:t>Outline</a:t>
            </a:r>
          </a:p>
        </p:txBody>
      </p:sp>
      <p:sp>
        <p:nvSpPr>
          <p:cNvPr id="927748" name="Rectangle 4"/>
          <p:cNvSpPr>
            <a:spLocks noChangeArrowheads="1"/>
          </p:cNvSpPr>
          <p:nvPr/>
        </p:nvSpPr>
        <p:spPr bwMode="auto">
          <a:xfrm>
            <a:off x="7162800" y="1166813"/>
            <a:ext cx="19812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Aft>
                <a:spcPts val="1600"/>
              </a:spcAft>
              <a:buClrTx/>
            </a:pPr>
            <a:r>
              <a:rPr lang="en-US" sz="1400" b="1">
                <a:solidFill>
                  <a:schemeClr val="tx1"/>
                </a:solidFill>
              </a:rPr>
              <a:t>StackTest.cs  </a:t>
            </a:r>
          </a:p>
          <a:p>
            <a:pPr>
              <a:spcAft>
                <a:spcPts val="1600"/>
              </a:spcAft>
              <a:buClrTx/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(1 of 3)</a:t>
            </a:r>
          </a:p>
        </p:txBody>
      </p:sp>
      <p:sp>
        <p:nvSpPr>
          <p:cNvPr id="927749" name="Text Box 5"/>
          <p:cNvSpPr txBox="1">
            <a:spLocks noChangeArrowheads="1"/>
          </p:cNvSpPr>
          <p:nvPr/>
        </p:nvSpPr>
        <p:spPr bwMode="auto">
          <a:xfrm>
            <a:off x="4419600" y="2286000"/>
            <a:ext cx="2971800" cy="590550"/>
          </a:xfrm>
          <a:prstGeom prst="rect">
            <a:avLst/>
          </a:prstGeom>
          <a:solidFill>
            <a:srgbClr val="F0F5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 algn="ctr"/>
            <a:r>
              <a:rPr lang="en-US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Create a stack with the default initial capacity of 10 elements</a:t>
            </a:r>
            <a:endParaRPr lang="en-US"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927750" name="Line 6"/>
          <p:cNvSpPr>
            <a:spLocks noChangeShapeType="1"/>
          </p:cNvSpPr>
          <p:nvPr/>
        </p:nvSpPr>
        <p:spPr bwMode="auto">
          <a:xfrm flipH="1" flipV="1">
            <a:off x="2895600" y="20574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7751" name="Text Box 7"/>
          <p:cNvSpPr txBox="1">
            <a:spLocks noChangeArrowheads="1"/>
          </p:cNvSpPr>
          <p:nvPr/>
        </p:nvSpPr>
        <p:spPr bwMode="auto">
          <a:xfrm>
            <a:off x="4343400" y="4114800"/>
            <a:ext cx="2971800" cy="346075"/>
          </a:xfrm>
          <a:prstGeom prst="rect">
            <a:avLst/>
          </a:prstGeom>
          <a:solidFill>
            <a:srgbClr val="F0F5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 algn="ctr"/>
            <a:r>
              <a:rPr lang="en-US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Add four elements to the stack</a:t>
            </a:r>
            <a:endParaRPr lang="en-US"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927752" name="Line 8"/>
          <p:cNvSpPr>
            <a:spLocks noChangeShapeType="1"/>
          </p:cNvSpPr>
          <p:nvPr/>
        </p:nvSpPr>
        <p:spPr bwMode="auto">
          <a:xfrm flipH="1" flipV="1">
            <a:off x="2819400" y="38862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7753" name="Line 9"/>
          <p:cNvSpPr>
            <a:spLocks noChangeShapeType="1"/>
          </p:cNvSpPr>
          <p:nvPr/>
        </p:nvSpPr>
        <p:spPr bwMode="auto">
          <a:xfrm flipH="1" flipV="1">
            <a:off x="2971800" y="4343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7754" name="Line 10"/>
          <p:cNvSpPr>
            <a:spLocks noChangeShapeType="1"/>
          </p:cNvSpPr>
          <p:nvPr/>
        </p:nvSpPr>
        <p:spPr bwMode="auto">
          <a:xfrm flipH="1">
            <a:off x="2895600" y="4343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7755" name="Line 11"/>
          <p:cNvSpPr>
            <a:spLocks noChangeShapeType="1"/>
          </p:cNvSpPr>
          <p:nvPr/>
        </p:nvSpPr>
        <p:spPr bwMode="auto">
          <a:xfrm flipH="1">
            <a:off x="2667000" y="4343400"/>
            <a:ext cx="1676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7756" name="Text Box 12"/>
          <p:cNvSpPr txBox="1">
            <a:spLocks noChangeArrowheads="1"/>
          </p:cNvSpPr>
          <p:nvPr/>
        </p:nvSpPr>
        <p:spPr bwMode="auto">
          <a:xfrm>
            <a:off x="2743200" y="6172200"/>
            <a:ext cx="3581400" cy="346075"/>
          </a:xfrm>
          <a:prstGeom prst="rect">
            <a:avLst/>
          </a:prstGeom>
          <a:solidFill>
            <a:srgbClr val="F0F5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 algn="ctr"/>
            <a:r>
              <a:rPr lang="en-US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Obtain the value of the top stack element</a:t>
            </a:r>
            <a:endParaRPr lang="en-US"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927757" name="Line 13"/>
          <p:cNvSpPr>
            <a:spLocks noChangeShapeType="1"/>
          </p:cNvSpPr>
          <p:nvPr/>
        </p:nvSpPr>
        <p:spPr bwMode="auto">
          <a:xfrm flipH="1" flipV="1">
            <a:off x="2362200" y="62484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b="0" dirty="0" smtClean="0"/>
              <a:t>HashTable</a:t>
            </a:r>
          </a:p>
          <a:p>
            <a:pPr lvl="1"/>
            <a:r>
              <a:rPr lang="en-US" dirty="0" smtClean="0"/>
              <a:t>Hashing</a:t>
            </a:r>
          </a:p>
          <a:p>
            <a:pPr lvl="2"/>
            <a:r>
              <a:rPr lang="en-US" dirty="0" smtClean="0"/>
              <a:t>Convert the application key rapidly to an index and the information could be store/retrieve at that location in the array</a:t>
            </a:r>
          </a:p>
          <a:p>
            <a:pPr lvl="2"/>
            <a:r>
              <a:rPr lang="en-US" dirty="0" smtClean="0"/>
              <a:t>The data is stored in a data structure called a hash table </a:t>
            </a:r>
          </a:p>
          <a:p>
            <a:pPr lvl="2"/>
            <a:r>
              <a:rPr lang="en-US" dirty="0" smtClean="0"/>
              <a:t>Convert a key into an array subscript </a:t>
            </a:r>
          </a:p>
          <a:p>
            <a:pPr lvl="3"/>
            <a:r>
              <a:rPr lang="en-US" dirty="0" smtClean="0"/>
              <a:t> Literally scramble the bits</a:t>
            </a:r>
          </a:p>
          <a:p>
            <a:pPr lvl="4"/>
            <a:r>
              <a:rPr lang="en-US" dirty="0" smtClean="0"/>
              <a:t>Makes a “hash” of the number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Adding entries to hashtable and display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Using System;</a:t>
            </a:r>
          </a:p>
          <a:p>
            <a:pPr>
              <a:buNone/>
            </a:pPr>
            <a:r>
              <a:rPr lang="en-US" sz="2400" dirty="0" smtClean="0"/>
              <a:t>Using System.Collections;</a:t>
            </a:r>
          </a:p>
          <a:p>
            <a:pPr>
              <a:buNone/>
            </a:pPr>
            <a:r>
              <a:rPr lang="en-US" sz="2400" dirty="0" smtClean="0"/>
              <a:t>Class Program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Static void main()</a:t>
            </a:r>
          </a:p>
          <a:p>
            <a:pPr>
              <a:buNone/>
            </a:pPr>
            <a:r>
              <a:rPr lang="en-US" sz="2400" dirty="0" smtClean="0"/>
              <a:t>      {</a:t>
            </a:r>
          </a:p>
          <a:p>
            <a:pPr>
              <a:buNone/>
            </a:pPr>
            <a:r>
              <a:rPr lang="en-US" sz="2400" dirty="0" smtClean="0"/>
              <a:t>       Hashtable hashtable = new Hashtable();</a:t>
            </a:r>
          </a:p>
          <a:p>
            <a:pPr>
              <a:buNone/>
            </a:pPr>
            <a:r>
              <a:rPr lang="en-US" sz="2400" dirty="0" smtClean="0"/>
              <a:t>       hashtable[1]=“one”;</a:t>
            </a:r>
          </a:p>
          <a:p>
            <a:pPr>
              <a:buNone/>
            </a:pPr>
            <a:r>
              <a:rPr lang="en-US" sz="2400" dirty="0" smtClean="0"/>
              <a:t>       hashtable[2]=“two”;</a:t>
            </a:r>
          </a:p>
          <a:p>
            <a:pPr>
              <a:buNone/>
            </a:pPr>
            <a:r>
              <a:rPr lang="en-US" sz="2400" dirty="0" smtClean="0"/>
              <a:t>       hashtable[13]=“thirteen”;</a:t>
            </a:r>
          </a:p>
          <a:p>
            <a:pPr>
              <a:buNone/>
            </a:pPr>
            <a:r>
              <a:rPr lang="en-US" sz="2400" dirty="0" smtClean="0"/>
              <a:t>  foreach(</a:t>
            </a:r>
            <a:r>
              <a:rPr lang="en-US" sz="2400" dirty="0" err="1" smtClean="0"/>
              <a:t>DictionaryEntry</a:t>
            </a:r>
            <a:r>
              <a:rPr lang="en-US" sz="2400" dirty="0" smtClean="0"/>
              <a:t> entry in hashtable)</a:t>
            </a:r>
          </a:p>
          <a:p>
            <a:pPr>
              <a:buNone/>
            </a:pPr>
            <a:r>
              <a:rPr lang="en-US" sz="2400" dirty="0" smtClean="0"/>
              <a:t>   {</a:t>
            </a:r>
          </a:p>
          <a:p>
            <a:pPr>
              <a:buNone/>
            </a:pPr>
            <a:r>
              <a:rPr lang="en-US" sz="2400" dirty="0" smtClean="0"/>
              <a:t>  Console.Writeline(“{0},{1}”, entry.key , entry.value);</a:t>
            </a:r>
          </a:p>
          <a:p>
            <a:pPr>
              <a:buNone/>
            </a:pPr>
            <a:r>
              <a:rPr lang="en-US" sz="2400" dirty="0" smtClean="0"/>
              <a:t>   }</a:t>
            </a:r>
          </a:p>
          <a:p>
            <a:pPr>
              <a:buNone/>
            </a:pPr>
            <a:r>
              <a:rPr lang="en-US" sz="2400" dirty="0" smtClean="0"/>
              <a:t>       }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381000"/>
            <a:ext cx="8610600" cy="609600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  <a:buNone/>
            </a:pPr>
            <a:r>
              <a:rPr lang="en-US" u="sng" dirty="0"/>
              <a:t> </a:t>
            </a:r>
            <a:r>
              <a:rPr lang="en-US" u="sng" dirty="0" smtClean="0"/>
              <a:t>       </a:t>
            </a:r>
          </a:p>
          <a:p>
            <a:pPr lvl="1" algn="ctr">
              <a:lnSpc>
                <a:spcPct val="90000"/>
              </a:lnSpc>
              <a:buNone/>
            </a:pPr>
            <a:r>
              <a:rPr lang="en-US" u="sng" dirty="0" smtClean="0"/>
              <a:t>COLLOSION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load factor 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The ratio of the number of objects stored in the hash table to the total number of cells of the hash table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Affects the performance of hashing schemes</a:t>
            </a:r>
          </a:p>
          <a:p>
            <a:pPr lvl="3">
              <a:lnSpc>
                <a:spcPct val="90000"/>
              </a:lnSpc>
            </a:pPr>
            <a:r>
              <a:rPr lang="en-US" sz="2800" dirty="0" smtClean="0"/>
              <a:t>The chance of collisions tends to increase as this ratio gets higher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hash function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Performs a calculation that determines where to place data in the hash table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Applied to the key in a key–value pair of objects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Class </a:t>
            </a:r>
            <a:r>
              <a:rPr lang="en-US" b="0" dirty="0" smtClean="0"/>
              <a:t>Hashtable</a:t>
            </a:r>
            <a:r>
              <a:rPr lang="en-US" dirty="0" smtClean="0"/>
              <a:t> can accept any object as a key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Class </a:t>
            </a:r>
            <a:r>
              <a:rPr lang="en-US" sz="2800" b="0" dirty="0" smtClean="0"/>
              <a:t>object</a:t>
            </a:r>
            <a:r>
              <a:rPr lang="en-US" sz="2800" dirty="0" smtClean="0"/>
              <a:t> defines method </a:t>
            </a:r>
            <a:r>
              <a:rPr lang="en-US" sz="2800" b="0" dirty="0" smtClean="0"/>
              <a:t>GetHashCode</a:t>
            </a:r>
            <a:r>
              <a:rPr lang="en-US" sz="2800" dirty="0" smtClean="0"/>
              <a:t> that all objects inherit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DISADVANTAGES OF NON-GENERIC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Non-Generic Collections</a:t>
            </a:r>
            <a:endParaRPr lang="en-US" b="0" dirty="0" smtClean="0"/>
          </a:p>
          <a:p>
            <a:pPr lvl="1"/>
            <a:r>
              <a:rPr lang="en-US" b="0" dirty="0" smtClean="0">
                <a:latin typeface="Lucida Console" pitchFamily="49" charset="0"/>
              </a:rPr>
              <a:t>Hashtable</a:t>
            </a:r>
            <a:r>
              <a:rPr lang="en-US" dirty="0" smtClean="0"/>
              <a:t> stores its keys and data as </a:t>
            </a:r>
            <a:r>
              <a:rPr lang="en-US" b="0" dirty="0" smtClean="0">
                <a:latin typeface="Lucida Console" pitchFamily="49" charset="0"/>
              </a:rPr>
              <a:t>object</a:t>
            </a:r>
            <a:r>
              <a:rPr lang="en-US" dirty="0" smtClean="0"/>
              <a:t> references</a:t>
            </a:r>
          </a:p>
          <a:p>
            <a:pPr lvl="2"/>
            <a:r>
              <a:rPr lang="en-US" dirty="0" smtClean="0"/>
              <a:t>Say we store only </a:t>
            </a:r>
            <a:r>
              <a:rPr lang="en-US" b="0" dirty="0" smtClean="0">
                <a:latin typeface="Lucida Console" pitchFamily="49" charset="0"/>
              </a:rPr>
              <a:t>string</a:t>
            </a:r>
            <a:r>
              <a:rPr lang="en-US" dirty="0" smtClean="0"/>
              <a:t> keys and </a:t>
            </a:r>
            <a:r>
              <a:rPr lang="en-US" b="0" dirty="0" err="1" smtClean="0">
                <a:latin typeface="Lucida Console" pitchFamily="49" charset="0"/>
              </a:rPr>
              <a:t>int</a:t>
            </a:r>
            <a:r>
              <a:rPr lang="en-US" dirty="0" smtClean="0"/>
              <a:t> values by convention</a:t>
            </a:r>
          </a:p>
          <a:p>
            <a:pPr lvl="3"/>
            <a:r>
              <a:rPr lang="en-US" dirty="0" smtClean="0"/>
              <a:t>Inefficient</a:t>
            </a:r>
            <a:r>
              <a:rPr lang="en-US" dirty="0" smtClean="0"/>
              <a:t>!</a:t>
            </a:r>
            <a:endParaRPr lang="en-US" smtClean="0"/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Cannot control what is being put into the </a:t>
            </a:r>
            <a:r>
              <a:rPr lang="en-US" b="0" dirty="0" smtClean="0">
                <a:latin typeface="Lucida Console" pitchFamily="49" charset="0"/>
              </a:rPr>
              <a:t>Hashtable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Due to this disadvantages, they do not have the type safety , therefore we go for generic collections.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3124200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THANK YOU..</a:t>
            </a:r>
            <a:endParaRPr 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COLLECTIONS?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ea typeface="ＭＳ Ｐゴシック" pitchFamily="34" charset="-128"/>
              </a:rPr>
              <a:t>Collections store arbitrary objects in a structured manner. Types of collections available within the .NET Framework are:</a:t>
            </a:r>
          </a:p>
          <a:p>
            <a:endParaRPr lang="en-US" dirty="0" smtClean="0"/>
          </a:p>
          <a:p>
            <a:r>
              <a:rPr lang="en-US" u="sng" dirty="0" smtClean="0"/>
              <a:t>ARRAYS</a:t>
            </a:r>
          </a:p>
          <a:p>
            <a:r>
              <a:rPr lang="en-US" u="sng" dirty="0" smtClean="0"/>
              <a:t>ADVANCED COLLECTIONS -</a:t>
            </a:r>
          </a:p>
          <a:p>
            <a:pPr>
              <a:buNone/>
            </a:pPr>
            <a:r>
              <a:rPr lang="en-US" dirty="0" smtClean="0"/>
              <a:t>                              </a:t>
            </a:r>
            <a:r>
              <a:rPr lang="en-US" dirty="0" err="1" smtClean="0"/>
              <a:t>i</a:t>
            </a:r>
            <a:r>
              <a:rPr lang="en-US" dirty="0" smtClean="0"/>
              <a:t>) Non - Generics</a:t>
            </a:r>
          </a:p>
          <a:p>
            <a:pPr>
              <a:buNone/>
            </a:pPr>
            <a:r>
              <a:rPr lang="en-US" dirty="0" smtClean="0"/>
              <a:t>                              ii) Generics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Comparing Arrays to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An array cannot resize itself when full</a:t>
            </a:r>
          </a:p>
          <a:p>
            <a:pPr lvl="1"/>
            <a:r>
              <a:rPr lang="en-GB" dirty="0" smtClean="0"/>
              <a:t>A collection class, such as ArrayList, can resize</a:t>
            </a:r>
          </a:p>
          <a:p>
            <a:r>
              <a:rPr lang="en-GB" dirty="0" smtClean="0"/>
              <a:t>An array is intended to store elements of one type</a:t>
            </a:r>
          </a:p>
          <a:p>
            <a:pPr lvl="1"/>
            <a:r>
              <a:rPr lang="en-GB" dirty="0" smtClean="0"/>
              <a:t>A collection is designed to store elements of different types</a:t>
            </a:r>
          </a:p>
          <a:p>
            <a:r>
              <a:rPr lang="en-GB" dirty="0" smtClean="0"/>
              <a:t>Elements of an array cannot have read-only access</a:t>
            </a:r>
          </a:p>
          <a:p>
            <a:pPr lvl="1"/>
            <a:r>
              <a:rPr lang="en-GB" dirty="0" smtClean="0"/>
              <a:t>A collection can have read-only access</a:t>
            </a:r>
          </a:p>
          <a:p>
            <a:r>
              <a:rPr lang="en-GB" dirty="0" smtClean="0"/>
              <a:t>In general, arrays are faster but less flexible</a:t>
            </a:r>
          </a:p>
          <a:p>
            <a:pPr lvl="1"/>
            <a:r>
              <a:rPr lang="en-GB" dirty="0" smtClean="0"/>
              <a:t>Collections are slightly slower but more flexible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– Generic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part of .Net -  Framework since version 1.0</a:t>
            </a:r>
          </a:p>
          <a:p>
            <a:r>
              <a:rPr lang="en-US" dirty="0" smtClean="0"/>
              <a:t>Defined in the System.Collections namespace.</a:t>
            </a:r>
          </a:p>
          <a:p>
            <a:r>
              <a:rPr lang="en-US" dirty="0" smtClean="0"/>
              <a:t>General purpose data structures that operate on </a:t>
            </a:r>
            <a:r>
              <a:rPr lang="en-US" u="sng" dirty="0" smtClean="0"/>
              <a:t>OBJECT REFERENCES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Collections that hold the elements of different datatypes.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Boxing and UnBoxing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u="sng" dirty="0" smtClean="0"/>
              <a:t>Boxing</a:t>
            </a:r>
            <a:r>
              <a:rPr lang="en-US" dirty="0" smtClean="0"/>
              <a:t> - The process of converting a </a:t>
            </a:r>
            <a:r>
              <a:rPr lang="en-US" b="1" dirty="0" smtClean="0"/>
              <a:t>value type</a:t>
            </a:r>
            <a:r>
              <a:rPr lang="en-US" dirty="0" smtClean="0"/>
              <a:t> to the type</a:t>
            </a:r>
            <a:r>
              <a:rPr lang="en-US" b="1" dirty="0" smtClean="0"/>
              <a:t> object.</a:t>
            </a:r>
            <a:r>
              <a:rPr lang="en-US" dirty="0"/>
              <a:t> </a:t>
            </a:r>
            <a:r>
              <a:rPr lang="en-US" dirty="0" smtClean="0"/>
              <a:t>When the CLR boxes a value type ,it wraps the value inside a System.Object and stores it on the heap . Boxing is implicit .</a:t>
            </a:r>
          </a:p>
          <a:p>
            <a:r>
              <a:rPr lang="en-US" u="sng" dirty="0" smtClean="0"/>
              <a:t>UnBoxing</a:t>
            </a:r>
            <a:r>
              <a:rPr lang="en-US" dirty="0" smtClean="0"/>
              <a:t> – It extracts the </a:t>
            </a:r>
            <a:r>
              <a:rPr lang="en-US" b="1" dirty="0" smtClean="0"/>
              <a:t>value type </a:t>
            </a:r>
            <a:r>
              <a:rPr lang="en-US" dirty="0" smtClean="0"/>
              <a:t>from </a:t>
            </a:r>
            <a:r>
              <a:rPr lang="en-US" b="1" dirty="0" smtClean="0"/>
              <a:t>object type. </a:t>
            </a:r>
            <a:r>
              <a:rPr lang="en-US" dirty="0" smtClean="0"/>
              <a:t>UnBoxing is explicit.</a:t>
            </a:r>
          </a:p>
          <a:p>
            <a:endParaRPr lang="en-US" dirty="0" smtClean="0"/>
          </a:p>
          <a:p>
            <a:r>
              <a:rPr lang="en-US" u="sng" dirty="0" smtClean="0"/>
              <a:t>Disadvantage-</a:t>
            </a:r>
            <a:r>
              <a:rPr lang="en-US" dirty="0" smtClean="0"/>
              <a:t> It degrades the system performance.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How a Flexible Collection of Reference Types Is Created by Using ArrayList ??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u="sng" dirty="0" smtClean="0">
                <a:solidFill>
                  <a:srgbClr val="C00000"/>
                </a:solidFill>
              </a:rPr>
              <a:t>ArrayList</a:t>
            </a:r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667000"/>
            <a:ext cx="7848600" cy="5515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800" dirty="0" smtClean="0"/>
              <a:t>A class representing a list, which is similar to a single-dimensional array that you can </a:t>
            </a:r>
          </a:p>
          <a:p>
            <a:pPr>
              <a:lnSpc>
                <a:spcPct val="95000"/>
              </a:lnSpc>
            </a:pPr>
            <a:r>
              <a:rPr lang="en-US" sz="2800" dirty="0" smtClean="0"/>
              <a:t>resize dynamically.</a:t>
            </a:r>
          </a:p>
          <a:p>
            <a:pPr>
              <a:lnSpc>
                <a:spcPct val="95000"/>
              </a:lnSpc>
            </a:pPr>
            <a:endParaRPr lang="en-US" sz="2800" dirty="0" smtClean="0"/>
          </a:p>
          <a:p>
            <a:pPr>
              <a:lnSpc>
                <a:spcPct val="95000"/>
              </a:lnSpc>
            </a:pPr>
            <a:r>
              <a:rPr lang="en-US" sz="2800" u="sng" dirty="0" smtClean="0"/>
              <a:t>C# code-</a:t>
            </a:r>
            <a:r>
              <a:rPr lang="en-US" sz="2800" dirty="0" smtClean="0"/>
              <a:t>*-**</a:t>
            </a:r>
          </a:p>
          <a:p>
            <a:pPr>
              <a:lnSpc>
                <a:spcPct val="95000"/>
              </a:lnSpc>
            </a:pPr>
            <a:endParaRPr lang="en-US" sz="2800" dirty="0"/>
          </a:p>
          <a:p>
            <a:pPr marL="290513" indent="-290513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sz="2400" dirty="0" smtClean="0"/>
              <a:t>ArrayList countries = new ArrayList();</a:t>
            </a:r>
          </a:p>
          <a:p>
            <a:pPr marL="290513" indent="-290513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sz="2400" dirty="0" smtClean="0"/>
              <a:t>    countries.Add("Belgium");</a:t>
            </a:r>
          </a:p>
          <a:p>
            <a:pPr marL="290513" indent="-290513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sz="2400" dirty="0" smtClean="0"/>
              <a:t>    countries.Add ("China");</a:t>
            </a:r>
          </a:p>
          <a:p>
            <a:pPr marL="290513" indent="-290513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sz="2400" dirty="0" smtClean="0"/>
              <a:t>    countries.Add("New Zealand");</a:t>
            </a:r>
          </a:p>
          <a:p>
            <a:pPr>
              <a:lnSpc>
                <a:spcPct val="95000"/>
              </a:lnSpc>
            </a:pPr>
            <a:endParaRPr lang="en-US" sz="2800" dirty="0" smtClean="0"/>
          </a:p>
          <a:p>
            <a:pPr>
              <a:lnSpc>
                <a:spcPct val="95000"/>
              </a:lnSpc>
            </a:pPr>
            <a:endParaRPr lang="en-US" sz="2800" dirty="0" smtClean="0"/>
          </a:p>
          <a:p>
            <a:pPr>
              <a:lnSpc>
                <a:spcPct val="95000"/>
              </a:lnSpc>
            </a:pPr>
            <a:endParaRPr lang="en-US" sz="2800" dirty="0" smtClean="0"/>
          </a:p>
          <a:p>
            <a:pPr>
              <a:lnSpc>
                <a:spcPct val="95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81000"/>
            <a:ext cx="7239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Class </a:t>
            </a:r>
            <a:r>
              <a:rPr lang="en-US" sz="2800" b="0" dirty="0" smtClean="0">
                <a:solidFill>
                  <a:srgbClr val="C00000"/>
                </a:solidFill>
                <a:latin typeface="Lucida Console" pitchFamily="49" charset="0"/>
              </a:rPr>
              <a:t>ArrayList-</a:t>
            </a:r>
          </a:p>
          <a:p>
            <a:endParaRPr lang="en-US" sz="2800" b="0" dirty="0" smtClean="0">
              <a:solidFill>
                <a:srgbClr val="C00000"/>
              </a:solidFill>
              <a:latin typeface="Lucida Console" pitchFamily="49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Provides </a:t>
            </a:r>
            <a:r>
              <a:rPr lang="en-US" sz="2800" dirty="0" smtClean="0"/>
              <a:t>dynamic resizing of the collection through the class’s method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Property </a:t>
            </a:r>
            <a:r>
              <a:rPr lang="en-US" sz="2800" b="0" dirty="0" smtClean="0"/>
              <a:t>Capacity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Manipulate the capacity of the </a:t>
            </a:r>
            <a:r>
              <a:rPr lang="en-US" sz="2800" b="0" dirty="0" smtClean="0"/>
              <a:t>ArrayList</a:t>
            </a:r>
            <a:r>
              <a:rPr lang="en-US" sz="28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When </a:t>
            </a:r>
            <a:r>
              <a:rPr lang="en-US" sz="2800" b="0" dirty="0" smtClean="0"/>
              <a:t>ArrayList</a:t>
            </a:r>
            <a:r>
              <a:rPr lang="en-US" sz="2800" dirty="0" smtClean="0"/>
              <a:t> needs to grow, it by default doubles its </a:t>
            </a:r>
            <a:r>
              <a:rPr lang="en-US" sz="2800" b="0" dirty="0" smtClean="0"/>
              <a:t>Capacity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Store references to objects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All classes derive from class </a:t>
            </a:r>
            <a:r>
              <a:rPr lang="en-US" sz="2800" b="0" dirty="0" smtClean="0"/>
              <a:t>object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Can contain objects of any type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295400"/>
            <a:ext cx="723900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/>
              <a:t>A stack can be visualized as a stack of books arranged one on top of the other.</a:t>
            </a:r>
          </a:p>
          <a:p>
            <a:pPr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/>
              <a:t> You can pick or access the top-most book in the stack because it was the last book added. The Stack class works on the same principle. 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85800" y="609600"/>
            <a:ext cx="1058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 smtClean="0">
                <a:solidFill>
                  <a:srgbClr val="C00000"/>
                </a:solidFill>
              </a:rPr>
              <a:t>Stack</a:t>
            </a:r>
          </a:p>
        </p:txBody>
      </p:sp>
      <p:sp>
        <p:nvSpPr>
          <p:cNvPr id="8" name="Rectangle 7"/>
          <p:cNvSpPr/>
          <p:nvPr/>
        </p:nvSpPr>
        <p:spPr>
          <a:xfrm>
            <a:off x="423341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4038600"/>
            <a:ext cx="8001000" cy="2548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/>
              <a:t>A queue can be visualized as a line in a grocery store, where customers enter the queue from the rear and exit the queue from the front.</a:t>
            </a:r>
          </a:p>
          <a:p>
            <a:pPr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/>
              <a:t> Therefore, the first customer to enter the queue is the first to exit it. The Queue class follows the same principle.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85800" y="3429000"/>
            <a:ext cx="1160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 smtClean="0">
                <a:solidFill>
                  <a:srgbClr val="C00000"/>
                </a:solidFill>
              </a:rPr>
              <a:t>Queue</a:t>
            </a:r>
            <a:endParaRPr lang="en-US" sz="2800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</a:pPr>
            <a:r>
              <a:rPr lang="en-US" sz="4000" b="1" u="sng" dirty="0" smtClean="0"/>
              <a:t>Class Stack</a:t>
            </a:r>
          </a:p>
          <a:p>
            <a:pPr>
              <a:lnSpc>
                <a:spcPct val="80000"/>
              </a:lnSpc>
            </a:pPr>
            <a:endParaRPr lang="en-US" sz="4000" b="1" u="sng" dirty="0" smtClean="0"/>
          </a:p>
          <a:p>
            <a:pPr lvl="1">
              <a:lnSpc>
                <a:spcPct val="80000"/>
              </a:lnSpc>
            </a:pPr>
            <a:r>
              <a:rPr lang="en-US" sz="4000" dirty="0" smtClean="0"/>
              <a:t>Contains methods </a:t>
            </a:r>
            <a:r>
              <a:rPr lang="en-US" sz="4000" b="0" dirty="0" smtClean="0"/>
              <a:t>Push</a:t>
            </a:r>
            <a:r>
              <a:rPr lang="en-US" sz="4000" dirty="0" smtClean="0"/>
              <a:t> and </a:t>
            </a:r>
            <a:r>
              <a:rPr lang="en-US" sz="4000" b="0" dirty="0" smtClean="0"/>
              <a:t>Pop</a:t>
            </a:r>
            <a:r>
              <a:rPr lang="en-US" sz="4000" dirty="0" smtClean="0"/>
              <a:t> to perform the basic stack operations.</a:t>
            </a:r>
          </a:p>
          <a:p>
            <a:pPr lvl="1">
              <a:lnSpc>
                <a:spcPct val="80000"/>
              </a:lnSpc>
            </a:pPr>
            <a:r>
              <a:rPr lang="en-US" sz="4000" u="sng" dirty="0" smtClean="0"/>
              <a:t>Method </a:t>
            </a:r>
            <a:r>
              <a:rPr lang="en-US" sz="4000" b="0" u="sng" dirty="0" smtClean="0"/>
              <a:t>Push</a:t>
            </a:r>
            <a:r>
              <a:rPr lang="en-US" sz="4000" u="sng" dirty="0" smtClean="0"/>
              <a:t> </a:t>
            </a:r>
          </a:p>
          <a:p>
            <a:pPr lvl="2">
              <a:lnSpc>
                <a:spcPct val="80000"/>
              </a:lnSpc>
            </a:pPr>
            <a:r>
              <a:rPr lang="en-US" sz="4000" dirty="0" smtClean="0"/>
              <a:t>Takes and inserts an object to the top of the </a:t>
            </a:r>
            <a:r>
              <a:rPr lang="en-US" sz="4000" b="0" dirty="0" smtClean="0"/>
              <a:t>Stack</a:t>
            </a:r>
          </a:p>
          <a:p>
            <a:pPr lvl="2">
              <a:lnSpc>
                <a:spcPct val="80000"/>
              </a:lnSpc>
            </a:pPr>
            <a:r>
              <a:rPr lang="en-US" sz="4000" dirty="0" smtClean="0"/>
              <a:t>Grows to accommodate more objects</a:t>
            </a:r>
          </a:p>
          <a:p>
            <a:pPr lvl="3">
              <a:lnSpc>
                <a:spcPct val="80000"/>
              </a:lnSpc>
            </a:pPr>
            <a:r>
              <a:rPr lang="en-US" sz="4000" dirty="0" smtClean="0"/>
              <a:t>When the number of items on the </a:t>
            </a:r>
            <a:r>
              <a:rPr lang="en-US" sz="4000" b="0" dirty="0" smtClean="0"/>
              <a:t>Stack</a:t>
            </a:r>
            <a:r>
              <a:rPr lang="en-US" sz="4000" dirty="0" smtClean="0"/>
              <a:t> (the </a:t>
            </a:r>
            <a:r>
              <a:rPr lang="en-US" sz="4000" b="0" dirty="0" smtClean="0"/>
              <a:t>Count</a:t>
            </a:r>
            <a:r>
              <a:rPr lang="en-US" sz="4000" dirty="0" smtClean="0"/>
              <a:t> property) is equal to the capacity at the time of the </a:t>
            </a:r>
            <a:r>
              <a:rPr lang="en-US" sz="4000" b="0" dirty="0" smtClean="0"/>
              <a:t>Push</a:t>
            </a:r>
            <a:r>
              <a:rPr lang="en-US" sz="4000" dirty="0" smtClean="0"/>
              <a:t> operation</a:t>
            </a:r>
          </a:p>
          <a:p>
            <a:pPr lvl="2">
              <a:lnSpc>
                <a:spcPct val="80000"/>
              </a:lnSpc>
            </a:pPr>
            <a:r>
              <a:rPr lang="en-US" sz="4000" dirty="0" smtClean="0"/>
              <a:t>Can store only references to objects </a:t>
            </a:r>
          </a:p>
          <a:p>
            <a:pPr lvl="3">
              <a:lnSpc>
                <a:spcPct val="80000"/>
              </a:lnSpc>
            </a:pPr>
            <a:r>
              <a:rPr lang="en-US" sz="4000" dirty="0" smtClean="0"/>
              <a:t>Value types are implicitly boxed before they are added</a:t>
            </a:r>
          </a:p>
          <a:p>
            <a:pPr lvl="1">
              <a:lnSpc>
                <a:spcPct val="80000"/>
              </a:lnSpc>
            </a:pPr>
            <a:r>
              <a:rPr lang="en-US" sz="4000" u="sng" dirty="0" smtClean="0"/>
              <a:t>Method </a:t>
            </a:r>
            <a:r>
              <a:rPr lang="en-US" sz="4000" b="0" u="sng" dirty="0" smtClean="0"/>
              <a:t>Pop</a:t>
            </a:r>
          </a:p>
          <a:p>
            <a:pPr lvl="2">
              <a:lnSpc>
                <a:spcPct val="80000"/>
              </a:lnSpc>
            </a:pPr>
            <a:r>
              <a:rPr lang="en-US" sz="4000" dirty="0" smtClean="0"/>
              <a:t> Removes and returns the object current on the top of the </a:t>
            </a:r>
            <a:r>
              <a:rPr lang="en-US" sz="4000" b="0" dirty="0" smtClean="0"/>
              <a:t>Stack</a:t>
            </a:r>
            <a:endParaRPr lang="en-US" sz="4000" dirty="0" smtClean="0"/>
          </a:p>
          <a:p>
            <a:pPr lvl="1">
              <a:lnSpc>
                <a:spcPct val="80000"/>
              </a:lnSpc>
            </a:pPr>
            <a:r>
              <a:rPr lang="en-US" sz="4000" u="sng" dirty="0" smtClean="0"/>
              <a:t>Method </a:t>
            </a:r>
            <a:r>
              <a:rPr lang="en-US" sz="4000" b="0" u="sng" dirty="0" smtClean="0"/>
              <a:t>Peek</a:t>
            </a:r>
            <a:r>
              <a:rPr lang="en-US" sz="4000" u="sng" dirty="0" smtClean="0"/>
              <a:t> </a:t>
            </a:r>
          </a:p>
          <a:p>
            <a:pPr lvl="2">
              <a:lnSpc>
                <a:spcPct val="80000"/>
              </a:lnSpc>
            </a:pPr>
            <a:r>
              <a:rPr lang="en-US" sz="4000" dirty="0" smtClean="0"/>
              <a:t>Returns the value of the top stack element</a:t>
            </a:r>
          </a:p>
          <a:p>
            <a:pPr lvl="2">
              <a:lnSpc>
                <a:spcPct val="80000"/>
              </a:lnSpc>
            </a:pPr>
            <a:r>
              <a:rPr lang="en-US" sz="4000" dirty="0" smtClean="0"/>
              <a:t>Does not remove the element from the </a:t>
            </a:r>
            <a:r>
              <a:rPr lang="en-US" sz="4000" b="0" dirty="0" smtClean="0"/>
              <a:t>Stack</a:t>
            </a:r>
            <a:endParaRPr lang="en-US" sz="4000" dirty="0" smtClean="0"/>
          </a:p>
          <a:p>
            <a:pPr lvl="1">
              <a:lnSpc>
                <a:spcPct val="80000"/>
              </a:lnSpc>
            </a:pPr>
            <a:r>
              <a:rPr lang="en-US" sz="4000" dirty="0" smtClean="0"/>
              <a:t>Note on methods </a:t>
            </a:r>
            <a:r>
              <a:rPr lang="en-US" sz="4000" b="0" dirty="0" smtClean="0"/>
              <a:t>Pop</a:t>
            </a:r>
            <a:r>
              <a:rPr lang="en-US" sz="4000" dirty="0" smtClean="0"/>
              <a:t> and </a:t>
            </a:r>
            <a:r>
              <a:rPr lang="en-US" sz="4000" b="0" dirty="0" smtClean="0"/>
              <a:t>Peek</a:t>
            </a:r>
            <a:r>
              <a:rPr lang="en-US" sz="4000" dirty="0" smtClean="0"/>
              <a:t> </a:t>
            </a:r>
          </a:p>
          <a:p>
            <a:pPr lvl="2">
              <a:lnSpc>
                <a:spcPct val="80000"/>
              </a:lnSpc>
            </a:pPr>
            <a:r>
              <a:rPr lang="en-US" sz="4000" dirty="0" smtClean="0"/>
              <a:t>Throws </a:t>
            </a:r>
            <a:r>
              <a:rPr lang="en-US" sz="4000" b="0" dirty="0" smtClean="0"/>
              <a:t>InvalidOperationException</a:t>
            </a:r>
            <a:r>
              <a:rPr lang="en-US" sz="4000" dirty="0" smtClean="0"/>
              <a:t> if the </a:t>
            </a:r>
            <a:r>
              <a:rPr lang="en-US" sz="4000" b="0" dirty="0" smtClean="0"/>
              <a:t>Stack</a:t>
            </a:r>
            <a:r>
              <a:rPr lang="en-US" sz="4000" dirty="0" smtClean="0"/>
              <a:t> is empty</a:t>
            </a:r>
          </a:p>
          <a:p>
            <a:pPr lvl="1">
              <a:lnSpc>
                <a:spcPct val="80000"/>
              </a:lnSpc>
            </a:pPr>
            <a:r>
              <a:rPr lang="en-US" sz="4000" dirty="0" smtClean="0"/>
              <a:t>Property </a:t>
            </a:r>
            <a:r>
              <a:rPr lang="en-US" sz="4000" b="0" dirty="0" smtClean="0"/>
              <a:t>Count</a:t>
            </a:r>
            <a:r>
              <a:rPr lang="en-US" sz="4000" dirty="0" smtClean="0"/>
              <a:t> </a:t>
            </a:r>
          </a:p>
          <a:p>
            <a:pPr lvl="2">
              <a:lnSpc>
                <a:spcPct val="80000"/>
              </a:lnSpc>
            </a:pPr>
            <a:r>
              <a:rPr lang="en-US" sz="4000" dirty="0" smtClean="0"/>
              <a:t>Obtain the number of elements in </a:t>
            </a:r>
            <a:r>
              <a:rPr lang="en-US" sz="4000" b="0" dirty="0" smtClean="0"/>
              <a:t>Stack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872</Words>
  <Application>Microsoft Office PowerPoint</Application>
  <PresentationFormat>On-screen Show (4:3)</PresentationFormat>
  <Paragraphs>131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Document</vt:lpstr>
      <vt:lpstr>NON-GENERICS COLLECTION</vt:lpstr>
      <vt:lpstr>WHAT ARE COLLECTIONS?</vt:lpstr>
      <vt:lpstr>Comparing Arrays to Collections</vt:lpstr>
      <vt:lpstr>Non – Generic Collections</vt:lpstr>
      <vt:lpstr>Boxing and UnBoxing</vt:lpstr>
      <vt:lpstr>How a Flexible Collection of Reference Types Is Created by Using ArrayList ??</vt:lpstr>
      <vt:lpstr>Slide 7</vt:lpstr>
      <vt:lpstr>Slide 8</vt:lpstr>
      <vt:lpstr>STACK</vt:lpstr>
      <vt:lpstr>Slide 10</vt:lpstr>
      <vt:lpstr>HASHTABLE</vt:lpstr>
      <vt:lpstr>Adding entries to hashtable and display them</vt:lpstr>
      <vt:lpstr>Slide 13</vt:lpstr>
      <vt:lpstr>DISADVANTAGES OF NON-GENERIC COLLECTION</vt:lpstr>
      <vt:lpstr>Continue..</vt:lpstr>
      <vt:lpstr>THANK YOU..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NON-GENERICS COLLECTION</dc:title>
  <dc:creator>MOIN PANSARE</dc:creator>
  <cp:lastModifiedBy>admin</cp:lastModifiedBy>
  <cp:revision>42</cp:revision>
  <dcterms:created xsi:type="dcterms:W3CDTF">2014-03-10T14:35:29Z</dcterms:created>
  <dcterms:modified xsi:type="dcterms:W3CDTF">2014-03-11T03:31:54Z</dcterms:modified>
</cp:coreProperties>
</file>