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8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172624-CCCD-4F36-97FF-702E039647D1}" type="datetimeFigureOut">
              <a:rPr lang="en-US" smtClean="0"/>
              <a:t>10-Mar-14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3E3CBC-9143-45B9-924C-B6D2D4CBCD57}" type="slidenum">
              <a:rPr lang="en-US" smtClean="0"/>
              <a:t>‹#›</a:t>
            </a:fld>
            <a:endParaRPr lang="en-US"/>
          </a:p>
        </p:txBody>
      </p:sp>
    </p:spTree>
    <p:extLst>
      <p:ext uri="{BB962C8B-B14F-4D97-AF65-F5344CB8AC3E}">
        <p14:creationId xmlns:p14="http://schemas.microsoft.com/office/powerpoint/2010/main" val="3491570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D4C0DE6A-AB7D-4F88-936E-D2519D30F20B}" type="datetime1">
              <a:rPr lang="en-US" smtClean="0"/>
              <a:t>10-Mar-14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FDF22402-39F3-4B94-BEF4-A295A13950D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72190F-78D7-4FDF-9C63-32D23A2982DC}" type="datetime1">
              <a:rPr lang="en-US" smtClean="0"/>
              <a:t>10-Mar-14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DF22402-39F3-4B94-BEF4-A295A13950D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101514A-DD5C-4168-93AE-4266E1CEE8ED}" type="datetime1">
              <a:rPr lang="en-US" smtClean="0"/>
              <a:t>10-Mar-14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DF22402-39F3-4B94-BEF4-A295A13950D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6BCFBD-EB7E-4F9F-9017-3C448B96A5AE}" type="datetime1">
              <a:rPr lang="en-US" smtClean="0"/>
              <a:t>10-Mar-14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DF22402-39F3-4B94-BEF4-A295A13950D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37A6CA-4727-4177-A6B8-95F1F202F693}" type="datetime1">
              <a:rPr lang="en-US" smtClean="0"/>
              <a:t>10-Mar-14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DF22402-39F3-4B94-BEF4-A295A13950D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8EC076A-BFAA-4FEA-AB40-2F55C4B2682D}" type="datetime1">
              <a:rPr lang="en-US" smtClean="0"/>
              <a:t>10-Mar-14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DF22402-39F3-4B94-BEF4-A295A13950D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CEEA239-335E-41A4-9F99-89BDE533F2DE}" type="datetime1">
              <a:rPr lang="en-US" smtClean="0"/>
              <a:t>10-Mar-14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DF22402-39F3-4B94-BEF4-A295A13950D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FED9794-FA46-48AF-AA37-E7373C3A9B44}" type="datetime1">
              <a:rPr lang="en-US" smtClean="0"/>
              <a:t>10-Mar-14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DF22402-39F3-4B94-BEF4-A295A13950D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C361EAF-0C70-4DB3-A34A-835999A67AC6}" type="datetime1">
              <a:rPr lang="en-US" smtClean="0"/>
              <a:t>10-Mar-14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DF22402-39F3-4B94-BEF4-A295A13950D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2C792A4-F23C-4EB7-B429-855DF4F11FBE}" type="datetime1">
              <a:rPr lang="en-US" smtClean="0"/>
              <a:t>10-Mar-14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DF22402-39F3-4B94-BEF4-A295A13950D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7B8AC9A-CD37-471C-AE6E-18B1ECD6FFA8}" type="datetime1">
              <a:rPr lang="en-US" smtClean="0"/>
              <a:t>10-Mar-14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DF22402-39F3-4B94-BEF4-A295A13950D7}"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B9E95A9-9F28-465B-A812-869A95DD9F9C}" type="datetime1">
              <a:rPr lang="en-US" smtClean="0"/>
              <a:t>10-Mar-14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DF22402-39F3-4B94-BEF4-A295A13950D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msdn.microsoft.com/en-us/library/0b0thckt.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7772400" cy="1470025"/>
          </a:xfrm>
        </p:spPr>
        <p:txBody>
          <a:bodyPr/>
          <a:lstStyle/>
          <a:p>
            <a:r>
              <a:rPr lang="en-US" dirty="0" smtClean="0"/>
              <a:t>TYPES OF CLASSES</a:t>
            </a:r>
            <a:endParaRPr lang="en-US" dirty="0"/>
          </a:p>
        </p:txBody>
      </p:sp>
      <p:sp>
        <p:nvSpPr>
          <p:cNvPr id="3" name="Subtitle 2"/>
          <p:cNvSpPr>
            <a:spLocks noGrp="1"/>
          </p:cNvSpPr>
          <p:nvPr>
            <p:ph type="subTitle" idx="1"/>
          </p:nvPr>
        </p:nvSpPr>
        <p:spPr>
          <a:xfrm>
            <a:off x="3200400" y="4953000"/>
            <a:ext cx="5562600" cy="1752600"/>
          </a:xfrm>
        </p:spPr>
        <p:txBody>
          <a:bodyPr>
            <a:normAutofit/>
          </a:bodyPr>
          <a:lstStyle/>
          <a:p>
            <a:pPr algn="r"/>
            <a:r>
              <a:rPr lang="en-US" sz="2500" dirty="0" smtClean="0">
                <a:latin typeface="Times New Roman" pitchFamily="18" charset="0"/>
                <a:cs typeface="Times New Roman" pitchFamily="18" charset="0"/>
              </a:rPr>
              <a:t>BY</a:t>
            </a:r>
          </a:p>
          <a:p>
            <a:pPr algn="r"/>
            <a:r>
              <a:rPr lang="en-US" sz="2500" dirty="0" smtClean="0">
                <a:latin typeface="Times New Roman" pitchFamily="18" charset="0"/>
                <a:cs typeface="Times New Roman" pitchFamily="18" charset="0"/>
              </a:rPr>
              <a:t>AVISHEK DAS</a:t>
            </a:r>
            <a:endParaRPr lang="en-US" sz="25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14CF793-18AA-4913-9161-6CC376216582}" type="datetime1">
              <a:rPr lang="en-US" smtClean="0"/>
              <a:t>10-Mar-14</a:t>
            </a:fld>
            <a:endParaRPr lang="en-US"/>
          </a:p>
        </p:txBody>
      </p:sp>
      <p:sp>
        <p:nvSpPr>
          <p:cNvPr id="5" name="Slide Number Placeholder 4"/>
          <p:cNvSpPr>
            <a:spLocks noGrp="1"/>
          </p:cNvSpPr>
          <p:nvPr>
            <p:ph type="sldNum" sz="quarter" idx="12"/>
          </p:nvPr>
        </p:nvSpPr>
        <p:spPr/>
        <p:txBody>
          <a:bodyPr/>
          <a:lstStyle/>
          <a:p>
            <a:fld id="{FDF22402-39F3-4B94-BEF4-A295A13950D7}"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u="sng" dirty="0" smtClean="0"/>
              <a:t>Static Class</a:t>
            </a:r>
            <a:endParaRPr lang="en-US" u="sng" dirty="0"/>
          </a:p>
        </p:txBody>
      </p:sp>
      <p:sp>
        <p:nvSpPr>
          <p:cNvPr id="3" name="Content Placeholder 2"/>
          <p:cNvSpPr>
            <a:spLocks noGrp="1"/>
          </p:cNvSpPr>
          <p:nvPr>
            <p:ph idx="1"/>
          </p:nvPr>
        </p:nvSpPr>
        <p:spPr>
          <a:xfrm>
            <a:off x="457200" y="1143000"/>
            <a:ext cx="8229600" cy="5715000"/>
          </a:xfrm>
        </p:spPr>
        <p:txBody>
          <a:bodyPr>
            <a:normAutofit fontScale="77500" lnSpcReduction="20000"/>
          </a:bodyPr>
          <a:lstStyle/>
          <a:p>
            <a:pPr marL="0" indent="0" algn="just">
              <a:buNone/>
            </a:pPr>
            <a:r>
              <a:rPr lang="en-US" sz="2500" dirty="0">
                <a:latin typeface="Times New Roman" pitchFamily="18" charset="0"/>
                <a:cs typeface="Times New Roman" pitchFamily="18" charset="0"/>
              </a:rPr>
              <a:t>A Static Class is one which cannot be instantiated. The </a:t>
            </a:r>
            <a:r>
              <a:rPr lang="en-US" sz="2500" b="1" dirty="0">
                <a:latin typeface="Times New Roman" pitchFamily="18" charset="0"/>
                <a:cs typeface="Times New Roman" pitchFamily="18" charset="0"/>
              </a:rPr>
              <a:t>keyword new </a:t>
            </a:r>
            <a:r>
              <a:rPr lang="en-US" sz="2500" dirty="0">
                <a:latin typeface="Times New Roman" pitchFamily="18" charset="0"/>
                <a:cs typeface="Times New Roman" pitchFamily="18" charset="0"/>
              </a:rPr>
              <a:t>cannot be used with static classes as members of such class can be called directly by using the class name itself</a:t>
            </a:r>
            <a:r>
              <a:rPr lang="en-US" sz="2500" dirty="0" smtClean="0">
                <a:latin typeface="Times New Roman" pitchFamily="18" charset="0"/>
                <a:cs typeface="Times New Roman" pitchFamily="18" charset="0"/>
              </a:rPr>
              <a:t>.</a:t>
            </a:r>
          </a:p>
          <a:p>
            <a:pPr marL="0" indent="0" algn="just">
              <a:buNone/>
            </a:pPr>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is a form of information hiding. You can use regular classes and static classes in the same way, but the static modifier imposes an extra restriction. The constructor is eliminated</a:t>
            </a:r>
            <a:r>
              <a:rPr lang="en-US" sz="2800" dirty="0" smtClean="0">
                <a:latin typeface="Times New Roman" pitchFamily="18" charset="0"/>
                <a:cs typeface="Times New Roman" pitchFamily="18" charset="0"/>
              </a:rPr>
              <a:t>.</a:t>
            </a:r>
          </a:p>
          <a:p>
            <a:pPr marL="0" indent="0" algn="just">
              <a:buNone/>
            </a:pPr>
            <a:r>
              <a:rPr lang="en-US" sz="2400" dirty="0"/>
              <a:t>Static classes are loaded automatically by the .</a:t>
            </a:r>
            <a:r>
              <a:rPr lang="en-US" sz="2400" dirty="0"/>
              <a:t>NET Framework</a:t>
            </a:r>
            <a:r>
              <a:rPr lang="en-US" sz="2400" dirty="0"/>
              <a:t> CLR when that program or namespace containing the class is loaded. </a:t>
            </a:r>
            <a:endParaRPr lang="en-US" sz="2500" dirty="0" smtClean="0">
              <a:latin typeface="Times New Roman" pitchFamily="18" charset="0"/>
              <a:cs typeface="Times New Roman" pitchFamily="18" charset="0"/>
            </a:endParaRPr>
          </a:p>
          <a:p>
            <a:pPr marL="0" indent="0" algn="just">
              <a:buNone/>
            </a:pPr>
            <a:r>
              <a:rPr lang="en-US" sz="2700" b="1" dirty="0">
                <a:latin typeface="Times New Roman" pitchFamily="18" charset="0"/>
                <a:cs typeface="Times New Roman" pitchFamily="18" charset="0"/>
              </a:rPr>
              <a:t>Following are the main characteristics of a static class</a:t>
            </a:r>
            <a:r>
              <a:rPr lang="en-US" sz="2700" b="1" dirty="0" smtClean="0">
                <a:latin typeface="Times New Roman" pitchFamily="18" charset="0"/>
                <a:cs typeface="Times New Roman" pitchFamily="18" charset="0"/>
              </a:rPr>
              <a:t>:-</a:t>
            </a:r>
          </a:p>
          <a:p>
            <a:pPr marL="0" indent="0">
              <a:buNone/>
            </a:pPr>
            <a:r>
              <a:rPr lang="en-US" sz="2700" dirty="0">
                <a:latin typeface="Times New Roman" pitchFamily="18" charset="0"/>
                <a:cs typeface="Times New Roman" pitchFamily="18" charset="0"/>
              </a:rPr>
              <a:t/>
            </a:r>
            <a:br>
              <a:rPr lang="en-US" sz="2700" dirty="0">
                <a:latin typeface="Times New Roman" pitchFamily="18" charset="0"/>
                <a:cs typeface="Times New Roman" pitchFamily="18" charset="0"/>
              </a:rPr>
            </a:br>
            <a:r>
              <a:rPr lang="en-US" sz="2700" dirty="0" smtClean="0">
                <a:latin typeface="Times New Roman" pitchFamily="18" charset="0"/>
                <a:cs typeface="Times New Roman" pitchFamily="18" charset="0"/>
              </a:rPr>
              <a:t>•A </a:t>
            </a:r>
            <a:r>
              <a:rPr lang="en-US" sz="2700" dirty="0">
                <a:latin typeface="Times New Roman" pitchFamily="18" charset="0"/>
                <a:cs typeface="Times New Roman" pitchFamily="18" charset="0"/>
              </a:rPr>
              <a:t>Static Class can only have static members.</a:t>
            </a:r>
            <a:br>
              <a:rPr lang="en-US" sz="2700" dirty="0">
                <a:latin typeface="Times New Roman" pitchFamily="18" charset="0"/>
                <a:cs typeface="Times New Roman" pitchFamily="18" charset="0"/>
              </a:rPr>
            </a:br>
            <a:r>
              <a:rPr lang="en-US" sz="2700" dirty="0" smtClean="0">
                <a:latin typeface="Times New Roman" pitchFamily="18" charset="0"/>
                <a:cs typeface="Times New Roman" pitchFamily="18" charset="0"/>
              </a:rPr>
              <a:t>•A Static </a:t>
            </a:r>
            <a:r>
              <a:rPr lang="en-US" sz="2700" dirty="0">
                <a:latin typeface="Times New Roman" pitchFamily="18" charset="0"/>
                <a:cs typeface="Times New Roman" pitchFamily="18" charset="0"/>
              </a:rPr>
              <a:t>Class cannot be instantiated. </a:t>
            </a:r>
            <a:br>
              <a:rPr lang="en-US" sz="2700" dirty="0">
                <a:latin typeface="Times New Roman" pitchFamily="18" charset="0"/>
                <a:cs typeface="Times New Roman" pitchFamily="18" charset="0"/>
              </a:rPr>
            </a:br>
            <a:r>
              <a:rPr lang="en-US" sz="2700" dirty="0" smtClean="0">
                <a:latin typeface="Times New Roman" pitchFamily="18" charset="0"/>
                <a:cs typeface="Times New Roman" pitchFamily="18" charset="0"/>
              </a:rPr>
              <a:t>•A </a:t>
            </a:r>
            <a:r>
              <a:rPr lang="en-US" sz="2700" dirty="0">
                <a:latin typeface="Times New Roman" pitchFamily="18" charset="0"/>
                <a:cs typeface="Times New Roman" pitchFamily="18" charset="0"/>
              </a:rPr>
              <a:t>Static Class is sealed, so cannot be inherited.</a:t>
            </a:r>
            <a:br>
              <a:rPr lang="en-US" sz="2700" dirty="0">
                <a:latin typeface="Times New Roman" pitchFamily="18" charset="0"/>
                <a:cs typeface="Times New Roman" pitchFamily="18" charset="0"/>
              </a:rPr>
            </a:br>
            <a:r>
              <a:rPr lang="en-US" sz="2700" dirty="0" smtClean="0">
                <a:latin typeface="Times New Roman" pitchFamily="18" charset="0"/>
                <a:cs typeface="Times New Roman" pitchFamily="18" charset="0"/>
              </a:rPr>
              <a:t>•A </a:t>
            </a:r>
            <a:r>
              <a:rPr lang="en-US" sz="2700" dirty="0">
                <a:latin typeface="Times New Roman" pitchFamily="18" charset="0"/>
                <a:cs typeface="Times New Roman" pitchFamily="18" charset="0"/>
              </a:rPr>
              <a:t>Static Class cannot have a constructor (except </a:t>
            </a:r>
            <a:r>
              <a:rPr lang="en-US" sz="2700" dirty="0" smtClean="0">
                <a:latin typeface="Times New Roman" pitchFamily="18" charset="0"/>
                <a:cs typeface="Times New Roman" pitchFamily="18" charset="0"/>
              </a:rPr>
              <a:t>static constructor).</a:t>
            </a:r>
          </a:p>
          <a:p>
            <a:pPr marL="0" indent="0">
              <a:buNone/>
            </a:pPr>
            <a:r>
              <a:rPr lang="en-US" sz="2700" dirty="0">
                <a:latin typeface="Times New Roman" pitchFamily="18" charset="0"/>
                <a:cs typeface="Times New Roman" pitchFamily="18" charset="0"/>
              </a:rPr>
              <a:t/>
            </a: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Static Class is denoted by the keyword </a:t>
            </a:r>
            <a:r>
              <a:rPr lang="en-US" sz="2700" i="1" dirty="0">
                <a:latin typeface="Times New Roman" pitchFamily="18" charset="0"/>
                <a:cs typeface="Times New Roman" pitchFamily="18" charset="0"/>
              </a:rPr>
              <a:t>static</a:t>
            </a:r>
            <a:r>
              <a:rPr lang="en-US" sz="2700" dirty="0">
                <a:latin typeface="Times New Roman" pitchFamily="18" charset="0"/>
                <a:cs typeface="Times New Roman" pitchFamily="18" charset="0"/>
              </a:rPr>
              <a:t>.</a:t>
            </a: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
            </a:r>
            <a:br>
              <a:rPr lang="en-US" sz="2700" dirty="0">
                <a:latin typeface="Times New Roman" pitchFamily="18" charset="0"/>
                <a:cs typeface="Times New Roman" pitchFamily="18" charset="0"/>
              </a:rPr>
            </a:br>
            <a:endParaRPr lang="en-US" sz="27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F6C17F5-1EF2-4D20-9A12-C1F233F75B76}" type="datetime1">
              <a:rPr lang="en-US" smtClean="0"/>
              <a:t>10-Mar-14</a:t>
            </a:fld>
            <a:endParaRPr lang="en-US"/>
          </a:p>
        </p:txBody>
      </p:sp>
      <p:sp>
        <p:nvSpPr>
          <p:cNvPr id="5" name="Slide Number Placeholder 4"/>
          <p:cNvSpPr>
            <a:spLocks noGrp="1"/>
          </p:cNvSpPr>
          <p:nvPr>
            <p:ph type="sldNum" sz="quarter" idx="12"/>
          </p:nvPr>
        </p:nvSpPr>
        <p:spPr/>
        <p:txBody>
          <a:bodyPr/>
          <a:lstStyle/>
          <a:p>
            <a:fld id="{FDF22402-39F3-4B94-BEF4-A295A13950D7}" type="slidenum">
              <a:rPr lang="en-US" smtClean="0"/>
              <a:t>10</a:t>
            </a:fld>
            <a:endParaRPr lang="en-US"/>
          </a:p>
        </p:txBody>
      </p:sp>
    </p:spTree>
    <p:extLst>
      <p:ext uri="{BB962C8B-B14F-4D97-AF65-F5344CB8AC3E}">
        <p14:creationId xmlns:p14="http://schemas.microsoft.com/office/powerpoint/2010/main" val="2845872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83880" cy="1051560"/>
          </a:xfrm>
        </p:spPr>
        <p:txBody>
          <a:bodyPr/>
          <a:lstStyle/>
          <a:p>
            <a:pPr algn="l"/>
            <a:r>
              <a:rPr lang="en-US" dirty="0" smtClean="0"/>
              <a:t>Example</a:t>
            </a:r>
            <a:endParaRPr lang="en-US" dirty="0"/>
          </a:p>
        </p:txBody>
      </p:sp>
      <p:sp>
        <p:nvSpPr>
          <p:cNvPr id="3" name="Content Placeholder 2"/>
          <p:cNvSpPr>
            <a:spLocks noGrp="1"/>
          </p:cNvSpPr>
          <p:nvPr>
            <p:ph idx="1"/>
          </p:nvPr>
        </p:nvSpPr>
        <p:spPr>
          <a:xfrm>
            <a:off x="304800" y="1143000"/>
            <a:ext cx="8382000" cy="4983163"/>
          </a:xfrm>
        </p:spPr>
        <p:txBody>
          <a:bodyPr>
            <a:normAutofit/>
          </a:bodyPr>
          <a:lstStyle/>
          <a:p>
            <a:r>
              <a:rPr lang="en-US" dirty="0">
                <a:latin typeface="Times New Roman" pitchFamily="18" charset="0"/>
                <a:cs typeface="Times New Roman" pitchFamily="18" charset="0"/>
              </a:rPr>
              <a:t>public static class Settings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static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i;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public </a:t>
            </a:r>
            <a:r>
              <a:rPr lang="en-US" dirty="0">
                <a:latin typeface="Times New Roman" pitchFamily="18" charset="0"/>
                <a:cs typeface="Times New Roman" pitchFamily="18" charset="0"/>
              </a:rPr>
              <a:t>static string </a:t>
            </a:r>
            <a:r>
              <a:rPr lang="en-US" dirty="0" err="1">
                <a:latin typeface="Times New Roman" pitchFamily="18" charset="0"/>
                <a:cs typeface="Times New Roman" pitchFamily="18" charset="0"/>
              </a:rPr>
              <a:t>GetName</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return "</a:t>
            </a:r>
            <a:r>
              <a:rPr lang="en-US" dirty="0" err="1">
                <a:latin typeface="Times New Roman" pitchFamily="18" charset="0"/>
                <a:cs typeface="Times New Roman" pitchFamily="18" charset="0"/>
              </a:rPr>
              <a:t>MyName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 </a:t>
            </a:r>
          </a:p>
          <a:p>
            <a:pPr marL="0" indent="0">
              <a:buNone/>
            </a:pPr>
            <a:r>
              <a:rPr lang="en-US" dirty="0" smtClean="0">
                <a:latin typeface="Times New Roman" pitchFamily="18" charset="0"/>
                <a:cs typeface="Times New Roman" pitchFamily="18" charset="0"/>
              </a:rPr>
              <a:t>class </a:t>
            </a:r>
            <a:r>
              <a:rPr lang="en-US" dirty="0">
                <a:latin typeface="Times New Roman" pitchFamily="18" charset="0"/>
                <a:cs typeface="Times New Roman" pitchFamily="18" charset="0"/>
              </a:rPr>
              <a:t>Program {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string </a:t>
            </a:r>
            <a:r>
              <a:rPr lang="en-US" dirty="0" err="1">
                <a:latin typeface="Times New Roman" pitchFamily="18" charset="0"/>
                <a:cs typeface="Times New Roman" pitchFamily="18" charset="0"/>
              </a:rPr>
              <a:t>str</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Settings.GetName</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Console.Write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str</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Console.Read</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 </a:t>
            </a:r>
          </a:p>
        </p:txBody>
      </p:sp>
      <p:sp>
        <p:nvSpPr>
          <p:cNvPr id="4" name="Date Placeholder 3"/>
          <p:cNvSpPr>
            <a:spLocks noGrp="1"/>
          </p:cNvSpPr>
          <p:nvPr>
            <p:ph type="dt" sz="half" idx="10"/>
          </p:nvPr>
        </p:nvSpPr>
        <p:spPr/>
        <p:txBody>
          <a:bodyPr/>
          <a:lstStyle/>
          <a:p>
            <a:fld id="{1854AD39-A5BF-4AB7-AD81-2DAD732827D3}" type="datetime1">
              <a:rPr lang="en-US" smtClean="0"/>
              <a:t>10-Mar-14</a:t>
            </a:fld>
            <a:endParaRPr lang="en-US"/>
          </a:p>
        </p:txBody>
      </p:sp>
      <p:sp>
        <p:nvSpPr>
          <p:cNvPr id="5" name="Slide Number Placeholder 4"/>
          <p:cNvSpPr>
            <a:spLocks noGrp="1"/>
          </p:cNvSpPr>
          <p:nvPr>
            <p:ph type="sldNum" sz="quarter" idx="12"/>
          </p:nvPr>
        </p:nvSpPr>
        <p:spPr/>
        <p:txBody>
          <a:bodyPr/>
          <a:lstStyle/>
          <a:p>
            <a:fld id="{FDF22402-39F3-4B94-BEF4-A295A13950D7}" type="slidenum">
              <a:rPr lang="en-US" smtClean="0"/>
              <a:t>11</a:t>
            </a:fld>
            <a:endParaRPr lang="en-US"/>
          </a:p>
        </p:txBody>
      </p:sp>
    </p:spTree>
    <p:extLst>
      <p:ext uri="{BB962C8B-B14F-4D97-AF65-F5344CB8AC3E}">
        <p14:creationId xmlns:p14="http://schemas.microsoft.com/office/powerpoint/2010/main" val="1078361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183880" cy="1051560"/>
          </a:xfrm>
        </p:spPr>
        <p:txBody>
          <a:bodyPr/>
          <a:lstStyle/>
          <a:p>
            <a:r>
              <a:rPr lang="en-US" dirty="0" smtClean="0"/>
              <a:t>Nested Class</a:t>
            </a:r>
            <a:endParaRPr lang="en-US" dirty="0"/>
          </a:p>
        </p:txBody>
      </p:sp>
      <p:sp>
        <p:nvSpPr>
          <p:cNvPr id="3" name="Content Placeholder 2"/>
          <p:cNvSpPr>
            <a:spLocks noGrp="1"/>
          </p:cNvSpPr>
          <p:nvPr>
            <p:ph idx="1"/>
          </p:nvPr>
        </p:nvSpPr>
        <p:spPr>
          <a:xfrm>
            <a:off x="381000" y="1143000"/>
            <a:ext cx="8305800" cy="4983163"/>
          </a:xfrm>
        </p:spPr>
        <p:txBody>
          <a:bodyPr>
            <a:normAutofit/>
          </a:bodyPr>
          <a:lstStyle/>
          <a:p>
            <a:r>
              <a:rPr lang="en-US" sz="2500" dirty="0">
                <a:latin typeface="Times New Roman" pitchFamily="18" charset="0"/>
                <a:cs typeface="Times New Roman" pitchFamily="18" charset="0"/>
              </a:rPr>
              <a:t>Nested classes are classes within classes</a:t>
            </a:r>
            <a:r>
              <a:rPr lang="en-US" sz="2500" dirty="0" smtClean="0">
                <a:latin typeface="Times New Roman" pitchFamily="18" charset="0"/>
                <a:cs typeface="Times New Roman" pitchFamily="18" charset="0"/>
              </a:rPr>
              <a:t>.</a:t>
            </a:r>
          </a:p>
          <a:p>
            <a:pPr marL="0" indent="0">
              <a:buNone/>
            </a:pPr>
            <a:r>
              <a:rPr lang="en-US" sz="2500" dirty="0" err="1" smtClean="0">
                <a:latin typeface="Times New Roman" pitchFamily="18" charset="0"/>
                <a:cs typeface="Times New Roman" pitchFamily="18" charset="0"/>
              </a:rPr>
              <a:t>Eg</a:t>
            </a: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a:t>
            </a:r>
          </a:p>
          <a:p>
            <a:pPr marL="0" indent="0">
              <a:buNone/>
            </a:pPr>
            <a:r>
              <a:rPr lang="en-US" sz="2500" dirty="0" smtClean="0">
                <a:latin typeface="Times New Roman" pitchFamily="18" charset="0"/>
                <a:cs typeface="Times New Roman" pitchFamily="18" charset="0"/>
              </a:rPr>
              <a:t>class </a:t>
            </a:r>
            <a:r>
              <a:rPr lang="en-US" sz="2500" dirty="0" err="1">
                <a:latin typeface="Times New Roman" pitchFamily="18" charset="0"/>
                <a:cs typeface="Times New Roman" pitchFamily="18" charset="0"/>
              </a:rPr>
              <a:t>OurOuterClass</a:t>
            </a:r>
            <a:r>
              <a:rPr lang="en-US" sz="2500" dirty="0">
                <a:latin typeface="Times New Roman" pitchFamily="18" charset="0"/>
                <a:cs typeface="Times New Roman" pitchFamily="18" charset="0"/>
              </a:rPr>
              <a:t> </a:t>
            </a:r>
            <a:endParaRPr lang="en-US" sz="2500" dirty="0" smtClean="0">
              <a:latin typeface="Times New Roman" pitchFamily="18" charset="0"/>
              <a:cs typeface="Times New Roman" pitchFamily="18" charset="0"/>
            </a:endParaRPr>
          </a:p>
          <a:p>
            <a:pPr marL="0" indent="0">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a:t>
            </a:r>
          </a:p>
          <a:p>
            <a:pPr marL="0" indent="0">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public </a:t>
            </a:r>
            <a:r>
              <a:rPr lang="en-US" sz="2500" dirty="0">
                <a:latin typeface="Times New Roman" pitchFamily="18" charset="0"/>
                <a:cs typeface="Times New Roman" pitchFamily="18" charset="0"/>
              </a:rPr>
              <a:t>static void Main</a:t>
            </a:r>
            <a:r>
              <a:rPr lang="en-US" sz="2500" dirty="0" smtClean="0">
                <a:latin typeface="Times New Roman" pitchFamily="18" charset="0"/>
                <a:cs typeface="Times New Roman" pitchFamily="18" charset="0"/>
              </a:rPr>
              <a:t>()</a:t>
            </a:r>
          </a:p>
          <a:p>
            <a:pPr marL="0" indent="0">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 </a:t>
            </a:r>
            <a:endParaRPr lang="en-US" sz="2500" dirty="0" smtClean="0">
              <a:latin typeface="Times New Roman" pitchFamily="18" charset="0"/>
              <a:cs typeface="Times New Roman" pitchFamily="18" charset="0"/>
            </a:endParaRPr>
          </a:p>
          <a:p>
            <a:pPr marL="0" indent="0">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System.Console.WriteLine</a:t>
            </a:r>
            <a:r>
              <a:rPr lang="en-US" sz="2500" dirty="0">
                <a:latin typeface="Times New Roman" pitchFamily="18" charset="0"/>
                <a:cs typeface="Times New Roman" pitchFamily="18" charset="0"/>
              </a:rPr>
              <a:t>("</a:t>
            </a:r>
            <a:r>
              <a:rPr lang="en-US" sz="2500" dirty="0" err="1">
                <a:latin typeface="Times New Roman" pitchFamily="18" charset="0"/>
                <a:cs typeface="Times New Roman" pitchFamily="18" charset="0"/>
              </a:rPr>
              <a:t>OurOuterClass</a:t>
            </a:r>
            <a:r>
              <a:rPr lang="en-US" sz="2500" dirty="0" smtClean="0">
                <a:latin typeface="Times New Roman" pitchFamily="18" charset="0"/>
                <a:cs typeface="Times New Roman" pitchFamily="18" charset="0"/>
              </a:rPr>
              <a:t>");</a:t>
            </a:r>
          </a:p>
          <a:p>
            <a:pPr marL="0" indent="0">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 </a:t>
            </a:r>
            <a:endParaRPr lang="en-US" sz="2500" dirty="0" smtClean="0">
              <a:latin typeface="Times New Roman" pitchFamily="18" charset="0"/>
              <a:cs typeface="Times New Roman" pitchFamily="18" charset="0"/>
            </a:endParaRPr>
          </a:p>
          <a:p>
            <a:pPr marL="0" indent="0">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class </a:t>
            </a:r>
            <a:r>
              <a:rPr lang="en-US" sz="2500" dirty="0" err="1">
                <a:latin typeface="Times New Roman" pitchFamily="18" charset="0"/>
                <a:cs typeface="Times New Roman" pitchFamily="18" charset="0"/>
              </a:rPr>
              <a:t>OurNestedClass</a:t>
            </a:r>
            <a:r>
              <a:rPr lang="en-US" sz="2500" dirty="0">
                <a:latin typeface="Times New Roman" pitchFamily="18" charset="0"/>
                <a:cs typeface="Times New Roman" pitchFamily="18" charset="0"/>
              </a:rPr>
              <a:t> { }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a:t>
            </a:r>
            <a:endParaRPr lang="en-US" sz="25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0D66B0A-5855-49C4-9D2A-2DE5E3637217}" type="datetime1">
              <a:rPr lang="en-US" smtClean="0"/>
              <a:t>10-Mar-14</a:t>
            </a:fld>
            <a:endParaRPr lang="en-US"/>
          </a:p>
        </p:txBody>
      </p:sp>
      <p:sp>
        <p:nvSpPr>
          <p:cNvPr id="5" name="Slide Number Placeholder 4"/>
          <p:cNvSpPr>
            <a:spLocks noGrp="1"/>
          </p:cNvSpPr>
          <p:nvPr>
            <p:ph type="sldNum" sz="quarter" idx="12"/>
          </p:nvPr>
        </p:nvSpPr>
        <p:spPr/>
        <p:txBody>
          <a:bodyPr/>
          <a:lstStyle/>
          <a:p>
            <a:fld id="{FDF22402-39F3-4B94-BEF4-A295A13950D7}" type="slidenum">
              <a:rPr lang="en-US" smtClean="0"/>
              <a:t>12</a:t>
            </a:fld>
            <a:endParaRPr lang="en-US"/>
          </a:p>
        </p:txBody>
      </p:sp>
    </p:spTree>
    <p:extLst>
      <p:ext uri="{BB962C8B-B14F-4D97-AF65-F5344CB8AC3E}">
        <p14:creationId xmlns:p14="http://schemas.microsoft.com/office/powerpoint/2010/main" val="709908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743200"/>
            <a:ext cx="8001000" cy="1446550"/>
          </a:xfrm>
          <a:prstGeom prst="rect">
            <a:avLst/>
          </a:prstGeom>
          <a:noFill/>
        </p:spPr>
        <p:txBody>
          <a:bodyPr wrap="square" rtlCol="0">
            <a:spAutoFit/>
          </a:bodyPr>
          <a:lstStyle/>
          <a:p>
            <a:pPr algn="ctr"/>
            <a:r>
              <a:rPr lang="en-US" sz="8800" dirty="0" smtClean="0">
                <a:effectLst>
                  <a:outerShdw blurRad="38100" dist="38100" dir="2700000" algn="tl">
                    <a:srgbClr val="000000">
                      <a:alpha val="43137"/>
                    </a:srgbClr>
                  </a:outerShdw>
                </a:effectLst>
                <a:latin typeface="Times New Roman" pitchFamily="18" charset="0"/>
                <a:cs typeface="Times New Roman" pitchFamily="18" charset="0"/>
              </a:rPr>
              <a:t>Thank You</a:t>
            </a:r>
            <a:endParaRPr lang="en-US" sz="88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079D554C-00B5-40DD-981D-DC364602618F}" type="datetime1">
              <a:rPr lang="en-US" smtClean="0"/>
              <a:t>10-Mar-14</a:t>
            </a:fld>
            <a:endParaRPr lang="en-US"/>
          </a:p>
        </p:txBody>
      </p:sp>
      <p:sp>
        <p:nvSpPr>
          <p:cNvPr id="6" name="Slide Number Placeholder 5"/>
          <p:cNvSpPr>
            <a:spLocks noGrp="1"/>
          </p:cNvSpPr>
          <p:nvPr>
            <p:ph type="sldNum" sz="quarter" idx="12"/>
          </p:nvPr>
        </p:nvSpPr>
        <p:spPr/>
        <p:txBody>
          <a:bodyPr/>
          <a:lstStyle/>
          <a:p>
            <a:fld id="{FDF22402-39F3-4B94-BEF4-A295A13950D7}" type="slidenum">
              <a:rPr lang="en-US" smtClean="0"/>
              <a:t>13</a:t>
            </a:fld>
            <a:endParaRPr lang="en-US"/>
          </a:p>
        </p:txBody>
      </p:sp>
    </p:spTree>
    <p:extLst>
      <p:ext uri="{BB962C8B-B14F-4D97-AF65-F5344CB8AC3E}">
        <p14:creationId xmlns:p14="http://schemas.microsoft.com/office/powerpoint/2010/main" val="93817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l"/>
            <a:r>
              <a:rPr lang="en-US" sz="3500" u="sng" dirty="0" smtClean="0">
                <a:latin typeface="Times New Roman" pitchFamily="18" charset="0"/>
                <a:cs typeface="Times New Roman" pitchFamily="18" charset="0"/>
              </a:rPr>
              <a:t>Definition</a:t>
            </a:r>
            <a:r>
              <a:rPr lang="en-US" sz="3500" dirty="0" smtClean="0">
                <a:latin typeface="Times New Roman" pitchFamily="18" charset="0"/>
                <a:cs typeface="Times New Roman" pitchFamily="18" charset="0"/>
              </a:rPr>
              <a:t>:</a:t>
            </a:r>
            <a:endParaRPr lang="en-US" sz="35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914400"/>
            <a:ext cx="8229600" cy="3124200"/>
          </a:xfrm>
        </p:spPr>
        <p:txBody>
          <a:bodyPr>
            <a:normAutofit/>
          </a:bodyPr>
          <a:lstStyle/>
          <a:p>
            <a:pPr algn="just"/>
            <a:r>
              <a:rPr lang="en-US" sz="1900" dirty="0">
                <a:latin typeface="Times New Roman" pitchFamily="18" charset="0"/>
                <a:cs typeface="Times New Roman" pitchFamily="18" charset="0"/>
              </a:rPr>
              <a:t>A </a:t>
            </a:r>
            <a:r>
              <a:rPr lang="en-US" sz="1900" i="1" dirty="0">
                <a:latin typeface="Times New Roman" pitchFamily="18" charset="0"/>
                <a:cs typeface="Times New Roman" pitchFamily="18" charset="0"/>
              </a:rPr>
              <a:t>class</a:t>
            </a:r>
            <a:r>
              <a:rPr lang="en-US" sz="1900" dirty="0">
                <a:latin typeface="Times New Roman" pitchFamily="18" charset="0"/>
                <a:cs typeface="Times New Roman" pitchFamily="18" charset="0"/>
              </a:rPr>
              <a:t> is a construct that enables you to create your own custom types by grouping together variables of other types, methods and </a:t>
            </a:r>
            <a:r>
              <a:rPr lang="en-US" sz="1900" dirty="0" smtClean="0">
                <a:latin typeface="Times New Roman" pitchFamily="18" charset="0"/>
                <a:cs typeface="Times New Roman" pitchFamily="18" charset="0"/>
              </a:rPr>
              <a:t>events.</a:t>
            </a:r>
          </a:p>
          <a:p>
            <a:pPr algn="just"/>
            <a:r>
              <a:rPr lang="en-US" sz="1900" dirty="0">
                <a:latin typeface="Times New Roman" pitchFamily="18" charset="0"/>
                <a:cs typeface="Times New Roman" pitchFamily="18" charset="0"/>
              </a:rPr>
              <a:t>A class is like a blueprint. It defines the data and behavior of a type. </a:t>
            </a:r>
            <a:endParaRPr lang="en-US" sz="1900" dirty="0" smtClean="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When </a:t>
            </a:r>
            <a:r>
              <a:rPr lang="en-US" sz="1900" dirty="0">
                <a:latin typeface="Times New Roman" pitchFamily="18" charset="0"/>
                <a:cs typeface="Times New Roman" pitchFamily="18" charset="0"/>
              </a:rPr>
              <a:t>you define a class, you define a blueprint for a data type. This doesn't actually define any data, but it does define what the class name means, that is, what an object of the class will consist of and what operations can be performed on such an object. Objects are instances of a class. The methods and variables that constitute a class are called members of the class.</a:t>
            </a:r>
            <a:endParaRPr lang="en-US" sz="1900" dirty="0" smtClean="0">
              <a:latin typeface="Times New Roman" pitchFamily="18" charset="0"/>
              <a:cs typeface="Times New Roman" pitchFamily="18" charset="0"/>
            </a:endParaRPr>
          </a:p>
          <a:p>
            <a:endParaRPr lang="en-US" sz="2000" dirty="0" smtClean="0"/>
          </a:p>
          <a:p>
            <a:endParaRPr lang="en-US" sz="2000" dirty="0">
              <a:latin typeface="Times New Roman" pitchFamily="18" charset="0"/>
              <a:cs typeface="Times New Roman" pitchFamily="18" charset="0"/>
            </a:endParaRPr>
          </a:p>
        </p:txBody>
      </p:sp>
      <p:sp>
        <p:nvSpPr>
          <p:cNvPr id="5" name="TextBox 4"/>
          <p:cNvSpPr txBox="1"/>
          <p:nvPr/>
        </p:nvSpPr>
        <p:spPr>
          <a:xfrm>
            <a:off x="533400" y="3429000"/>
            <a:ext cx="8001000" cy="3046988"/>
          </a:xfrm>
          <a:prstGeom prst="rect">
            <a:avLst/>
          </a:prstGeom>
          <a:noFill/>
        </p:spPr>
        <p:txBody>
          <a:bodyPr wrap="square" rtlCol="0">
            <a:spAutoFit/>
          </a:bodyPr>
          <a:lstStyle/>
          <a:p>
            <a:r>
              <a:rPr lang="en-US" b="1" u="sng" dirty="0" smtClean="0"/>
              <a:t>Declaration :</a:t>
            </a:r>
          </a:p>
          <a:p>
            <a:endParaRPr lang="en-US" b="1" dirty="0"/>
          </a:p>
          <a:p>
            <a:pPr algn="just"/>
            <a:r>
              <a:rPr lang="en-US" sz="2000" dirty="0">
                <a:latin typeface="Times New Roman" pitchFamily="18" charset="0"/>
                <a:cs typeface="Times New Roman" pitchFamily="18" charset="0"/>
              </a:rPr>
              <a:t>Classes are declared by using the </a:t>
            </a:r>
            <a:r>
              <a:rPr lang="en-US" sz="2000" dirty="0">
                <a:latin typeface="Times New Roman" pitchFamily="18" charset="0"/>
                <a:cs typeface="Times New Roman" pitchFamily="18" charset="0"/>
                <a:hlinkClick r:id="rId2"/>
              </a:rPr>
              <a:t>class</a:t>
            </a:r>
            <a:r>
              <a:rPr lang="en-US" sz="2000" dirty="0">
                <a:latin typeface="Times New Roman" pitchFamily="18" charset="0"/>
                <a:cs typeface="Times New Roman" pitchFamily="18" charset="0"/>
              </a:rPr>
              <a:t> keyword, as shown in the following example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access_specifier</a:t>
            </a:r>
            <a:r>
              <a:rPr lang="en-US" sz="2000" dirty="0" smtClean="0">
                <a:latin typeface="Times New Roman" pitchFamily="18" charset="0"/>
                <a:cs typeface="Times New Roman" pitchFamily="18" charset="0"/>
              </a:rPr>
              <a:t>&gt;</a:t>
            </a:r>
            <a:r>
              <a:rPr lang="en-US" sz="2000" dirty="0">
                <a:latin typeface="Times New Roman" pitchFamily="18" charset="0"/>
                <a:cs typeface="Times New Roman" pitchFamily="18" charset="0"/>
              </a:rPr>
              <a:t> class </a:t>
            </a:r>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class_name</a:t>
            </a:r>
            <a:r>
              <a:rPr lang="en-US" sz="2000" dirty="0" smtClean="0">
                <a:latin typeface="Times New Roman" pitchFamily="18" charset="0"/>
                <a:cs typeface="Times New Roman" pitchFamily="18" charset="0"/>
              </a:rPr>
              <a:t>&gt;</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    //Fields, properties, methods and events go here...</a:t>
            </a:r>
          </a:p>
          <a:p>
            <a:pPr algn="just"/>
            <a:r>
              <a:rPr lang="en-US" sz="2000" dirty="0">
                <a:latin typeface="Times New Roman" pitchFamily="18" charset="0"/>
                <a:cs typeface="Times New Roman" pitchFamily="18" charset="0"/>
              </a:rPr>
              <a:t>}</a:t>
            </a:r>
          </a:p>
          <a:p>
            <a:endParaRPr lang="en-US" b="1" dirty="0" smtClean="0"/>
          </a:p>
          <a:p>
            <a:endParaRPr lang="en-US" b="1" dirty="0"/>
          </a:p>
        </p:txBody>
      </p:sp>
      <p:sp>
        <p:nvSpPr>
          <p:cNvPr id="4" name="Date Placeholder 3"/>
          <p:cNvSpPr>
            <a:spLocks noGrp="1"/>
          </p:cNvSpPr>
          <p:nvPr>
            <p:ph type="dt" sz="half" idx="10"/>
          </p:nvPr>
        </p:nvSpPr>
        <p:spPr/>
        <p:txBody>
          <a:bodyPr/>
          <a:lstStyle/>
          <a:p>
            <a:fld id="{B03CBC9D-5EC0-4428-9475-601BFA543813}" type="datetime1">
              <a:rPr lang="en-US" smtClean="0"/>
              <a:t>10-Mar-14</a:t>
            </a:fld>
            <a:endParaRPr lang="en-US"/>
          </a:p>
        </p:txBody>
      </p:sp>
      <p:sp>
        <p:nvSpPr>
          <p:cNvPr id="6" name="Slide Number Placeholder 5"/>
          <p:cNvSpPr>
            <a:spLocks noGrp="1"/>
          </p:cNvSpPr>
          <p:nvPr>
            <p:ph type="sldNum" sz="quarter" idx="12"/>
          </p:nvPr>
        </p:nvSpPr>
        <p:spPr/>
        <p:txBody>
          <a:bodyPr/>
          <a:lstStyle/>
          <a:p>
            <a:fld id="{FDF22402-39F3-4B94-BEF4-A295A13950D7}" type="slidenum">
              <a:rPr lang="en-US" smtClean="0"/>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600" u="sng" dirty="0" smtClean="0">
                <a:latin typeface="Times New Roman" pitchFamily="18" charset="0"/>
                <a:cs typeface="Times New Roman" pitchFamily="18" charset="0"/>
              </a:rPr>
              <a:t>Types of Classes</a:t>
            </a:r>
            <a:endParaRPr lang="en-US" sz="3600" u="sng" dirty="0">
              <a:latin typeface="Times New Roman" pitchFamily="18" charset="0"/>
              <a:cs typeface="Times New Roman" pitchFamily="18" charset="0"/>
            </a:endParaRPr>
          </a:p>
        </p:txBody>
      </p:sp>
      <p:sp>
        <p:nvSpPr>
          <p:cNvPr id="3" name="Content Placeholder 2"/>
          <p:cNvSpPr>
            <a:spLocks noGrp="1"/>
          </p:cNvSpPr>
          <p:nvPr>
            <p:ph idx="1"/>
          </p:nvPr>
        </p:nvSpPr>
        <p:spPr>
          <a:xfrm>
            <a:off x="502920" y="1527048"/>
            <a:ext cx="8183880" cy="4187952"/>
          </a:xfrm>
        </p:spPr>
        <p:txBody>
          <a:bodyPr/>
          <a:lstStyle/>
          <a:p>
            <a:r>
              <a:rPr lang="en-US" dirty="0" smtClean="0"/>
              <a:t>Concrete Class</a:t>
            </a:r>
          </a:p>
          <a:p>
            <a:r>
              <a:rPr lang="en-US" dirty="0"/>
              <a:t>Abstract Class</a:t>
            </a:r>
          </a:p>
          <a:p>
            <a:r>
              <a:rPr lang="en-US" dirty="0"/>
              <a:t>Partial Class</a:t>
            </a:r>
          </a:p>
          <a:p>
            <a:r>
              <a:rPr lang="en-US" dirty="0" smtClean="0"/>
              <a:t>Sealed </a:t>
            </a:r>
            <a:r>
              <a:rPr lang="en-US" dirty="0" smtClean="0"/>
              <a:t>Class</a:t>
            </a:r>
          </a:p>
          <a:p>
            <a:r>
              <a:rPr lang="en-US" dirty="0" smtClean="0"/>
              <a:t>Static </a:t>
            </a:r>
            <a:r>
              <a:rPr lang="en-US" dirty="0" smtClean="0"/>
              <a:t>Class</a:t>
            </a:r>
          </a:p>
          <a:p>
            <a:r>
              <a:rPr lang="en-US" dirty="0" smtClean="0"/>
              <a:t>Nested </a:t>
            </a:r>
            <a:r>
              <a:rPr lang="en-US" dirty="0" smtClean="0"/>
              <a:t>Class</a:t>
            </a:r>
            <a:endParaRPr lang="en-US" dirty="0"/>
          </a:p>
        </p:txBody>
      </p:sp>
      <p:sp>
        <p:nvSpPr>
          <p:cNvPr id="4" name="Date Placeholder 3"/>
          <p:cNvSpPr>
            <a:spLocks noGrp="1"/>
          </p:cNvSpPr>
          <p:nvPr>
            <p:ph type="dt" sz="half" idx="10"/>
          </p:nvPr>
        </p:nvSpPr>
        <p:spPr/>
        <p:txBody>
          <a:bodyPr/>
          <a:lstStyle/>
          <a:p>
            <a:fld id="{D2293A23-68CC-49EA-98A6-80407E9E0007}" type="datetime1">
              <a:rPr lang="en-US" smtClean="0"/>
              <a:t>10-Mar-14</a:t>
            </a:fld>
            <a:endParaRPr lang="en-US"/>
          </a:p>
        </p:txBody>
      </p:sp>
      <p:sp>
        <p:nvSpPr>
          <p:cNvPr id="5" name="Slide Number Placeholder 4"/>
          <p:cNvSpPr>
            <a:spLocks noGrp="1"/>
          </p:cNvSpPr>
          <p:nvPr>
            <p:ph type="sldNum" sz="quarter" idx="12"/>
          </p:nvPr>
        </p:nvSpPr>
        <p:spPr/>
        <p:txBody>
          <a:bodyPr/>
          <a:lstStyle/>
          <a:p>
            <a:fld id="{FDF22402-39F3-4B94-BEF4-A295A13950D7}" type="slidenum">
              <a:rPr lang="en-US" smtClean="0"/>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33400"/>
            <a:ext cx="8183880" cy="762000"/>
          </a:xfrm>
        </p:spPr>
        <p:txBody>
          <a:bodyPr>
            <a:normAutofit fontScale="90000"/>
          </a:bodyPr>
          <a:lstStyle/>
          <a:p>
            <a:r>
              <a:rPr lang="en-US" u="sng" dirty="0" smtClean="0"/>
              <a:t>Abstract Class</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6172200"/>
          </a:xfrm>
        </p:spPr>
        <p:txBody>
          <a:bodyPr>
            <a:noAutofit/>
          </a:bodyPr>
          <a:lstStyle/>
          <a:p>
            <a:r>
              <a:rPr lang="en-US" sz="1800" dirty="0">
                <a:latin typeface="Times New Roman" pitchFamily="18" charset="0"/>
                <a:cs typeface="Times New Roman" pitchFamily="18" charset="0"/>
              </a:rPr>
              <a:t>An Abstract Class means that, no object of this class can be instantiated, but can make derivation of this. It can serve the purpose of base class only as no object of this class can be created.</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Abstract Class is denoted by the keyword </a:t>
            </a:r>
            <a:r>
              <a:rPr lang="en-US" sz="1800" b="1" i="1" u="sng" dirty="0">
                <a:latin typeface="Times New Roman" pitchFamily="18" charset="0"/>
                <a:cs typeface="Times New Roman" pitchFamily="18" charset="0"/>
              </a:rPr>
              <a:t>abstract</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Use </a:t>
            </a:r>
            <a:r>
              <a:rPr lang="en-US" sz="1800" dirty="0">
                <a:latin typeface="Times New Roman" pitchFamily="18" charset="0"/>
                <a:cs typeface="Times New Roman" pitchFamily="18" charset="0"/>
              </a:rPr>
              <a:t>abstract when all sub-classes </a:t>
            </a:r>
            <a:r>
              <a:rPr lang="en-US" sz="1800" i="1" dirty="0">
                <a:latin typeface="Times New Roman" pitchFamily="18" charset="0"/>
                <a:cs typeface="Times New Roman" pitchFamily="18" charset="0"/>
              </a:rPr>
              <a:t>have</a:t>
            </a:r>
            <a:r>
              <a:rPr lang="en-US" sz="1800" dirty="0">
                <a:latin typeface="Times New Roman" pitchFamily="18" charset="0"/>
                <a:cs typeface="Times New Roman" pitchFamily="18" charset="0"/>
              </a:rPr>
              <a:t> to implement the method/property.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Declaration </a:t>
            </a:r>
            <a:r>
              <a:rPr lang="en-US" sz="1800" dirty="0" smtClean="0">
                <a:latin typeface="Times New Roman" pitchFamily="18" charset="0"/>
                <a:cs typeface="Times New Roman" pitchFamily="18" charset="0"/>
              </a:rPr>
              <a:t>of abstract class is ::   </a:t>
            </a:r>
            <a:r>
              <a:rPr lang="en-US" sz="1800" b="1" dirty="0" smtClean="0">
                <a:latin typeface="Times New Roman" pitchFamily="18" charset="0"/>
                <a:cs typeface="Times New Roman" pitchFamily="18" charset="0"/>
              </a:rPr>
              <a:t>abstract </a:t>
            </a:r>
            <a:r>
              <a:rPr lang="en-US" sz="1800" b="1" dirty="0">
                <a:latin typeface="Times New Roman" pitchFamily="18" charset="0"/>
                <a:cs typeface="Times New Roman" pitchFamily="18" charset="0"/>
              </a:rPr>
              <a:t>class</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absClass</a:t>
            </a:r>
            <a:r>
              <a:rPr lang="en-US" sz="1800" b="1" dirty="0" smtClean="0">
                <a:latin typeface="Times New Roman" pitchFamily="18" charset="0"/>
                <a:cs typeface="Times New Roman" pitchFamily="18" charset="0"/>
              </a:rPr>
              <a:t> { }</a:t>
            </a:r>
          </a:p>
          <a:p>
            <a:r>
              <a:rPr lang="en-US" sz="1800" dirty="0">
                <a:latin typeface="Times New Roman" pitchFamily="18" charset="0"/>
                <a:cs typeface="Times New Roman" pitchFamily="18" charset="0"/>
              </a:rPr>
              <a:t>An abstract class can contain either abstract methods or non abstract methods. Abstract members do not have any implementation in the abstract class, but the same has to be provided in its derived class</a:t>
            </a:r>
            <a:r>
              <a:rPr lang="en-US" sz="1800"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Eg</a:t>
            </a:r>
            <a:r>
              <a:rPr lang="en-US" sz="1800" b="1" dirty="0" smtClean="0">
                <a:latin typeface="Times New Roman" pitchFamily="18" charset="0"/>
                <a:cs typeface="Times New Roman" pitchFamily="18" charset="0"/>
              </a:rPr>
              <a:t>. of abstract </a:t>
            </a:r>
            <a:r>
              <a:rPr lang="en-US" sz="1800" b="1" dirty="0" err="1" smtClean="0">
                <a:latin typeface="Times New Roman" pitchFamily="18" charset="0"/>
                <a:cs typeface="Times New Roman" pitchFamily="18" charset="0"/>
              </a:rPr>
              <a:t>methord</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abstract </a:t>
            </a:r>
            <a:r>
              <a:rPr lang="en-US" sz="1800" b="1" dirty="0">
                <a:latin typeface="Times New Roman" pitchFamily="18" charset="0"/>
                <a:cs typeface="Times New Roman" pitchFamily="18" charset="0"/>
              </a:rPr>
              <a:t>class</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absClass</a:t>
            </a:r>
            <a:r>
              <a:rPr lang="en-US" sz="1800" b="1" dirty="0" smtClean="0">
                <a:latin typeface="Times New Roman" pitchFamily="18" charset="0"/>
                <a:cs typeface="Times New Roman" pitchFamily="18" charset="0"/>
              </a:rPr>
              <a:t> </a:t>
            </a:r>
            <a:endParaRPr lang="en-US" sz="1800" b="1"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public</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abstract</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void</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abstractMethod</a:t>
            </a:r>
            <a:r>
              <a:rPr lang="en-US" sz="1800" b="1" dirty="0" smtClean="0">
                <a:latin typeface="Times New Roman" pitchFamily="18" charset="0"/>
                <a:cs typeface="Times New Roman" pitchFamily="18" charset="0"/>
              </a:rPr>
              <a:t>(); }</a:t>
            </a:r>
          </a:p>
          <a:p>
            <a:r>
              <a:rPr lang="en-US" sz="1800" b="1" dirty="0" err="1" smtClean="0">
                <a:latin typeface="Times New Roman" pitchFamily="18" charset="0"/>
                <a:cs typeface="Times New Roman" pitchFamily="18" charset="0"/>
              </a:rPr>
              <a:t>Eg</a:t>
            </a:r>
            <a:r>
              <a:rPr lang="en-US" sz="1800" b="1" dirty="0" smtClean="0">
                <a:latin typeface="Times New Roman" pitchFamily="18" charset="0"/>
                <a:cs typeface="Times New Roman" pitchFamily="18" charset="0"/>
              </a:rPr>
              <a:t>. of</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abstract class only with non abstract members</a:t>
            </a:r>
            <a:r>
              <a:rPr lang="en-US" sz="1800" b="1" dirty="0" smtClean="0">
                <a:latin typeface="Times New Roman" pitchFamily="18" charset="0"/>
                <a:cs typeface="Times New Roman" pitchFamily="18" charset="0"/>
              </a:rPr>
              <a:t>. </a:t>
            </a:r>
            <a:endParaRPr lang="en-US" sz="1800" b="1"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        abstract </a:t>
            </a:r>
            <a:r>
              <a:rPr lang="en-US" sz="1800" b="1" dirty="0">
                <a:latin typeface="Times New Roman" pitchFamily="18" charset="0"/>
                <a:cs typeface="Times New Roman" pitchFamily="18" charset="0"/>
              </a:rPr>
              <a:t>class</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absClass</a:t>
            </a:r>
            <a:r>
              <a:rPr lang="en-US" sz="1800" b="1" dirty="0" smtClean="0">
                <a:latin typeface="Times New Roman" pitchFamily="18" charset="0"/>
                <a:cs typeface="Times New Roman" pitchFamily="18" charset="0"/>
              </a:rPr>
              <a:t> </a:t>
            </a:r>
            <a:endParaRPr lang="en-US" sz="1800" b="1"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public</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void</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NonAbstractMethod</a:t>
            </a:r>
            <a:r>
              <a:rPr lang="en-US" sz="1800" b="1" dirty="0" smtClean="0">
                <a:latin typeface="Times New Roman" pitchFamily="18" charset="0"/>
                <a:cs typeface="Times New Roman" pitchFamily="18" charset="0"/>
              </a:rPr>
              <a:t>()</a:t>
            </a:r>
          </a:p>
          <a:p>
            <a:pPr>
              <a:buNone/>
            </a:pPr>
            <a:r>
              <a:rPr lang="en-US" sz="1800" b="1"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Console.WriteLine</a:t>
            </a:r>
            <a:r>
              <a:rPr lang="en-US" sz="1800" b="1" dirty="0" smtClean="0">
                <a:latin typeface="Times New Roman" pitchFamily="18" charset="0"/>
                <a:cs typeface="Times New Roman" pitchFamily="18" charset="0"/>
              </a:rPr>
              <a:t>(</a:t>
            </a:r>
            <a:r>
              <a:rPr lang="en-US" sz="1800" b="1" dirty="0">
                <a:latin typeface="Times New Roman" pitchFamily="18" charset="0"/>
                <a:cs typeface="Times New Roman" pitchFamily="18" charset="0"/>
              </a:rPr>
              <a:t>"</a:t>
            </a:r>
            <a:r>
              <a:rPr lang="en-US" sz="1800" b="1" dirty="0" err="1">
                <a:latin typeface="Times New Roman" pitchFamily="18" charset="0"/>
                <a:cs typeface="Times New Roman" pitchFamily="18" charset="0"/>
              </a:rPr>
              <a:t>NonAbstract</a:t>
            </a:r>
            <a:r>
              <a:rPr lang="en-US" sz="1800" b="1" dirty="0">
                <a:latin typeface="Times New Roman" pitchFamily="18" charset="0"/>
                <a:cs typeface="Times New Roman" pitchFamily="18" charset="0"/>
              </a:rPr>
              <a:t> Method"</a:t>
            </a:r>
            <a:r>
              <a:rPr lang="en-US" sz="1800" b="1" dirty="0" smtClean="0">
                <a:latin typeface="Times New Roman" pitchFamily="18" charset="0"/>
                <a:cs typeface="Times New Roman" pitchFamily="18" charset="0"/>
              </a:rPr>
              <a:t>); } }</a:t>
            </a:r>
          </a:p>
          <a:p>
            <a:r>
              <a:rPr lang="en-US" sz="1800" dirty="0" smtClean="0">
                <a:latin typeface="Times New Roman" pitchFamily="18" charset="0"/>
                <a:cs typeface="Times New Roman" pitchFamily="18" charset="0"/>
              </a:rPr>
              <a:t>An abstract class can be derived from another abstract class. In that case, in the derived class, it is optional to implement the abstract method(s) of the base class.</a:t>
            </a: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pPr>
              <a:buNone/>
            </a:pP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AA792B8-0050-489C-A7BD-CC0D47A708B1}" type="datetime1">
              <a:rPr lang="en-US" smtClean="0"/>
              <a:t>10-Mar-14</a:t>
            </a:fld>
            <a:endParaRPr lang="en-US"/>
          </a:p>
        </p:txBody>
      </p:sp>
      <p:sp>
        <p:nvSpPr>
          <p:cNvPr id="5" name="Slide Number Placeholder 4"/>
          <p:cNvSpPr>
            <a:spLocks noGrp="1"/>
          </p:cNvSpPr>
          <p:nvPr>
            <p:ph type="sldNum" sz="quarter" idx="12"/>
          </p:nvPr>
        </p:nvSpPr>
        <p:spPr/>
        <p:txBody>
          <a:bodyPr/>
          <a:lstStyle/>
          <a:p>
            <a:fld id="{FDF22402-39F3-4B94-BEF4-A295A13950D7}" type="slidenum">
              <a:rPr lang="en-US" smtClean="0"/>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534400" cy="6324600"/>
          </a:xfrm>
        </p:spPr>
        <p:txBody>
          <a:bodyPr>
            <a:noAutofit/>
          </a:bodyPr>
          <a:lstStyle/>
          <a:p>
            <a:pPr>
              <a:buNone/>
            </a:pPr>
            <a:r>
              <a:rPr lang="en-US" sz="1200" b="1" dirty="0" smtClean="0">
                <a:latin typeface="Times New Roman" pitchFamily="18" charset="0"/>
                <a:cs typeface="Times New Roman" pitchFamily="18" charset="0"/>
              </a:rPr>
              <a:t>Example</a:t>
            </a:r>
            <a:r>
              <a:rPr lang="en-US" sz="1200" b="1" dirty="0">
                <a:latin typeface="Times New Roman" pitchFamily="18" charset="0"/>
                <a:cs typeface="Times New Roman" pitchFamily="18" charset="0"/>
              </a:rPr>
              <a:t>:</a:t>
            </a:r>
          </a:p>
          <a:p>
            <a:pPr>
              <a:buNone/>
            </a:pPr>
            <a:r>
              <a:rPr lang="en-US" sz="1200" dirty="0">
                <a:latin typeface="Times New Roman" pitchFamily="18" charset="0"/>
                <a:cs typeface="Times New Roman" pitchFamily="18" charset="0"/>
              </a:rPr>
              <a:t/>
            </a:r>
            <a:br>
              <a:rPr lang="en-US" sz="1200" dirty="0">
                <a:latin typeface="Times New Roman" pitchFamily="18" charset="0"/>
                <a:cs typeface="Times New Roman" pitchFamily="18" charset="0"/>
              </a:rPr>
            </a:br>
            <a:r>
              <a:rPr lang="en-US" sz="1400" b="1" dirty="0">
                <a:latin typeface="Times New Roman" pitchFamily="18" charset="0"/>
                <a:cs typeface="Times New Roman" pitchFamily="18" charset="0"/>
              </a:rPr>
              <a:t>// Base abstract class</a:t>
            </a:r>
            <a:br>
              <a:rPr lang="en-US" sz="1400" b="1" dirty="0">
                <a:latin typeface="Times New Roman" pitchFamily="18" charset="0"/>
                <a:cs typeface="Times New Roman" pitchFamily="18" charset="0"/>
              </a:rPr>
            </a:br>
            <a:r>
              <a:rPr lang="en-US" sz="1400" dirty="0">
                <a:latin typeface="Times New Roman" pitchFamily="18" charset="0"/>
                <a:cs typeface="Times New Roman" pitchFamily="18" charset="0"/>
              </a:rPr>
              <a:t>abstract class </a:t>
            </a:r>
            <a:r>
              <a:rPr lang="en-US" sz="1400" dirty="0" err="1">
                <a:latin typeface="Times New Roman" pitchFamily="18" charset="0"/>
                <a:cs typeface="Times New Roman" pitchFamily="18" charset="0"/>
              </a:rPr>
              <a:t>baseClass</a:t>
            </a:r>
            <a:r>
              <a:rPr lang="en-US" sz="1400" dirty="0">
                <a:latin typeface="Times New Roman" pitchFamily="18" charset="0"/>
                <a:cs typeface="Times New Roman" pitchFamily="18" charset="0"/>
              </a:rPr>
              <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public abstract </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addNumbers</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a, </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b);</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public abstract </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multiplyNumbers</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a, </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b);</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a:t>
            </a:r>
            <a:br>
              <a:rPr lang="en-US" sz="1400" dirty="0">
                <a:latin typeface="Times New Roman" pitchFamily="18" charset="0"/>
                <a:cs typeface="Times New Roman" pitchFamily="18" charset="0"/>
              </a:rPr>
            </a:b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r>
              <a:rPr lang="en-US" sz="1400" b="1" dirty="0">
                <a:latin typeface="Times New Roman" pitchFamily="18" charset="0"/>
                <a:cs typeface="Times New Roman" pitchFamily="18" charset="0"/>
              </a:rPr>
              <a:t>// Derived abstract class</a:t>
            </a:r>
            <a:br>
              <a:rPr lang="en-US" sz="1400" b="1" dirty="0">
                <a:latin typeface="Times New Roman" pitchFamily="18" charset="0"/>
                <a:cs typeface="Times New Roman" pitchFamily="18" charset="0"/>
              </a:rPr>
            </a:br>
            <a:r>
              <a:rPr lang="en-US" sz="1400" dirty="0">
                <a:latin typeface="Times New Roman" pitchFamily="18" charset="0"/>
                <a:cs typeface="Times New Roman" pitchFamily="18" charset="0"/>
              </a:rPr>
              <a:t>abstract class </a:t>
            </a:r>
            <a:r>
              <a:rPr lang="en-US" sz="1400" dirty="0" err="1">
                <a:latin typeface="Times New Roman" pitchFamily="18" charset="0"/>
                <a:cs typeface="Times New Roman" pitchFamily="18" charset="0"/>
              </a:rPr>
              <a:t>derivedClass:baseClass</a:t>
            </a:r>
            <a:r>
              <a:rPr lang="en-US" sz="1400" dirty="0">
                <a:latin typeface="Times New Roman" pitchFamily="18" charset="0"/>
                <a:cs typeface="Times New Roman" pitchFamily="18" charset="0"/>
              </a:rPr>
              <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 implementing </a:t>
            </a:r>
            <a:r>
              <a:rPr lang="en-US" sz="1400" dirty="0" err="1">
                <a:latin typeface="Times New Roman" pitchFamily="18" charset="0"/>
                <a:cs typeface="Times New Roman" pitchFamily="18" charset="0"/>
              </a:rPr>
              <a:t>addNumbers</a:t>
            </a:r>
            <a:r>
              <a:rPr lang="en-US" sz="1400" dirty="0">
                <a:latin typeface="Times New Roman" pitchFamily="18" charset="0"/>
                <a:cs typeface="Times New Roman" pitchFamily="18" charset="0"/>
              </a:rPr>
              <a:t>…</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public override </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addnumbers</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a, </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b)</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return </a:t>
            </a:r>
            <a:r>
              <a:rPr lang="en-US" sz="1400" dirty="0" err="1">
                <a:latin typeface="Times New Roman" pitchFamily="18" charset="0"/>
                <a:cs typeface="Times New Roman" pitchFamily="18" charset="0"/>
              </a:rPr>
              <a:t>a+b</a:t>
            </a:r>
            <a:r>
              <a:rPr lang="en-US" sz="1400" dirty="0">
                <a:latin typeface="Times New Roman" pitchFamily="18" charset="0"/>
                <a:cs typeface="Times New Roman" pitchFamily="18" charset="0"/>
              </a:rPr>
              <a:t>;</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a:t>
            </a:r>
            <a:br>
              <a:rPr lang="en-US" sz="1400" dirty="0">
                <a:latin typeface="Times New Roman" pitchFamily="18" charset="0"/>
                <a:cs typeface="Times New Roman" pitchFamily="18" charset="0"/>
              </a:rPr>
            </a:b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r>
              <a:rPr lang="en-US" sz="1400" b="1" dirty="0">
                <a:latin typeface="Times New Roman" pitchFamily="18" charset="0"/>
                <a:cs typeface="Times New Roman" pitchFamily="18" charset="0"/>
              </a:rPr>
              <a:t>// Derived class from 2nd class (</a:t>
            </a:r>
            <a:r>
              <a:rPr lang="en-US" sz="1400" b="1" dirty="0" err="1">
                <a:latin typeface="Times New Roman" pitchFamily="18" charset="0"/>
                <a:cs typeface="Times New Roman" pitchFamily="18" charset="0"/>
              </a:rPr>
              <a:t>derivedClass</a:t>
            </a:r>
            <a:r>
              <a:rPr lang="en-US" sz="1400" b="1" dirty="0">
                <a:latin typeface="Times New Roman" pitchFamily="18" charset="0"/>
                <a:cs typeface="Times New Roman" pitchFamily="18" charset="0"/>
              </a:rPr>
              <a:t>)</a:t>
            </a:r>
            <a:br>
              <a:rPr lang="en-US" sz="1400" b="1" dirty="0">
                <a:latin typeface="Times New Roman" pitchFamily="18" charset="0"/>
                <a:cs typeface="Times New Roman" pitchFamily="18" charset="0"/>
              </a:rPr>
            </a:br>
            <a:r>
              <a:rPr lang="en-US" sz="1400" dirty="0">
                <a:latin typeface="Times New Roman" pitchFamily="18" charset="0"/>
                <a:cs typeface="Times New Roman" pitchFamily="18" charset="0"/>
              </a:rPr>
              <a:t>class </a:t>
            </a:r>
            <a:r>
              <a:rPr lang="en-US" sz="1400" dirty="0" err="1">
                <a:latin typeface="Times New Roman" pitchFamily="18" charset="0"/>
                <a:cs typeface="Times New Roman" pitchFamily="18" charset="0"/>
              </a:rPr>
              <a:t>anyClass</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derivedClass</a:t>
            </a:r>
            <a:r>
              <a:rPr lang="en-US" sz="1400" dirty="0">
                <a:latin typeface="Times New Roman" pitchFamily="18" charset="0"/>
                <a:cs typeface="Times New Roman" pitchFamily="18" charset="0"/>
              </a:rPr>
              <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 implementing </a:t>
            </a:r>
            <a:r>
              <a:rPr lang="en-US" sz="1400" dirty="0" err="1">
                <a:latin typeface="Times New Roman" pitchFamily="18" charset="0"/>
                <a:cs typeface="Times New Roman" pitchFamily="18" charset="0"/>
              </a:rPr>
              <a:t>multiplyNumbers</a:t>
            </a:r>
            <a:r>
              <a:rPr lang="en-US" sz="1400" dirty="0">
                <a:latin typeface="Times New Roman" pitchFamily="18" charset="0"/>
                <a:cs typeface="Times New Roman" pitchFamily="18" charset="0"/>
              </a:rPr>
              <a:t> of </a:t>
            </a:r>
            <a:r>
              <a:rPr lang="en-US" sz="1400" dirty="0" err="1">
                <a:latin typeface="Times New Roman" pitchFamily="18" charset="0"/>
                <a:cs typeface="Times New Roman" pitchFamily="18" charset="0"/>
              </a:rPr>
              <a:t>baseClass</a:t>
            </a:r>
            <a:r>
              <a:rPr lang="en-US" sz="1400" dirty="0">
                <a:latin typeface="Times New Roman" pitchFamily="18" charset="0"/>
                <a:cs typeface="Times New Roman" pitchFamily="18" charset="0"/>
              </a:rPr>
              <a:t>…</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public override </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multiplyNumbers</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a, </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b)</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return a*b;</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a:t>
            </a:r>
            <a:br>
              <a:rPr lang="en-US" sz="1400" dirty="0">
                <a:latin typeface="Times New Roman" pitchFamily="18" charset="0"/>
                <a:cs typeface="Times New Roman" pitchFamily="18" charset="0"/>
              </a:rPr>
            </a:br>
            <a:r>
              <a:rPr lang="en-US" sz="1400" b="1" dirty="0">
                <a:latin typeface="Times New Roman" pitchFamily="18" charset="0"/>
                <a:cs typeface="Times New Roman" pitchFamily="18" charset="0"/>
              </a:rPr>
              <a:t>In the above example, we only implemented </a:t>
            </a:r>
            <a:r>
              <a:rPr lang="en-US" sz="1400" b="1" i="1" dirty="0" err="1">
                <a:latin typeface="Times New Roman" pitchFamily="18" charset="0"/>
                <a:cs typeface="Times New Roman" pitchFamily="18" charset="0"/>
              </a:rPr>
              <a:t>addNumbers</a:t>
            </a:r>
            <a:r>
              <a:rPr lang="en-US" sz="1400" b="1" dirty="0">
                <a:latin typeface="Times New Roman" pitchFamily="18" charset="0"/>
                <a:cs typeface="Times New Roman" pitchFamily="18" charset="0"/>
              </a:rPr>
              <a:t> in the derived abstract class (</a:t>
            </a:r>
            <a:r>
              <a:rPr lang="en-US" sz="1400" b="1" i="1" dirty="0" err="1">
                <a:latin typeface="Times New Roman" pitchFamily="18" charset="0"/>
                <a:cs typeface="Times New Roman" pitchFamily="18" charset="0"/>
              </a:rPr>
              <a:t>derivedClass</a:t>
            </a:r>
            <a:r>
              <a:rPr lang="en-US" sz="1400" b="1" dirty="0">
                <a:latin typeface="Times New Roman" pitchFamily="18" charset="0"/>
                <a:cs typeface="Times New Roman" pitchFamily="18" charset="0"/>
              </a:rPr>
              <a:t>). The abstract method </a:t>
            </a:r>
            <a:r>
              <a:rPr lang="en-US" sz="1400" b="1" i="1" dirty="0" err="1">
                <a:latin typeface="Times New Roman" pitchFamily="18" charset="0"/>
                <a:cs typeface="Times New Roman" pitchFamily="18" charset="0"/>
              </a:rPr>
              <a:t>multiplyNumbers</a:t>
            </a:r>
            <a:r>
              <a:rPr lang="en-US" sz="1400" b="1" dirty="0">
                <a:latin typeface="Times New Roman" pitchFamily="18" charset="0"/>
                <a:cs typeface="Times New Roman" pitchFamily="18" charset="0"/>
              </a:rPr>
              <a:t> is implemented in the </a:t>
            </a:r>
            <a:r>
              <a:rPr lang="en-US" sz="1400" b="1" i="1" dirty="0" err="1">
                <a:latin typeface="Times New Roman" pitchFamily="18" charset="0"/>
                <a:cs typeface="Times New Roman" pitchFamily="18" charset="0"/>
              </a:rPr>
              <a:t>anyClass</a:t>
            </a:r>
            <a:r>
              <a:rPr lang="en-US" sz="1400" b="1" dirty="0">
                <a:latin typeface="Times New Roman" pitchFamily="18" charset="0"/>
                <a:cs typeface="Times New Roman" pitchFamily="18" charset="0"/>
              </a:rPr>
              <a:t>, which is in turn derived from </a:t>
            </a:r>
            <a:r>
              <a:rPr lang="en-US" sz="1400" b="1" i="1" dirty="0" err="1">
                <a:latin typeface="Times New Roman" pitchFamily="18" charset="0"/>
                <a:cs typeface="Times New Roman" pitchFamily="18" charset="0"/>
              </a:rPr>
              <a:t>derivedClass</a:t>
            </a:r>
            <a:r>
              <a:rPr lang="en-US" sz="1400" b="1" dirty="0">
                <a:latin typeface="Times New Roman" pitchFamily="18" charset="0"/>
                <a:cs typeface="Times New Roman" pitchFamily="18" charset="0"/>
              </a:rPr>
              <a:t>. </a:t>
            </a:r>
            <a:br>
              <a:rPr lang="en-US" sz="1400" b="1" dirty="0">
                <a:latin typeface="Times New Roman" pitchFamily="18" charset="0"/>
                <a:cs typeface="Times New Roman" pitchFamily="18" charset="0"/>
              </a:rPr>
            </a:br>
            <a:endParaRPr lang="en-US" sz="1400" b="1"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ED924468-1F58-4625-A5B7-DFAC6800E507}" type="datetime1">
              <a:rPr lang="en-US" smtClean="0"/>
              <a:t>10-Mar-14</a:t>
            </a:fld>
            <a:endParaRPr lang="en-US"/>
          </a:p>
        </p:txBody>
      </p:sp>
      <p:sp>
        <p:nvSpPr>
          <p:cNvPr id="4" name="Slide Number Placeholder 3"/>
          <p:cNvSpPr>
            <a:spLocks noGrp="1"/>
          </p:cNvSpPr>
          <p:nvPr>
            <p:ph type="sldNum" sz="quarter" idx="12"/>
          </p:nvPr>
        </p:nvSpPr>
        <p:spPr/>
        <p:txBody>
          <a:bodyPr/>
          <a:lstStyle/>
          <a:p>
            <a:fld id="{FDF22402-39F3-4B94-BEF4-A295A13950D7}" type="slidenum">
              <a:rPr lang="en-US" smtClean="0"/>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a:bodyPr>
          <a:lstStyle/>
          <a:p>
            <a:r>
              <a:rPr lang="en-US" sz="3200" b="1" u="sng" dirty="0" smtClean="0">
                <a:latin typeface="Times New Roman" pitchFamily="18" charset="0"/>
                <a:cs typeface="Times New Roman" pitchFamily="18" charset="0"/>
              </a:rPr>
              <a:t>Partial Class</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381000" y="762000"/>
            <a:ext cx="8610600" cy="5867400"/>
          </a:xfrm>
        </p:spPr>
        <p:txBody>
          <a:bodyPr>
            <a:normAutofit fontScale="77500" lnSpcReduction="20000"/>
          </a:bodyPr>
          <a:lstStyle/>
          <a:p>
            <a:r>
              <a:rPr lang="en-US" sz="3100" dirty="0" smtClean="0">
                <a:latin typeface="Times New Roman" pitchFamily="18" charset="0"/>
                <a:cs typeface="Times New Roman" pitchFamily="18" charset="0"/>
              </a:rPr>
              <a:t>This </a:t>
            </a:r>
            <a:r>
              <a:rPr lang="en-US" sz="3100" dirty="0">
                <a:latin typeface="Times New Roman" pitchFamily="18" charset="0"/>
                <a:cs typeface="Times New Roman" pitchFamily="18" charset="0"/>
              </a:rPr>
              <a:t>special type of class </a:t>
            </a:r>
            <a:r>
              <a:rPr lang="en-US" sz="3100" dirty="0" smtClean="0">
                <a:latin typeface="Times New Roman" pitchFamily="18" charset="0"/>
                <a:cs typeface="Times New Roman" pitchFamily="18" charset="0"/>
              </a:rPr>
              <a:t>introduced </a:t>
            </a:r>
            <a:r>
              <a:rPr lang="en-US" sz="3100" dirty="0">
                <a:latin typeface="Times New Roman" pitchFamily="18" charset="0"/>
                <a:cs typeface="Times New Roman" pitchFamily="18" charset="0"/>
              </a:rPr>
              <a:t>with </a:t>
            </a:r>
            <a:r>
              <a:rPr lang="en-US" sz="3100" dirty="0" err="1">
                <a:latin typeface="Times New Roman" pitchFamily="18" charset="0"/>
                <a:cs typeface="Times New Roman" pitchFamily="18" charset="0"/>
              </a:rPr>
              <a:t>.Net</a:t>
            </a:r>
            <a:r>
              <a:rPr lang="en-US" sz="3100" dirty="0">
                <a:latin typeface="Times New Roman" pitchFamily="18" charset="0"/>
                <a:cs typeface="Times New Roman" pitchFamily="18" charset="0"/>
              </a:rPr>
              <a:t> Framework </a:t>
            </a:r>
            <a:r>
              <a:rPr lang="en-US" sz="3100" dirty="0" smtClean="0">
                <a:latin typeface="Times New Roman" pitchFamily="18" charset="0"/>
                <a:cs typeface="Times New Roman" pitchFamily="18" charset="0"/>
              </a:rPr>
              <a:t>2.0</a:t>
            </a:r>
          </a:p>
          <a:p>
            <a:r>
              <a:rPr lang="en-US" sz="3100" dirty="0">
                <a:latin typeface="Times New Roman" pitchFamily="18" charset="0"/>
                <a:cs typeface="Times New Roman" pitchFamily="18" charset="0"/>
              </a:rPr>
              <a:t>Partial Class allows its members – method, properties, and events – to be divided into multiple source </a:t>
            </a:r>
            <a:r>
              <a:rPr lang="en-US" sz="3100" dirty="0" smtClean="0">
                <a:latin typeface="Times New Roman" pitchFamily="18" charset="0"/>
                <a:cs typeface="Times New Roman" pitchFamily="18" charset="0"/>
              </a:rPr>
              <a:t>files.</a:t>
            </a:r>
          </a:p>
          <a:p>
            <a:r>
              <a:rPr lang="en-US" sz="3100" dirty="0">
                <a:latin typeface="Times New Roman" pitchFamily="18" charset="0"/>
                <a:cs typeface="Times New Roman" pitchFamily="18" charset="0"/>
              </a:rPr>
              <a:t>At compile time these files get combined into a single class</a:t>
            </a:r>
            <a:r>
              <a:rPr lang="en-US" sz="3100" dirty="0" smtClean="0">
                <a:latin typeface="Times New Roman" pitchFamily="18" charset="0"/>
                <a:cs typeface="Times New Roman" pitchFamily="18" charset="0"/>
              </a:rPr>
              <a:t>.</a:t>
            </a:r>
          </a:p>
          <a:p>
            <a:r>
              <a:rPr lang="en-US" sz="3100" dirty="0">
                <a:latin typeface="Times New Roman" pitchFamily="18" charset="0"/>
                <a:cs typeface="Times New Roman" pitchFamily="18" charset="0"/>
              </a:rPr>
              <a:t>Partial Class is denoted by the keyword </a:t>
            </a:r>
            <a:r>
              <a:rPr lang="en-US" sz="3100" b="1" i="1" dirty="0">
                <a:latin typeface="Times New Roman" pitchFamily="18" charset="0"/>
                <a:cs typeface="Times New Roman" pitchFamily="18" charset="0"/>
              </a:rPr>
              <a:t>partial</a:t>
            </a:r>
            <a:r>
              <a:rPr lang="en-US" sz="3100" dirty="0">
                <a:latin typeface="Times New Roman" pitchFamily="18" charset="0"/>
                <a:cs typeface="Times New Roman" pitchFamily="18" charset="0"/>
              </a:rPr>
              <a:t>.</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a:p>
            <a:pPr marL="0" indent="0">
              <a:buNone/>
            </a:pPr>
            <a:r>
              <a:rPr lang="en-US" sz="2800" b="1" dirty="0">
                <a:latin typeface="Times New Roman" pitchFamily="18" charset="0"/>
                <a:cs typeface="Times New Roman" pitchFamily="18" charset="0"/>
              </a:rPr>
              <a:t>D</a:t>
            </a:r>
            <a:r>
              <a:rPr lang="en-US" sz="2800" b="1" dirty="0" smtClean="0">
                <a:latin typeface="Times New Roman" pitchFamily="18" charset="0"/>
                <a:cs typeface="Times New Roman" pitchFamily="18" charset="0"/>
              </a:rPr>
              <a:t>o's </a:t>
            </a:r>
            <a:r>
              <a:rPr lang="en-US" sz="2800" b="1" dirty="0">
                <a:latin typeface="Times New Roman" pitchFamily="18" charset="0"/>
                <a:cs typeface="Times New Roman" pitchFamily="18" charset="0"/>
              </a:rPr>
              <a:t>and don'ts about partial class</a:t>
            </a:r>
            <a:r>
              <a:rPr lang="en-US" sz="2800" b="1" dirty="0" smtClean="0">
                <a:latin typeface="Times New Roman" pitchFamily="18" charset="0"/>
                <a:cs typeface="Times New Roman" pitchFamily="18" charset="0"/>
              </a:rPr>
              <a:t>:-</a:t>
            </a:r>
          </a:p>
          <a:p>
            <a:pPr marL="0" indent="0">
              <a:buNone/>
            </a:pP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All the parts of a partial class must be prefixed with the keyword partial.</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Accessibility, signature etc. must be same in all parts of the partial class.</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You cannot </a:t>
            </a:r>
            <a:r>
              <a:rPr lang="en-US" sz="2800" dirty="0" smtClean="0">
                <a:latin typeface="Times New Roman" pitchFamily="18" charset="0"/>
                <a:cs typeface="Times New Roman" pitchFamily="18" charset="0"/>
              </a:rPr>
              <a:t>seal one </a:t>
            </a:r>
            <a:r>
              <a:rPr lang="en-US" sz="2800" dirty="0">
                <a:latin typeface="Times New Roman" pitchFamily="18" charset="0"/>
                <a:cs typeface="Times New Roman" pitchFamily="18" charset="0"/>
              </a:rPr>
              <a:t>part of the partial class. In that case entire class in sealed.</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If you define any part of the partial class abstract, entire class will become abstract.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Inheritance cannot be applied to a part of partial class. If you do so, it applies to entire class. </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468A1C8-A029-47B7-A84B-6B4B79C61CAE}" type="datetime1">
              <a:rPr lang="en-US" smtClean="0"/>
              <a:t>10-Mar-14</a:t>
            </a:fld>
            <a:endParaRPr lang="en-US"/>
          </a:p>
        </p:txBody>
      </p:sp>
      <p:sp>
        <p:nvSpPr>
          <p:cNvPr id="5" name="Slide Number Placeholder 4"/>
          <p:cNvSpPr>
            <a:spLocks noGrp="1"/>
          </p:cNvSpPr>
          <p:nvPr>
            <p:ph type="sldNum" sz="quarter" idx="12"/>
          </p:nvPr>
        </p:nvSpPr>
        <p:spPr/>
        <p:txBody>
          <a:bodyPr/>
          <a:lstStyle/>
          <a:p>
            <a:fld id="{FDF22402-39F3-4B94-BEF4-A295A13950D7}" type="slidenum">
              <a:rPr lang="en-US" smtClean="0"/>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868362"/>
          </a:xfrm>
        </p:spPr>
        <p:txBody>
          <a:bodyPr>
            <a:normAutofit/>
          </a:bodyPr>
          <a:lstStyle/>
          <a:p>
            <a:pPr algn="l"/>
            <a:r>
              <a:rPr lang="en-US" sz="3000" dirty="0" smtClean="0">
                <a:latin typeface="Times New Roman" pitchFamily="18" charset="0"/>
                <a:cs typeface="Times New Roman" pitchFamily="18" charset="0"/>
              </a:rPr>
              <a:t>Example:</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838200"/>
            <a:ext cx="8305800" cy="5287963"/>
          </a:xfrm>
        </p:spPr>
        <p:txBody>
          <a:bodyPr>
            <a:normAutofit fontScale="85000" lnSpcReduction="20000"/>
          </a:bodyPr>
          <a:lstStyle/>
          <a:p>
            <a:r>
              <a:rPr lang="en-US" dirty="0"/>
              <a:t>public partial class </a:t>
            </a:r>
            <a:r>
              <a:rPr lang="en-US" dirty="0" err="1"/>
              <a:t>myPartialClass</a:t>
            </a:r>
            <a:r>
              <a:rPr lang="en-US" dirty="0"/>
              <a:t/>
            </a:r>
            <a:br>
              <a:rPr lang="en-US" dirty="0"/>
            </a:br>
            <a:r>
              <a:rPr lang="en-US" dirty="0"/>
              <a:t>{</a:t>
            </a:r>
            <a:br>
              <a:rPr lang="en-US" dirty="0"/>
            </a:br>
            <a:r>
              <a:rPr lang="en-US" dirty="0"/>
              <a:t>	public void </a:t>
            </a:r>
            <a:r>
              <a:rPr lang="en-US" dirty="0" err="1"/>
              <a:t>firstMethod</a:t>
            </a:r>
            <a:r>
              <a:rPr lang="en-US" dirty="0"/>
              <a:t>()</a:t>
            </a:r>
            <a:br>
              <a:rPr lang="en-US" dirty="0"/>
            </a:br>
            <a:r>
              <a:rPr lang="en-US" dirty="0"/>
              <a:t>	{</a:t>
            </a:r>
            <a:br>
              <a:rPr lang="en-US" dirty="0"/>
            </a:br>
            <a:r>
              <a:rPr lang="en-US" dirty="0"/>
              <a:t>		// code…</a:t>
            </a:r>
            <a:br>
              <a:rPr lang="en-US" dirty="0"/>
            </a:br>
            <a:r>
              <a:rPr lang="en-US" dirty="0"/>
              <a:t>	}</a:t>
            </a:r>
            <a:br>
              <a:rPr lang="en-US" dirty="0"/>
            </a:br>
            <a:r>
              <a:rPr lang="en-US" dirty="0"/>
              <a:t>}</a:t>
            </a:r>
            <a:br>
              <a:rPr lang="en-US" dirty="0"/>
            </a:br>
            <a:r>
              <a:rPr lang="en-US" dirty="0"/>
              <a:t/>
            </a:r>
            <a:br>
              <a:rPr lang="en-US" dirty="0"/>
            </a:br>
            <a:r>
              <a:rPr lang="en-US" dirty="0"/>
              <a:t>public partial class </a:t>
            </a:r>
            <a:r>
              <a:rPr lang="en-US" dirty="0" err="1"/>
              <a:t>myPartialClass</a:t>
            </a:r>
            <a:r>
              <a:rPr lang="en-US" dirty="0"/>
              <a:t/>
            </a:r>
            <a:br>
              <a:rPr lang="en-US" dirty="0"/>
            </a:br>
            <a:r>
              <a:rPr lang="en-US" dirty="0"/>
              <a:t>{</a:t>
            </a:r>
            <a:br>
              <a:rPr lang="en-US" dirty="0"/>
            </a:br>
            <a:r>
              <a:rPr lang="en-US" dirty="0"/>
              <a:t>	public void </a:t>
            </a:r>
            <a:r>
              <a:rPr lang="en-US" dirty="0" err="1"/>
              <a:t>secondMethod</a:t>
            </a:r>
            <a:r>
              <a:rPr lang="en-US" dirty="0"/>
              <a:t>()</a:t>
            </a:r>
            <a:br>
              <a:rPr lang="en-US" dirty="0"/>
            </a:br>
            <a:r>
              <a:rPr lang="en-US" dirty="0"/>
              <a:t>	{</a:t>
            </a:r>
            <a:br>
              <a:rPr lang="en-US" dirty="0"/>
            </a:br>
            <a:r>
              <a:rPr lang="en-US" dirty="0"/>
              <a:t>		// code…</a:t>
            </a:r>
            <a:br>
              <a:rPr lang="en-US" dirty="0"/>
            </a:br>
            <a:r>
              <a:rPr lang="en-US" dirty="0"/>
              <a:t>	}</a:t>
            </a:r>
            <a:br>
              <a:rPr lang="en-US" dirty="0"/>
            </a:br>
            <a:r>
              <a:rPr lang="en-US" dirty="0"/>
              <a:t>}</a:t>
            </a:r>
            <a:br>
              <a:rPr lang="en-US" dirty="0"/>
            </a:br>
            <a:endParaRPr lang="en-US" dirty="0"/>
          </a:p>
        </p:txBody>
      </p:sp>
      <p:sp>
        <p:nvSpPr>
          <p:cNvPr id="4" name="Date Placeholder 3"/>
          <p:cNvSpPr>
            <a:spLocks noGrp="1"/>
          </p:cNvSpPr>
          <p:nvPr>
            <p:ph type="dt" sz="half" idx="10"/>
          </p:nvPr>
        </p:nvSpPr>
        <p:spPr/>
        <p:txBody>
          <a:bodyPr/>
          <a:lstStyle/>
          <a:p>
            <a:fld id="{938D2EBF-40D9-4E92-BA85-049143E446A0}" type="datetime1">
              <a:rPr lang="en-US" smtClean="0"/>
              <a:t>10-Mar-14</a:t>
            </a:fld>
            <a:endParaRPr lang="en-US"/>
          </a:p>
        </p:txBody>
      </p:sp>
      <p:sp>
        <p:nvSpPr>
          <p:cNvPr id="5" name="Slide Number Placeholder 4"/>
          <p:cNvSpPr>
            <a:spLocks noGrp="1"/>
          </p:cNvSpPr>
          <p:nvPr>
            <p:ph type="sldNum" sz="quarter" idx="12"/>
          </p:nvPr>
        </p:nvSpPr>
        <p:spPr/>
        <p:txBody>
          <a:bodyPr/>
          <a:lstStyle/>
          <a:p>
            <a:fld id="{FDF22402-39F3-4B94-BEF4-A295A13950D7}" type="slidenum">
              <a:rPr lang="en-US" smtClean="0"/>
              <a:t>7</a:t>
            </a:fld>
            <a:endParaRPr lang="en-US"/>
          </a:p>
        </p:txBody>
      </p:sp>
    </p:spTree>
    <p:extLst>
      <p:ext uri="{BB962C8B-B14F-4D97-AF65-F5344CB8AC3E}">
        <p14:creationId xmlns:p14="http://schemas.microsoft.com/office/powerpoint/2010/main" val="36611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44562"/>
          </a:xfrm>
        </p:spPr>
        <p:txBody>
          <a:bodyPr>
            <a:normAutofit/>
          </a:bodyPr>
          <a:lstStyle/>
          <a:p>
            <a:r>
              <a:rPr lang="en-US" sz="3000" b="1" u="sng" dirty="0" smtClean="0">
                <a:latin typeface="Times New Roman" pitchFamily="18" charset="0"/>
                <a:cs typeface="Times New Roman" pitchFamily="18" charset="0"/>
              </a:rPr>
              <a:t>Sealed Class</a:t>
            </a:r>
            <a:endParaRPr lang="en-US" sz="3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304800" y="990600"/>
            <a:ext cx="8382000" cy="5562600"/>
          </a:xfrm>
        </p:spPr>
        <p:txBody>
          <a:bodyPr/>
          <a:lstStyle/>
          <a:p>
            <a:pPr algn="just"/>
            <a:r>
              <a:rPr lang="en-US" sz="3000" dirty="0">
                <a:latin typeface="Times New Roman" pitchFamily="18" charset="0"/>
                <a:cs typeface="Times New Roman" pitchFamily="18" charset="0"/>
              </a:rPr>
              <a:t>A sealed class is a class which cannot be inherited. </a:t>
            </a:r>
            <a:endParaRPr lang="en-US" sz="3000" dirty="0" smtClean="0">
              <a:latin typeface="Times New Roman" pitchFamily="18" charset="0"/>
              <a:cs typeface="Times New Roman" pitchFamily="18" charset="0"/>
            </a:endParaRPr>
          </a:p>
          <a:p>
            <a:pPr algn="just"/>
            <a:r>
              <a:rPr lang="en-US" sz="3000" dirty="0">
                <a:latin typeface="Times New Roman" pitchFamily="18" charset="0"/>
                <a:cs typeface="Times New Roman" pitchFamily="18" charset="0"/>
              </a:rPr>
              <a:t>A sealed class cannot be a base class. </a:t>
            </a:r>
            <a:endParaRPr lang="en-US" sz="3000" dirty="0" smtClean="0">
              <a:latin typeface="Times New Roman" pitchFamily="18" charset="0"/>
              <a:cs typeface="Times New Roman" pitchFamily="18" charset="0"/>
            </a:endParaRPr>
          </a:p>
          <a:p>
            <a:pPr algn="just"/>
            <a:r>
              <a:rPr lang="en-US" sz="3000" dirty="0">
                <a:latin typeface="Times New Roman" pitchFamily="18" charset="0"/>
                <a:cs typeface="Times New Roman" pitchFamily="18" charset="0"/>
              </a:rPr>
              <a:t>The modifier abstract cannot be applied to a sealed class</a:t>
            </a:r>
            <a:r>
              <a:rPr lang="en-US" sz="3000" dirty="0" smtClean="0">
                <a:latin typeface="Times New Roman" pitchFamily="18" charset="0"/>
                <a:cs typeface="Times New Roman" pitchFamily="18" charset="0"/>
              </a:rPr>
              <a:t>.</a:t>
            </a:r>
          </a:p>
          <a:p>
            <a:pPr algn="just"/>
            <a:r>
              <a:rPr lang="en-US" sz="3000" dirty="0">
                <a:latin typeface="Times New Roman" pitchFamily="18" charset="0"/>
                <a:cs typeface="Times New Roman" pitchFamily="18" charset="0"/>
              </a:rPr>
              <a:t>To access the members of a sealed class, you must create objects of that class. </a:t>
            </a:r>
            <a:endParaRPr lang="en-US" sz="3000" dirty="0" smtClean="0">
              <a:latin typeface="Times New Roman" pitchFamily="18" charset="0"/>
              <a:cs typeface="Times New Roman" pitchFamily="18" charset="0"/>
            </a:endParaRPr>
          </a:p>
          <a:p>
            <a:pPr algn="just"/>
            <a:r>
              <a:rPr lang="en-US" sz="3000" dirty="0">
                <a:latin typeface="Times New Roman" pitchFamily="18" charset="0"/>
                <a:cs typeface="Times New Roman" pitchFamily="18" charset="0"/>
              </a:rPr>
              <a:t>Sealed Class is denoted by the keyword </a:t>
            </a:r>
            <a:r>
              <a:rPr lang="en-US" sz="3000" i="1" dirty="0">
                <a:latin typeface="Times New Roman" pitchFamily="18" charset="0"/>
                <a:cs typeface="Times New Roman" pitchFamily="18" charset="0"/>
              </a:rPr>
              <a:t>sealed</a:t>
            </a:r>
            <a:r>
              <a:rPr lang="en-US" sz="3000" dirty="0">
                <a:latin typeface="Times New Roman" pitchFamily="18" charset="0"/>
                <a:cs typeface="Times New Roman" pitchFamily="18" charset="0"/>
              </a:rPr>
              <a:t>.</a:t>
            </a:r>
            <a:br>
              <a:rPr lang="en-US" sz="3000" dirty="0">
                <a:latin typeface="Times New Roman" pitchFamily="18" charset="0"/>
                <a:cs typeface="Times New Roman" pitchFamily="18" charset="0"/>
              </a:rPr>
            </a:br>
            <a:r>
              <a:rPr lang="en-US" sz="3000" dirty="0">
                <a:latin typeface="Times New Roman" pitchFamily="18" charset="0"/>
                <a:cs typeface="Times New Roman" pitchFamily="18" charset="0"/>
              </a:rPr>
              <a:t/>
            </a:r>
            <a:br>
              <a:rPr lang="en-US" sz="3000" dirty="0">
                <a:latin typeface="Times New Roman" pitchFamily="18" charset="0"/>
                <a:cs typeface="Times New Roman" pitchFamily="18" charset="0"/>
              </a:rPr>
            </a:br>
            <a:endParaRPr lang="en-US" sz="3000" dirty="0" smtClean="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D481206B-3576-458A-BA40-830D0DC97801}" type="datetime1">
              <a:rPr lang="en-US" smtClean="0"/>
              <a:t>10-Mar-14</a:t>
            </a:fld>
            <a:endParaRPr lang="en-US"/>
          </a:p>
        </p:txBody>
      </p:sp>
      <p:sp>
        <p:nvSpPr>
          <p:cNvPr id="5" name="Slide Number Placeholder 4"/>
          <p:cNvSpPr>
            <a:spLocks noGrp="1"/>
          </p:cNvSpPr>
          <p:nvPr>
            <p:ph type="sldNum" sz="quarter" idx="12"/>
          </p:nvPr>
        </p:nvSpPr>
        <p:spPr/>
        <p:txBody>
          <a:bodyPr/>
          <a:lstStyle/>
          <a:p>
            <a:fld id="{FDF22402-39F3-4B94-BEF4-A295A13950D7}" type="slidenum">
              <a:rPr lang="en-US" smtClean="0"/>
              <a:t>8</a:t>
            </a:fld>
            <a:endParaRPr lang="en-US"/>
          </a:p>
        </p:txBody>
      </p:sp>
    </p:spTree>
    <p:extLst>
      <p:ext uri="{BB962C8B-B14F-4D97-AF65-F5344CB8AC3E}">
        <p14:creationId xmlns:p14="http://schemas.microsoft.com/office/powerpoint/2010/main" val="1447765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pPr algn="l"/>
            <a:r>
              <a:rPr lang="en-US" dirty="0" smtClean="0"/>
              <a:t>Example:</a:t>
            </a:r>
            <a:endParaRPr lang="en-US" dirty="0"/>
          </a:p>
        </p:txBody>
      </p:sp>
      <p:sp>
        <p:nvSpPr>
          <p:cNvPr id="3" name="Content Placeholder 2"/>
          <p:cNvSpPr>
            <a:spLocks noGrp="1"/>
          </p:cNvSpPr>
          <p:nvPr>
            <p:ph idx="1"/>
          </p:nvPr>
        </p:nvSpPr>
        <p:spPr>
          <a:xfrm>
            <a:off x="381000" y="1143000"/>
            <a:ext cx="8305800" cy="4983163"/>
          </a:xfrm>
        </p:spPr>
        <p:txBody>
          <a:bodyPr>
            <a:normAutofit fontScale="70000" lnSpcReduction="20000"/>
          </a:bodyPr>
          <a:lstStyle/>
          <a:p>
            <a:pPr marL="0" indent="0">
              <a:buNone/>
            </a:pPr>
            <a:r>
              <a:rPr lang="en-US" dirty="0"/>
              <a:t>sealed class </a:t>
            </a:r>
            <a:r>
              <a:rPr lang="en-US" dirty="0" err="1"/>
              <a:t>mySealedClass</a:t>
            </a:r>
            <a:r>
              <a:rPr lang="en-US" dirty="0"/>
              <a:t/>
            </a:r>
            <a:br>
              <a:rPr lang="en-US" dirty="0"/>
            </a:br>
            <a:r>
              <a:rPr lang="en-US" dirty="0"/>
              <a:t>{</a:t>
            </a:r>
            <a:br>
              <a:rPr lang="en-US" dirty="0"/>
            </a:br>
            <a:r>
              <a:rPr lang="en-US" dirty="0"/>
              <a:t>	</a:t>
            </a:r>
            <a:r>
              <a:rPr lang="en-US" dirty="0" err="1"/>
              <a:t>int</a:t>
            </a:r>
            <a:r>
              <a:rPr lang="en-US" dirty="0"/>
              <a:t> a;</a:t>
            </a:r>
            <a:br>
              <a:rPr lang="en-US" dirty="0"/>
            </a:br>
            <a:r>
              <a:rPr lang="en-US" dirty="0"/>
              <a:t>	</a:t>
            </a:r>
            <a:r>
              <a:rPr lang="en-US" dirty="0" err="1"/>
              <a:t>int</a:t>
            </a:r>
            <a:r>
              <a:rPr lang="en-US" dirty="0"/>
              <a:t> b;</a:t>
            </a:r>
            <a:br>
              <a:rPr lang="en-US" dirty="0"/>
            </a:br>
            <a:r>
              <a:rPr lang="en-US" dirty="0"/>
              <a:t>}</a:t>
            </a:r>
            <a:br>
              <a:rPr lang="en-US" dirty="0"/>
            </a:br>
            <a:r>
              <a:rPr lang="en-US" dirty="0"/>
              <a:t/>
            </a:r>
            <a:br>
              <a:rPr lang="en-US" dirty="0"/>
            </a:br>
            <a:r>
              <a:rPr lang="en-US" dirty="0"/>
              <a:t>Class </a:t>
            </a:r>
            <a:r>
              <a:rPr lang="en-US" dirty="0" err="1"/>
              <a:t>mainClass</a:t>
            </a:r>
            <a:r>
              <a:rPr lang="en-US" dirty="0"/>
              <a:t/>
            </a:r>
            <a:br>
              <a:rPr lang="en-US" dirty="0"/>
            </a:br>
            <a:r>
              <a:rPr lang="en-US" dirty="0"/>
              <a:t>{</a:t>
            </a:r>
            <a:br>
              <a:rPr lang="en-US" dirty="0"/>
            </a:br>
            <a:r>
              <a:rPr lang="en-US" dirty="0"/>
              <a:t>	public static void Main()</a:t>
            </a:r>
            <a:br>
              <a:rPr lang="en-US" dirty="0"/>
            </a:br>
            <a:r>
              <a:rPr lang="en-US" dirty="0"/>
              <a:t>	{</a:t>
            </a:r>
            <a:br>
              <a:rPr lang="en-US" dirty="0"/>
            </a:br>
            <a:r>
              <a:rPr lang="en-US" dirty="0"/>
              <a:t>		</a:t>
            </a:r>
            <a:r>
              <a:rPr lang="en-US" dirty="0" err="1"/>
              <a:t>mySealedClass</a:t>
            </a:r>
            <a:r>
              <a:rPr lang="en-US" dirty="0"/>
              <a:t> </a:t>
            </a:r>
            <a:r>
              <a:rPr lang="en-US" dirty="0" err="1"/>
              <a:t>obj</a:t>
            </a:r>
            <a:r>
              <a:rPr lang="en-US" dirty="0"/>
              <a:t> = new </a:t>
            </a:r>
            <a:r>
              <a:rPr lang="en-US" dirty="0" err="1"/>
              <a:t>mySealedClass</a:t>
            </a:r>
            <a:r>
              <a:rPr lang="en-US" dirty="0"/>
              <a:t>();</a:t>
            </a:r>
            <a:br>
              <a:rPr lang="en-US" dirty="0"/>
            </a:br>
            <a:r>
              <a:rPr lang="en-US" dirty="0"/>
              <a:t>		</a:t>
            </a:r>
            <a:r>
              <a:rPr lang="en-US" dirty="0" err="1"/>
              <a:t>obj.a</a:t>
            </a:r>
            <a:r>
              <a:rPr lang="en-US" dirty="0"/>
              <a:t> = 5;</a:t>
            </a:r>
            <a:br>
              <a:rPr lang="en-US" dirty="0"/>
            </a:br>
            <a:r>
              <a:rPr lang="en-US" dirty="0"/>
              <a:t>		</a:t>
            </a:r>
            <a:r>
              <a:rPr lang="en-US" dirty="0" err="1"/>
              <a:t>obj.b</a:t>
            </a:r>
            <a:r>
              <a:rPr lang="en-US" dirty="0"/>
              <a:t> = 7;</a:t>
            </a:r>
            <a:br>
              <a:rPr lang="en-US" dirty="0"/>
            </a:br>
            <a:r>
              <a:rPr lang="en-US" dirty="0"/>
              <a:t>		</a:t>
            </a:r>
            <a:r>
              <a:rPr lang="en-US" dirty="0" err="1"/>
              <a:t>Console.WriteLine</a:t>
            </a:r>
            <a:r>
              <a:rPr lang="en-US" dirty="0"/>
              <a:t>("a = {0}, b = {1}", </a:t>
            </a:r>
            <a:r>
              <a:rPr lang="en-US" dirty="0" err="1"/>
              <a:t>obj.a</a:t>
            </a:r>
            <a:r>
              <a:rPr lang="en-US" dirty="0"/>
              <a:t>, </a:t>
            </a:r>
            <a:r>
              <a:rPr lang="en-US" dirty="0" err="1"/>
              <a:t>obj.b</a:t>
            </a:r>
            <a:r>
              <a:rPr lang="en-US" dirty="0"/>
              <a:t>);</a:t>
            </a:r>
            <a:br>
              <a:rPr lang="en-US" dirty="0"/>
            </a:br>
            <a:r>
              <a:rPr lang="en-US" dirty="0"/>
              <a:t>	}</a:t>
            </a:r>
            <a:br>
              <a:rPr lang="en-US" dirty="0"/>
            </a:br>
            <a:r>
              <a:rPr lang="en-US" dirty="0"/>
              <a:t>}</a:t>
            </a:r>
            <a:br>
              <a:rPr lang="en-US" dirty="0"/>
            </a:br>
            <a:endParaRPr lang="en-US" dirty="0"/>
          </a:p>
        </p:txBody>
      </p:sp>
      <p:sp>
        <p:nvSpPr>
          <p:cNvPr id="4" name="Date Placeholder 3"/>
          <p:cNvSpPr>
            <a:spLocks noGrp="1"/>
          </p:cNvSpPr>
          <p:nvPr>
            <p:ph type="dt" sz="half" idx="10"/>
          </p:nvPr>
        </p:nvSpPr>
        <p:spPr/>
        <p:txBody>
          <a:bodyPr/>
          <a:lstStyle/>
          <a:p>
            <a:fld id="{47C01DEE-DB5E-4254-BF5C-B8E1D1B62655}" type="datetime1">
              <a:rPr lang="en-US" smtClean="0"/>
              <a:t>10-Mar-14</a:t>
            </a:fld>
            <a:endParaRPr lang="en-US"/>
          </a:p>
        </p:txBody>
      </p:sp>
      <p:sp>
        <p:nvSpPr>
          <p:cNvPr id="5" name="Slide Number Placeholder 4"/>
          <p:cNvSpPr>
            <a:spLocks noGrp="1"/>
          </p:cNvSpPr>
          <p:nvPr>
            <p:ph type="sldNum" sz="quarter" idx="12"/>
          </p:nvPr>
        </p:nvSpPr>
        <p:spPr/>
        <p:txBody>
          <a:bodyPr/>
          <a:lstStyle/>
          <a:p>
            <a:fld id="{FDF22402-39F3-4B94-BEF4-A295A13950D7}" type="slidenum">
              <a:rPr lang="en-US" smtClean="0"/>
              <a:t>9</a:t>
            </a:fld>
            <a:endParaRPr lang="en-US"/>
          </a:p>
        </p:txBody>
      </p:sp>
    </p:spTree>
    <p:extLst>
      <p:ext uri="{BB962C8B-B14F-4D97-AF65-F5344CB8AC3E}">
        <p14:creationId xmlns:p14="http://schemas.microsoft.com/office/powerpoint/2010/main" val="36175089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142</TotalTime>
  <Words>406</Words>
  <Application>Microsoft Office PowerPoint</Application>
  <PresentationFormat>On-screen Show (4:3)</PresentationFormat>
  <Paragraphs>114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Aspect</vt:lpstr>
      <vt:lpstr>TYPES OF CLASSES</vt:lpstr>
      <vt:lpstr>Definition:</vt:lpstr>
      <vt:lpstr>Types of Classes</vt:lpstr>
      <vt:lpstr>Abstract Class </vt:lpstr>
      <vt:lpstr>PowerPoint Presentation</vt:lpstr>
      <vt:lpstr>Partial Class</vt:lpstr>
      <vt:lpstr>Example:</vt:lpstr>
      <vt:lpstr>Sealed Class</vt:lpstr>
      <vt:lpstr>Example:</vt:lpstr>
      <vt:lpstr>Static Class</vt:lpstr>
      <vt:lpstr>Example</vt:lpstr>
      <vt:lpstr>Nested Class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CLASSES</dc:title>
  <dc:creator>admin</dc:creator>
  <cp:lastModifiedBy>RJ</cp:lastModifiedBy>
  <cp:revision>21</cp:revision>
  <dcterms:created xsi:type="dcterms:W3CDTF">2014-03-10T10:44:05Z</dcterms:created>
  <dcterms:modified xsi:type="dcterms:W3CDTF">2014-03-10T14:57:41Z</dcterms:modified>
</cp:coreProperties>
</file>