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9"/>
  </p:notesMasterIdLst>
  <p:sldIdLst>
    <p:sldId id="256" r:id="rId2"/>
    <p:sldId id="258" r:id="rId3"/>
    <p:sldId id="309" r:id="rId4"/>
    <p:sldId id="311" r:id="rId5"/>
    <p:sldId id="325" r:id="rId6"/>
    <p:sldId id="330" r:id="rId7"/>
    <p:sldId id="331" r:id="rId8"/>
    <p:sldId id="332" r:id="rId9"/>
    <p:sldId id="260" r:id="rId10"/>
    <p:sldId id="326" r:id="rId11"/>
    <p:sldId id="327" r:id="rId12"/>
    <p:sldId id="328" r:id="rId13"/>
    <p:sldId id="310" r:id="rId14"/>
    <p:sldId id="319" r:id="rId15"/>
    <p:sldId id="333" r:id="rId16"/>
    <p:sldId id="329" r:id="rId17"/>
    <p:sldId id="314" r:id="rId18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20"/>
      <p:bold r:id="rId21"/>
      <p:italic r:id="rId22"/>
      <p:boldItalic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BA3"/>
    <a:srgbClr val="4A8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FF4FA7-D93A-48CC-8337-732119749FB0}">
  <a:tblStyle styleId="{99FF4FA7-D93A-48CC-8337-732119749F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9fa940987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9fa940987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4160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9fa940987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9fa940987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9795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9fa940987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9fa940987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8976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402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50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1833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9fa940987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9fa940987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9991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9fa940987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9fa940987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5141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6860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9fa940987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9fa940987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2195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9fa940987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9fa940987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9942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0" r:id="rId4"/>
    <p:sldLayoutId id="2147483663" r:id="rId5"/>
    <p:sldLayoutId id="214748366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maranibadr/projet-base-de-donnees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8" y="883838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accent1"/>
                </a:solidFill>
              </a:rPr>
              <a:t>House </a:t>
            </a:r>
            <a:br>
              <a:rPr lang="fr-FR" dirty="0">
                <a:solidFill>
                  <a:schemeClr val="accent1"/>
                </a:solidFill>
              </a:rPr>
            </a:br>
            <a:r>
              <a:rPr lang="fr-FR" dirty="0">
                <a:solidFill>
                  <a:schemeClr val="accent1"/>
                </a:solidFill>
              </a:rPr>
              <a:t>Inventory </a:t>
            </a:r>
            <a:r>
              <a:rPr lang="fr-FR" sz="4800" dirty="0">
                <a:solidFill>
                  <a:schemeClr val="accent1"/>
                </a:solidFill>
              </a:rPr>
              <a:t>🏠</a:t>
            </a:r>
            <a:br>
              <a:rPr lang="fr-FR" dirty="0">
                <a:solidFill>
                  <a:schemeClr val="accent1"/>
                </a:solidFill>
              </a:rPr>
            </a:br>
            <a:r>
              <a:rPr lang="fr-FR" sz="1800" dirty="0">
                <a:solidFill>
                  <a:srgbClr val="4A8CFF"/>
                </a:solidFill>
              </a:rPr>
              <a:t>Conception et réalisation dune application</a:t>
            </a:r>
            <a:br>
              <a:rPr lang="fr-FR" sz="1800" dirty="0">
                <a:solidFill>
                  <a:srgbClr val="4A8CFF"/>
                </a:solidFill>
              </a:rPr>
            </a:br>
            <a:r>
              <a:rPr lang="fr-FR" sz="1800" dirty="0">
                <a:solidFill>
                  <a:srgbClr val="4A8CFF"/>
                </a:solidFill>
              </a:rPr>
              <a:t>de gestion des stocks</a:t>
            </a:r>
            <a:endParaRPr sz="1800" dirty="0">
              <a:solidFill>
                <a:srgbClr val="4A8CFF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2" y="2966469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Réalisé par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Badr-Eddine MARANI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Aymen </a:t>
            </a:r>
            <a:r>
              <a:rPr lang="fr-FR" sz="1400" dirty="0" err="1"/>
              <a:t>Lakhyar</a:t>
            </a:r>
            <a:endParaRPr lang="fr-FR" sz="14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Cet présentation est soumis dans le cadre du projet de base de données.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4F47005-CB72-4FFD-BD51-BB75032423B9}"/>
              </a:ext>
            </a:extLst>
          </p:cNvPr>
          <p:cNvSpPr txBox="1"/>
          <p:nvPr/>
        </p:nvSpPr>
        <p:spPr>
          <a:xfrm>
            <a:off x="5506384" y="2983409"/>
            <a:ext cx="29081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>
                <a:latin typeface="Montserrat" panose="00000500000000000000" pitchFamily="2" charset="0"/>
              </a:rPr>
              <a:t>Encadrants :</a:t>
            </a:r>
          </a:p>
          <a:p>
            <a:pPr algn="r"/>
            <a:r>
              <a:rPr lang="fr-FR" dirty="0">
                <a:latin typeface="Montserrat" panose="00000500000000000000" pitchFamily="2" charset="0"/>
              </a:rPr>
              <a:t>Prof. Mahmoud El Hamlaoui</a:t>
            </a:r>
          </a:p>
          <a:p>
            <a:pPr algn="r"/>
            <a:r>
              <a:rPr lang="fr-FR" dirty="0">
                <a:latin typeface="Montserrat" panose="00000500000000000000" pitchFamily="2" charset="0"/>
              </a:rPr>
              <a:t>Prof. Abderrahim Ait </a:t>
            </a:r>
            <a:r>
              <a:rPr lang="fr-FR" dirty="0" err="1">
                <a:latin typeface="Montserrat" panose="00000500000000000000" pitchFamily="2" charset="0"/>
              </a:rPr>
              <a:t>Wakrime</a:t>
            </a:r>
            <a:endParaRPr lang="fr-FR" dirty="0">
              <a:latin typeface="Montserrat" panose="00000500000000000000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1EE3F8E-A74F-49EB-9B48-3A95DD90DB33}"/>
              </a:ext>
            </a:extLst>
          </p:cNvPr>
          <p:cNvSpPr txBox="1"/>
          <p:nvPr/>
        </p:nvSpPr>
        <p:spPr>
          <a:xfrm>
            <a:off x="3013042" y="4612422"/>
            <a:ext cx="31179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Montserrat" panose="00000500000000000000" pitchFamily="2" charset="0"/>
              </a:rPr>
              <a:t>Année académique 2021 –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Conception</a:t>
            </a:r>
            <a:br>
              <a:rPr lang="fr-FR" dirty="0"/>
            </a:br>
            <a:r>
              <a:rPr lang="fr-FR" sz="2000" dirty="0">
                <a:solidFill>
                  <a:srgbClr val="4A8CFF"/>
                </a:solidFill>
              </a:rPr>
              <a:t>Dictionnaire de données</a:t>
            </a:r>
            <a:endParaRPr lang="fr-FR" dirty="0">
              <a:solidFill>
                <a:srgbClr val="4A8CFF"/>
              </a:solidFill>
            </a:endParaRPr>
          </a:p>
        </p:txBody>
      </p:sp>
      <p:sp>
        <p:nvSpPr>
          <p:cNvPr id="297" name="Google Shape;297;p39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EF91717-8162-4480-B75D-92A8FEC55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291" y="1249762"/>
            <a:ext cx="5345750" cy="332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84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Conception</a:t>
            </a:r>
            <a:br>
              <a:rPr lang="fr-FR" dirty="0"/>
            </a:br>
            <a:r>
              <a:rPr lang="fr-FR" sz="2000" dirty="0">
                <a:solidFill>
                  <a:srgbClr val="4A8CFF"/>
                </a:solidFill>
              </a:rPr>
              <a:t>Modèle EA (MCD)</a:t>
            </a:r>
            <a:endParaRPr lang="fr-FR" dirty="0">
              <a:solidFill>
                <a:srgbClr val="4A8CFF"/>
              </a:solidFill>
            </a:endParaRPr>
          </a:p>
        </p:txBody>
      </p:sp>
      <p:sp>
        <p:nvSpPr>
          <p:cNvPr id="297" name="Google Shape;297;p39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3236238-DA4D-4193-9B97-2ACBC3ED8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819" y="1258515"/>
            <a:ext cx="5818162" cy="327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54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Conception</a:t>
            </a:r>
            <a:br>
              <a:rPr lang="fr-FR" dirty="0"/>
            </a:br>
            <a:endParaRPr lang="fr-FR" dirty="0">
              <a:solidFill>
                <a:srgbClr val="4A8CFF"/>
              </a:solidFill>
            </a:endParaRPr>
          </a:p>
        </p:txBody>
      </p:sp>
      <p:sp>
        <p:nvSpPr>
          <p:cNvPr id="297" name="Google Shape;297;p39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DDD7CB3-BDA3-4FFF-BEAD-223FB8538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62" y="1357240"/>
            <a:ext cx="3597347" cy="2586131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8E6790B-2EF9-4666-9BB5-4ABA7EF1D6B5}"/>
              </a:ext>
            </a:extLst>
          </p:cNvPr>
          <p:cNvCxnSpPr>
            <a:cxnSpLocks/>
          </p:cNvCxnSpPr>
          <p:nvPr/>
        </p:nvCxnSpPr>
        <p:spPr>
          <a:xfrm rot="10800000">
            <a:off x="4358540" y="1319475"/>
            <a:ext cx="0" cy="32677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E2EF45B5-CC4B-4434-B01C-91E8F3C032A2}"/>
              </a:ext>
            </a:extLst>
          </p:cNvPr>
          <p:cNvSpPr txBox="1"/>
          <p:nvPr/>
        </p:nvSpPr>
        <p:spPr>
          <a:xfrm>
            <a:off x="4678630" y="1049463"/>
            <a:ext cx="4831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4A8CFF"/>
                </a:solidFill>
                <a:latin typeface="Montserrat" panose="00000500000000000000" pitchFamily="2" charset="0"/>
              </a:rPr>
              <a:t>Normalisation de la base en 3 forme normale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86AC9A2-7D0D-4529-9B48-6ACB6BA69DBC}"/>
              </a:ext>
            </a:extLst>
          </p:cNvPr>
          <p:cNvSpPr txBox="1"/>
          <p:nvPr/>
        </p:nvSpPr>
        <p:spPr>
          <a:xfrm>
            <a:off x="548591" y="1049463"/>
            <a:ext cx="4130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4A8CFF"/>
                </a:solidFill>
                <a:latin typeface="Montserrat" panose="00000500000000000000" pitchFamily="2" charset="0"/>
              </a:rPr>
              <a:t>Modèle logique de données (MLD)</a:t>
            </a:r>
            <a:endParaRPr lang="fr-FR" dirty="0">
              <a:solidFill>
                <a:srgbClr val="4A8CFF"/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4230A8-5F4C-4F97-8A96-1D5D89D8EDDD}"/>
              </a:ext>
            </a:extLst>
          </p:cNvPr>
          <p:cNvSpPr/>
          <p:nvPr/>
        </p:nvSpPr>
        <p:spPr>
          <a:xfrm>
            <a:off x="441862" y="1366682"/>
            <a:ext cx="3597346" cy="260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DDBE171-27B8-42EF-8BED-40E633BBC3E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487307" y="1455759"/>
            <a:ext cx="4572000" cy="36862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B79CEE98-4692-4C94-BD27-69C79DBEFE12}"/>
              </a:ext>
            </a:extLst>
          </p:cNvPr>
          <p:cNvSpPr txBox="1"/>
          <p:nvPr/>
        </p:nvSpPr>
        <p:spPr>
          <a:xfrm>
            <a:off x="4676935" y="2132206"/>
            <a:ext cx="4192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4A8CFF"/>
                </a:solidFill>
                <a:latin typeface="Montserrat" panose="00000500000000000000" pitchFamily="2" charset="0"/>
              </a:rPr>
              <a:t>1FN ✔ </a:t>
            </a:r>
            <a:r>
              <a:rPr lang="fr-FR" dirty="0">
                <a:solidFill>
                  <a:schemeClr val="tx1"/>
                </a:solidFill>
                <a:latin typeface="Montserrat" panose="00000500000000000000" pitchFamily="2" charset="0"/>
              </a:rPr>
              <a:t>(Tous les attributs sont atomiques et l’identifiant est unique)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7C532DE-39B2-4ACC-A0BA-C54865538918}"/>
              </a:ext>
            </a:extLst>
          </p:cNvPr>
          <p:cNvSpPr txBox="1"/>
          <p:nvPr/>
        </p:nvSpPr>
        <p:spPr>
          <a:xfrm>
            <a:off x="4676935" y="2668018"/>
            <a:ext cx="4192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4A8CFF"/>
                </a:solidFill>
                <a:latin typeface="Montserrat" panose="00000500000000000000" pitchFamily="2" charset="0"/>
              </a:rPr>
              <a:t>2FN ✔ </a:t>
            </a:r>
            <a:r>
              <a:rPr lang="fr-FR" dirty="0">
                <a:solidFill>
                  <a:schemeClr val="tx1"/>
                </a:solidFill>
                <a:latin typeface="Montserrat" panose="00000500000000000000" pitchFamily="2" charset="0"/>
              </a:rPr>
              <a:t>(Le clé principale est simple non composite)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E0CF390-D4FC-4D28-822B-FCAFF9B8DF05}"/>
              </a:ext>
            </a:extLst>
          </p:cNvPr>
          <p:cNvSpPr txBox="1"/>
          <p:nvPr/>
        </p:nvSpPr>
        <p:spPr>
          <a:xfrm>
            <a:off x="4676935" y="3203830"/>
            <a:ext cx="4192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4A8CFF"/>
                </a:solidFill>
                <a:latin typeface="Montserrat" panose="00000500000000000000" pitchFamily="2" charset="0"/>
              </a:rPr>
              <a:t>3FN ✔ </a:t>
            </a:r>
            <a:r>
              <a:rPr lang="fr-FR" dirty="0">
                <a:solidFill>
                  <a:schemeClr val="tx1"/>
                </a:solidFill>
                <a:latin typeface="Montserrat" panose="00000500000000000000" pitchFamily="2" charset="0"/>
              </a:rPr>
              <a:t>(aucune combinaison entre les attributs ne suffissent pour déduire les autres attributs)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A8C31072-82E7-43EA-AEA2-A923D6A3BE98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4039208" y="1496967"/>
            <a:ext cx="448099" cy="1431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C0DE1962-EAFD-4DEC-81C7-18C3559283E8}"/>
              </a:ext>
            </a:extLst>
          </p:cNvPr>
          <p:cNvSpPr txBox="1"/>
          <p:nvPr/>
        </p:nvSpPr>
        <p:spPr>
          <a:xfrm>
            <a:off x="5477187" y="4129316"/>
            <a:ext cx="3491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4A8CFF"/>
                </a:solidFill>
                <a:latin typeface="Montserrat" panose="00000500000000000000" pitchFamily="2" charset="0"/>
              </a:rPr>
              <a:t>3FN respectée 👍</a:t>
            </a:r>
            <a:endParaRPr lang="fr-FR" sz="20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57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9" grpId="0"/>
      <p:bldP spid="21" grpId="0"/>
      <p:bldP spid="22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782725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Phase réalisation</a:t>
            </a:r>
          </a:p>
        </p:txBody>
      </p:sp>
      <p:sp>
        <p:nvSpPr>
          <p:cNvPr id="223" name="Google Shape;223;p34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803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B77ADE-6839-4257-B84C-F6DB7922E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Technologies utilisés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7F0728E-4024-4F15-8EC6-7738F3C37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157585"/>
            <a:ext cx="3124200" cy="130581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11118AF-5A82-462C-B670-50C61BDF4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520" y="878949"/>
            <a:ext cx="1863090" cy="186309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5988992-3C44-4578-9265-5E5ED051E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0840" y="2680098"/>
            <a:ext cx="3124200" cy="161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0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B77ADE-6839-4257-B84C-F6DB7922E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sz="2000" dirty="0"/>
              <a:t>Création de la base de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FBA0A1-7F33-447C-91AF-CE1FC3CA2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00" y="803475"/>
            <a:ext cx="3368332" cy="1493649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C7E6D4C4-CC7B-4F18-954E-C970C8B54A14}"/>
              </a:ext>
            </a:extLst>
          </p:cNvPr>
          <p:cNvSpPr txBox="1">
            <a:spLocks/>
          </p:cNvSpPr>
          <p:nvPr/>
        </p:nvSpPr>
        <p:spPr>
          <a:xfrm>
            <a:off x="656840" y="250915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fr-FR" sz="2000" dirty="0"/>
              <a:t>Création de la table produit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FB375DD-160A-45C0-99CD-FAB155B3E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040" y="1233378"/>
            <a:ext cx="4109425" cy="343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6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B77ADE-6839-4257-B84C-F6DB7922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00" y="1228995"/>
            <a:ext cx="4334260" cy="572700"/>
          </a:xfrm>
        </p:spPr>
        <p:txBody>
          <a:bodyPr/>
          <a:lstStyle/>
          <a:p>
            <a:pPr algn="l"/>
            <a:r>
              <a:rPr lang="fr-FR" dirty="0"/>
              <a:t>Le code Le code est disponible sur GitHub à cette adresse :</a:t>
            </a:r>
            <a:br>
              <a:rPr lang="fr-FR" dirty="0"/>
            </a:br>
            <a:r>
              <a:rPr lang="fr-FR" sz="1400" b="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https://github.com/maranibadr/projet-base-de-donnees</a:t>
            </a:r>
            <a:r>
              <a:rPr lang="fr-FR" sz="1400" b="0" dirty="0">
                <a:solidFill>
                  <a:schemeClr val="tx1"/>
                </a:solidFill>
              </a:rPr>
              <a:t> </a:t>
            </a:r>
            <a:endParaRPr lang="fr-FR" b="0" dirty="0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2762C82-615B-4BB4-9DF9-D739C136C2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519"/>
          <a:stretch/>
        </p:blipFill>
        <p:spPr>
          <a:xfrm>
            <a:off x="5052060" y="259080"/>
            <a:ext cx="3718311" cy="38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85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691467" y="2472268"/>
            <a:ext cx="5016416" cy="14647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Simulation de </a:t>
            </a:r>
            <a:r>
              <a:rPr lang="en-US" sz="4800" dirty="0" err="1"/>
              <a:t>l’application</a:t>
            </a:r>
            <a:r>
              <a:rPr lang="en-US" sz="4800" dirty="0"/>
              <a:t> </a:t>
            </a:r>
            <a:r>
              <a:rPr lang="fr-FR" sz="4000" dirty="0"/>
              <a:t>👨‍💻</a:t>
            </a:r>
            <a:endParaRPr lang="fr-FR" sz="4800" dirty="0"/>
          </a:p>
        </p:txBody>
      </p:sp>
      <p:sp>
        <p:nvSpPr>
          <p:cNvPr id="223" name="Google Shape;223;p34"/>
          <p:cNvSpPr txBox="1">
            <a:spLocks noGrp="1"/>
          </p:cNvSpPr>
          <p:nvPr>
            <p:ph type="subTitle" idx="1"/>
          </p:nvPr>
        </p:nvSpPr>
        <p:spPr>
          <a:xfrm>
            <a:off x="3968350" y="4044181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931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Ordre du jour</a:t>
            </a:r>
            <a:endParaRPr dirty="0"/>
          </a:p>
        </p:txBody>
      </p:sp>
      <p:sp>
        <p:nvSpPr>
          <p:cNvPr id="198" name="Google Shape;198;p32"/>
          <p:cNvSpPr txBox="1">
            <a:spLocks noGrp="1"/>
          </p:cNvSpPr>
          <p:nvPr>
            <p:ph type="ctrTitle" idx="2"/>
          </p:nvPr>
        </p:nvSpPr>
        <p:spPr>
          <a:xfrm>
            <a:off x="2255680" y="97596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/>
              <a:t>Présentation de projet</a:t>
            </a:r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 idx="3"/>
          </p:nvPr>
        </p:nvSpPr>
        <p:spPr>
          <a:xfrm>
            <a:off x="714651" y="1050175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2255680" y="1263579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dirty="0"/>
          </a:p>
        </p:txBody>
      </p:sp>
      <p:sp>
        <p:nvSpPr>
          <p:cNvPr id="204" name="Google Shape;204;p32"/>
          <p:cNvSpPr txBox="1">
            <a:spLocks noGrp="1"/>
          </p:cNvSpPr>
          <p:nvPr>
            <p:ph type="ctrTitle" idx="7"/>
          </p:nvPr>
        </p:nvSpPr>
        <p:spPr>
          <a:xfrm>
            <a:off x="2307201" y="1994502"/>
            <a:ext cx="23792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Analyse du problème</a:t>
            </a:r>
            <a:endParaRPr sz="1600" dirty="0"/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 idx="8"/>
          </p:nvPr>
        </p:nvSpPr>
        <p:spPr>
          <a:xfrm>
            <a:off x="714651" y="2086175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06" name="Google Shape;206;p32"/>
          <p:cNvSpPr txBox="1">
            <a:spLocks noGrp="1"/>
          </p:cNvSpPr>
          <p:nvPr>
            <p:ph type="subTitle" idx="9"/>
          </p:nvPr>
        </p:nvSpPr>
        <p:spPr>
          <a:xfrm>
            <a:off x="2307201" y="2378352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endParaRPr lang="fr-FR" dirty="0"/>
          </a:p>
        </p:txBody>
      </p:sp>
      <p:sp>
        <p:nvSpPr>
          <p:cNvPr id="15" name="Google Shape;204;p32">
            <a:extLst>
              <a:ext uri="{FF2B5EF4-FFF2-40B4-BE49-F238E27FC236}">
                <a16:creationId xmlns:a16="http://schemas.microsoft.com/office/drawing/2014/main" id="{C3DB2DD3-143D-4C3F-AC0E-AA80DE12316B}"/>
              </a:ext>
            </a:extLst>
          </p:cNvPr>
          <p:cNvSpPr txBox="1">
            <a:spLocks/>
          </p:cNvSpPr>
          <p:nvPr/>
        </p:nvSpPr>
        <p:spPr>
          <a:xfrm>
            <a:off x="2304855" y="3152746"/>
            <a:ext cx="21504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 sz="1600" dirty="0"/>
              <a:t>Phase conception</a:t>
            </a:r>
          </a:p>
        </p:txBody>
      </p:sp>
      <p:sp>
        <p:nvSpPr>
          <p:cNvPr id="16" name="Google Shape;205;p32">
            <a:extLst>
              <a:ext uri="{FF2B5EF4-FFF2-40B4-BE49-F238E27FC236}">
                <a16:creationId xmlns:a16="http://schemas.microsoft.com/office/drawing/2014/main" id="{C4715219-8094-482C-A82C-8A5D0CEE5677}"/>
              </a:ext>
            </a:extLst>
          </p:cNvPr>
          <p:cNvSpPr txBox="1">
            <a:spLocks/>
          </p:cNvSpPr>
          <p:nvPr/>
        </p:nvSpPr>
        <p:spPr>
          <a:xfrm>
            <a:off x="712305" y="3244419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Montserrat"/>
              <a:buNone/>
              <a:defRPr sz="7000" b="1" i="0" u="none" strike="noStrike" cap="none">
                <a:solidFill>
                  <a:srgbClr val="4A8C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17" name="Google Shape;206;p32">
            <a:extLst>
              <a:ext uri="{FF2B5EF4-FFF2-40B4-BE49-F238E27FC236}">
                <a16:creationId xmlns:a16="http://schemas.microsoft.com/office/drawing/2014/main" id="{B69452FD-08AB-4444-9213-8E0BB467E964}"/>
              </a:ext>
            </a:extLst>
          </p:cNvPr>
          <p:cNvSpPr txBox="1">
            <a:spLocks/>
          </p:cNvSpPr>
          <p:nvPr/>
        </p:nvSpPr>
        <p:spPr>
          <a:xfrm>
            <a:off x="2304855" y="3536596"/>
            <a:ext cx="21504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MCD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MLD</a:t>
            </a:r>
            <a:endParaRPr lang="en-US" dirty="0"/>
          </a:p>
        </p:txBody>
      </p:sp>
      <p:sp>
        <p:nvSpPr>
          <p:cNvPr id="28" name="Google Shape;198;p32">
            <a:extLst>
              <a:ext uri="{FF2B5EF4-FFF2-40B4-BE49-F238E27FC236}">
                <a16:creationId xmlns:a16="http://schemas.microsoft.com/office/drawing/2014/main" id="{AC36D14C-5EAD-458F-9099-2BE0A4854FA0}"/>
              </a:ext>
            </a:extLst>
          </p:cNvPr>
          <p:cNvSpPr txBox="1">
            <a:spLocks/>
          </p:cNvSpPr>
          <p:nvPr/>
        </p:nvSpPr>
        <p:spPr>
          <a:xfrm>
            <a:off x="6403284" y="945479"/>
            <a:ext cx="21504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dirty="0"/>
              <a:t>Phase </a:t>
            </a:r>
            <a:r>
              <a:rPr lang="en-US" sz="1600" dirty="0" err="1"/>
              <a:t>réalisation</a:t>
            </a:r>
            <a:endParaRPr lang="en-US" sz="1600" dirty="0"/>
          </a:p>
        </p:txBody>
      </p:sp>
      <p:sp>
        <p:nvSpPr>
          <p:cNvPr id="29" name="Google Shape;199;p32">
            <a:extLst>
              <a:ext uri="{FF2B5EF4-FFF2-40B4-BE49-F238E27FC236}">
                <a16:creationId xmlns:a16="http://schemas.microsoft.com/office/drawing/2014/main" id="{00F6D143-1B3B-4A51-A0E8-BFCE95DF1592}"/>
              </a:ext>
            </a:extLst>
          </p:cNvPr>
          <p:cNvSpPr txBox="1">
            <a:spLocks/>
          </p:cNvSpPr>
          <p:nvPr/>
        </p:nvSpPr>
        <p:spPr>
          <a:xfrm>
            <a:off x="4859909" y="1050175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Montserrat"/>
              <a:buNone/>
              <a:defRPr sz="7000" b="1" i="0" u="none" strike="noStrike" cap="none">
                <a:solidFill>
                  <a:srgbClr val="4A8C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30" name="Google Shape;200;p32">
            <a:extLst>
              <a:ext uri="{FF2B5EF4-FFF2-40B4-BE49-F238E27FC236}">
                <a16:creationId xmlns:a16="http://schemas.microsoft.com/office/drawing/2014/main" id="{07C99495-3C34-45DF-AE9C-D101A335D412}"/>
              </a:ext>
            </a:extLst>
          </p:cNvPr>
          <p:cNvSpPr txBox="1">
            <a:spLocks/>
          </p:cNvSpPr>
          <p:nvPr/>
        </p:nvSpPr>
        <p:spPr>
          <a:xfrm>
            <a:off x="6403284" y="1268265"/>
            <a:ext cx="21504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  <p:sp>
        <p:nvSpPr>
          <p:cNvPr id="31" name="Google Shape;204;p32">
            <a:extLst>
              <a:ext uri="{FF2B5EF4-FFF2-40B4-BE49-F238E27FC236}">
                <a16:creationId xmlns:a16="http://schemas.microsoft.com/office/drawing/2014/main" id="{201B005F-2604-42EC-BF1A-E5872D0ECBFA}"/>
              </a:ext>
            </a:extLst>
          </p:cNvPr>
          <p:cNvSpPr txBox="1">
            <a:spLocks/>
          </p:cNvSpPr>
          <p:nvPr/>
        </p:nvSpPr>
        <p:spPr>
          <a:xfrm>
            <a:off x="6454805" y="1999188"/>
            <a:ext cx="21504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 sz="1600" dirty="0"/>
              <a:t>Simulation de l’application</a:t>
            </a:r>
          </a:p>
        </p:txBody>
      </p:sp>
      <p:sp>
        <p:nvSpPr>
          <p:cNvPr id="32" name="Google Shape;205;p32">
            <a:extLst>
              <a:ext uri="{FF2B5EF4-FFF2-40B4-BE49-F238E27FC236}">
                <a16:creationId xmlns:a16="http://schemas.microsoft.com/office/drawing/2014/main" id="{31BA167B-C219-4B1C-A96E-E7E48C42833E}"/>
              </a:ext>
            </a:extLst>
          </p:cNvPr>
          <p:cNvSpPr txBox="1">
            <a:spLocks/>
          </p:cNvSpPr>
          <p:nvPr/>
        </p:nvSpPr>
        <p:spPr>
          <a:xfrm>
            <a:off x="4859909" y="2090861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Montserrat"/>
              <a:buNone/>
              <a:defRPr sz="7000" b="1" i="0" u="none" strike="noStrike" cap="none">
                <a:solidFill>
                  <a:srgbClr val="4A8C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424001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4800" dirty="0"/>
              <a:t>Présentation du projet</a:t>
            </a:r>
            <a:endParaRPr sz="4800" dirty="0"/>
          </a:p>
        </p:txBody>
      </p:sp>
      <p:sp>
        <p:nvSpPr>
          <p:cNvPr id="223" name="Google Shape;223;p34"/>
          <p:cNvSpPr txBox="1">
            <a:spLocks noGrp="1"/>
          </p:cNvSpPr>
          <p:nvPr>
            <p:ph type="subTitle" idx="1"/>
          </p:nvPr>
        </p:nvSpPr>
        <p:spPr>
          <a:xfrm>
            <a:off x="3968275" y="3242326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652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Présentation du projet</a:t>
            </a:r>
            <a:br>
              <a:rPr lang="fr-FR" dirty="0"/>
            </a:br>
            <a:endParaRPr lang="fr-FR" dirty="0"/>
          </a:p>
        </p:txBody>
      </p:sp>
      <p:sp>
        <p:nvSpPr>
          <p:cNvPr id="297" name="Google Shape;297;p39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6D96B14-DF5F-4358-9860-E39306C8C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076" y="1366760"/>
            <a:ext cx="3665308" cy="214000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C056AD6-3C1E-496C-AD92-217848994392}"/>
              </a:ext>
            </a:extLst>
          </p:cNvPr>
          <p:cNvSpPr txBox="1"/>
          <p:nvPr/>
        </p:nvSpPr>
        <p:spPr>
          <a:xfrm>
            <a:off x="717800" y="1833086"/>
            <a:ext cx="460027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latin typeface="Montserrat" panose="00000500000000000000" pitchFamily="2" charset="0"/>
              </a:rPr>
              <a:t>Aujourd’hui, les logiciels sont utilisés dans presque </a:t>
            </a:r>
            <a:r>
              <a:rPr lang="fr-FR" sz="1500" b="1" dirty="0">
                <a:latin typeface="Montserrat" panose="00000500000000000000" pitchFamily="2" charset="0"/>
              </a:rPr>
              <a:t>tous les domaines de la vie quotidienne.</a:t>
            </a:r>
          </a:p>
          <a:p>
            <a:endParaRPr lang="fr-FR" sz="1500" dirty="0">
              <a:latin typeface="Montserrat" panose="00000500000000000000" pitchFamily="2" charset="0"/>
            </a:endParaRPr>
          </a:p>
          <a:p>
            <a:r>
              <a:rPr lang="fr-FR" sz="1500" dirty="0"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Au cas d’une accident 🔥,</a:t>
            </a:r>
            <a:r>
              <a:rPr lang="fr-FR" sz="1500" b="1" dirty="0"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500" b="1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House Inventory</a:t>
            </a:r>
            <a:r>
              <a:rPr lang="fr-FR" sz="15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est un moyen d’organiser et de garder la trace des objets de la maison. </a:t>
            </a:r>
          </a:p>
        </p:txBody>
      </p:sp>
    </p:spTree>
    <p:extLst>
      <p:ext uri="{BB962C8B-B14F-4D97-AF65-F5344CB8AC3E}">
        <p14:creationId xmlns:p14="http://schemas.microsoft.com/office/powerpoint/2010/main" val="8566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Présentation du projet</a:t>
            </a:r>
            <a:br>
              <a:rPr lang="fr-FR" dirty="0"/>
            </a:br>
            <a:r>
              <a:rPr lang="fr-FR" sz="2000" dirty="0">
                <a:solidFill>
                  <a:srgbClr val="4A8CFF"/>
                </a:solidFill>
              </a:rPr>
              <a:t>Diagramme de Gantt</a:t>
            </a:r>
            <a:endParaRPr lang="fr-FR" dirty="0">
              <a:solidFill>
                <a:srgbClr val="4A8CFF"/>
              </a:solidFill>
            </a:endParaRPr>
          </a:p>
        </p:txBody>
      </p:sp>
      <p:sp>
        <p:nvSpPr>
          <p:cNvPr id="297" name="Google Shape;297;p39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C80F40D-3823-47B9-8D23-0E7F3D745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00" y="1266135"/>
            <a:ext cx="6053292" cy="328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41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424001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4800" dirty="0"/>
              <a:t>Analyse du problème</a:t>
            </a:r>
            <a:endParaRPr sz="4800" dirty="0"/>
          </a:p>
        </p:txBody>
      </p:sp>
      <p:sp>
        <p:nvSpPr>
          <p:cNvPr id="223" name="Google Shape;223;p34"/>
          <p:cNvSpPr txBox="1">
            <a:spLocks noGrp="1"/>
          </p:cNvSpPr>
          <p:nvPr>
            <p:ph type="subTitle" idx="1"/>
          </p:nvPr>
        </p:nvSpPr>
        <p:spPr>
          <a:xfrm>
            <a:off x="3968275" y="3242326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0602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Analyse du problème</a:t>
            </a:r>
            <a:endParaRPr lang="fr-FR" dirty="0">
              <a:solidFill>
                <a:srgbClr val="4A8CFF"/>
              </a:solidFill>
            </a:endParaRPr>
          </a:p>
        </p:txBody>
      </p:sp>
      <p:sp>
        <p:nvSpPr>
          <p:cNvPr id="297" name="Google Shape;297;p39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9E9EA98-706D-4ABA-83C0-7713E1FAA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759" y="851325"/>
            <a:ext cx="5818162" cy="327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1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Analyse du problème</a:t>
            </a:r>
            <a:br>
              <a:rPr lang="fr-FR" dirty="0"/>
            </a:br>
            <a:r>
              <a:rPr lang="fr-FR" sz="2000" dirty="0">
                <a:solidFill>
                  <a:srgbClr val="4A8CFF"/>
                </a:solidFill>
              </a:rPr>
              <a:t>Fonctionnalités</a:t>
            </a:r>
            <a:br>
              <a:rPr lang="fr-FR" dirty="0"/>
            </a:br>
            <a:endParaRPr lang="fr-FR" dirty="0">
              <a:solidFill>
                <a:srgbClr val="4A8CFF"/>
              </a:solidFill>
            </a:endParaRPr>
          </a:p>
        </p:txBody>
      </p:sp>
      <p:sp>
        <p:nvSpPr>
          <p:cNvPr id="297" name="Google Shape;297;p39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2163FB3-A11F-45BC-B4C2-0A32447E6EB9}"/>
              </a:ext>
            </a:extLst>
          </p:cNvPr>
          <p:cNvSpPr txBox="1"/>
          <p:nvPr/>
        </p:nvSpPr>
        <p:spPr>
          <a:xfrm>
            <a:off x="717800" y="1262360"/>
            <a:ext cx="778612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3BA3"/>
                </a:solidFill>
                <a:latin typeface="Montserrat" panose="00000500000000000000" pitchFamily="2" charset="0"/>
              </a:rPr>
              <a:t>Parcourir les articles : </a:t>
            </a:r>
            <a:r>
              <a:rPr lang="fr-FR" dirty="0">
                <a:latin typeface="Montserrat" panose="00000500000000000000" pitchFamily="2" charset="0"/>
              </a:rPr>
              <a:t>L’utilisateur parcourt les articles disponibles dans son inventaire.</a:t>
            </a:r>
          </a:p>
          <a:p>
            <a:endParaRPr lang="fr-FR" dirty="0">
              <a:latin typeface="Montserrat" panose="00000500000000000000" pitchFamily="2" charset="0"/>
            </a:endParaRPr>
          </a:p>
          <a:p>
            <a:r>
              <a:rPr lang="fr-FR" b="1" dirty="0">
                <a:solidFill>
                  <a:srgbClr val="003BA3"/>
                </a:solidFill>
                <a:latin typeface="Montserrat" panose="00000500000000000000" pitchFamily="2" charset="0"/>
              </a:rPr>
              <a:t>Insérer un élément : </a:t>
            </a:r>
            <a:r>
              <a:rPr lang="fr-FR" dirty="0">
                <a:latin typeface="Montserrat" panose="00000500000000000000" pitchFamily="2" charset="0"/>
              </a:rPr>
              <a:t>L’utilisateur insère un élément dans son inventaire.</a:t>
            </a:r>
          </a:p>
          <a:p>
            <a:endParaRPr lang="fr-FR" dirty="0">
              <a:latin typeface="Montserrat" panose="00000500000000000000" pitchFamily="2" charset="0"/>
            </a:endParaRPr>
          </a:p>
          <a:p>
            <a:r>
              <a:rPr lang="fr-FR" b="1" dirty="0">
                <a:solidFill>
                  <a:srgbClr val="003BA3"/>
                </a:solidFill>
                <a:latin typeface="Montserrat" panose="00000500000000000000" pitchFamily="2" charset="0"/>
              </a:rPr>
              <a:t>Supprimer un élément : </a:t>
            </a:r>
            <a:r>
              <a:rPr lang="fr-FR" dirty="0">
                <a:latin typeface="Montserrat" panose="00000500000000000000" pitchFamily="2" charset="0"/>
              </a:rPr>
              <a:t>L’utilisateur supprime un élément de l’inventaire.</a:t>
            </a:r>
          </a:p>
          <a:p>
            <a:endParaRPr lang="fr-FR" dirty="0">
              <a:latin typeface="Montserrat" panose="00000500000000000000" pitchFamily="2" charset="0"/>
            </a:endParaRPr>
          </a:p>
          <a:p>
            <a:r>
              <a:rPr lang="fr-FR" b="1" dirty="0">
                <a:solidFill>
                  <a:srgbClr val="003BA3"/>
                </a:solidFill>
                <a:latin typeface="Montserrat" panose="00000500000000000000" pitchFamily="2" charset="0"/>
              </a:rPr>
              <a:t>Modifier l’élément : </a:t>
            </a:r>
            <a:r>
              <a:rPr lang="fr-FR" dirty="0">
                <a:latin typeface="Montserrat" panose="00000500000000000000" pitchFamily="2" charset="0"/>
              </a:rPr>
              <a:t>L’utilisateur peut modifier les propriétés d’un élément.</a:t>
            </a:r>
          </a:p>
          <a:p>
            <a:endParaRPr lang="fr-FR" dirty="0">
              <a:latin typeface="Montserrat" panose="00000500000000000000" pitchFamily="2" charset="0"/>
            </a:endParaRPr>
          </a:p>
          <a:p>
            <a:r>
              <a:rPr lang="fr-FR" b="1" dirty="0">
                <a:solidFill>
                  <a:srgbClr val="003BA3"/>
                </a:solidFill>
                <a:latin typeface="Montserrat" panose="00000500000000000000" pitchFamily="2" charset="0"/>
              </a:rPr>
              <a:t>Login : </a:t>
            </a:r>
            <a:r>
              <a:rPr lang="fr-FR" dirty="0">
                <a:latin typeface="Montserrat" panose="00000500000000000000" pitchFamily="2" charset="0"/>
              </a:rPr>
              <a:t>Se connecter au système.</a:t>
            </a:r>
          </a:p>
          <a:p>
            <a:endParaRPr lang="fr-FR" dirty="0">
              <a:latin typeface="Montserrat" panose="00000500000000000000" pitchFamily="2" charset="0"/>
            </a:endParaRPr>
          </a:p>
          <a:p>
            <a:r>
              <a:rPr lang="fr-FR" b="1" dirty="0" err="1">
                <a:solidFill>
                  <a:srgbClr val="003BA3"/>
                </a:solidFill>
                <a:latin typeface="Montserrat" panose="00000500000000000000" pitchFamily="2" charset="0"/>
              </a:rPr>
              <a:t>Logout</a:t>
            </a:r>
            <a:r>
              <a:rPr lang="fr-FR" b="1" dirty="0">
                <a:solidFill>
                  <a:srgbClr val="003BA3"/>
                </a:solidFill>
                <a:latin typeface="Montserrat" panose="00000500000000000000" pitchFamily="2" charset="0"/>
              </a:rPr>
              <a:t> : </a:t>
            </a:r>
            <a:r>
              <a:rPr lang="fr-FR" dirty="0">
                <a:latin typeface="Montserrat" panose="00000500000000000000" pitchFamily="2" charset="0"/>
              </a:rPr>
              <a:t>Se déconnecter du système</a:t>
            </a:r>
          </a:p>
          <a:p>
            <a:endParaRPr lang="fr-FR" dirty="0">
              <a:latin typeface="Montserrat" panose="00000500000000000000" pitchFamily="2" charset="0"/>
            </a:endParaRPr>
          </a:p>
          <a:p>
            <a:r>
              <a:rPr lang="fr-FR" b="1" dirty="0">
                <a:solidFill>
                  <a:srgbClr val="003BA3"/>
                </a:solidFill>
                <a:latin typeface="Montserrat" panose="00000500000000000000" pitchFamily="2" charset="0"/>
              </a:rPr>
              <a:t>Modifier l’identifiant et le mot de passe : </a:t>
            </a:r>
            <a:r>
              <a:rPr lang="fr-FR" dirty="0">
                <a:latin typeface="Montserrat" panose="00000500000000000000" pitchFamily="2" charset="0"/>
              </a:rPr>
              <a:t>L’utilisateur peut changer son identifiant et son mot de passe.</a:t>
            </a:r>
          </a:p>
        </p:txBody>
      </p:sp>
    </p:spTree>
    <p:extLst>
      <p:ext uri="{BB962C8B-B14F-4D97-AF65-F5344CB8AC3E}">
        <p14:creationId xmlns:p14="http://schemas.microsoft.com/office/powerpoint/2010/main" val="243321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29563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Phase conception</a:t>
            </a:r>
            <a:endParaRPr sz="4800" dirty="0"/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6B30BA-6ACB-401F-9E83-16DEF470AD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340</Words>
  <Application>Microsoft Office PowerPoint</Application>
  <PresentationFormat>Affichage à l'écran (16:9)</PresentationFormat>
  <Paragraphs>66</Paragraphs>
  <Slides>17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Montserrat</vt:lpstr>
      <vt:lpstr>Fira Sans Extra Condensed Medium</vt:lpstr>
      <vt:lpstr>Arial</vt:lpstr>
      <vt:lpstr>Management Consulting Toolkit by Slidesgo</vt:lpstr>
      <vt:lpstr>House  Inventory 🏠 Conception et réalisation dune application de gestion des stocks</vt:lpstr>
      <vt:lpstr>Ordre du jour</vt:lpstr>
      <vt:lpstr>Présentation du projet</vt:lpstr>
      <vt:lpstr>Présentation du projet </vt:lpstr>
      <vt:lpstr>Présentation du projet Diagramme de Gantt</vt:lpstr>
      <vt:lpstr>Analyse du problème</vt:lpstr>
      <vt:lpstr>Analyse du problème</vt:lpstr>
      <vt:lpstr>Analyse du problème Fonctionnalités </vt:lpstr>
      <vt:lpstr>Phase conception</vt:lpstr>
      <vt:lpstr>Conception Dictionnaire de données</vt:lpstr>
      <vt:lpstr>Conception Modèle EA (MCD)</vt:lpstr>
      <vt:lpstr>Conception </vt:lpstr>
      <vt:lpstr>Phase réalisation</vt:lpstr>
      <vt:lpstr>Technologies utilisés</vt:lpstr>
      <vt:lpstr>Création de la base de données</vt:lpstr>
      <vt:lpstr>Le code Le code est disponible sur GitHub à cette adresse : https://github.com/maranibadr/projet-base-de-donnees </vt:lpstr>
      <vt:lpstr>Simulation de l’application 👨‍💻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Échanges retour d'expérience</dc:title>
  <dc:creator>Lenovo</dc:creator>
  <cp:lastModifiedBy>Badr-Eddine MARANI</cp:lastModifiedBy>
  <cp:revision>5</cp:revision>
  <dcterms:modified xsi:type="dcterms:W3CDTF">2022-01-28T18:54:53Z</dcterms:modified>
</cp:coreProperties>
</file>