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embeddedFontLst>
    <p:embeddedFont>
      <p:font typeface="Malgun Gothic" panose="020B0503020000020004" pitchFamily="34" charset="-127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swald" pitchFamily="2" charset="77"/>
      <p:regular r:id="rId16"/>
      <p:bold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Eq6eRHFcbv987K6Pi4PbSa+n+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9CFEC2-E2AE-4BEA-9D65-13BE5F5BFF4D}">
  <a:tblStyle styleId="{AF9CFEC2-E2AE-4BEA-9D65-13BE5F5BFF4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7873612-460E-46CF-BB28-C453ACEF3CF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cb77f7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4cb77f799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124cb77f79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4cb77f799_0_232"/>
          <p:cNvSpPr/>
          <p:nvPr/>
        </p:nvSpPr>
        <p:spPr>
          <a:xfrm rot="-5400000">
            <a:off x="11796688" y="6462600"/>
            <a:ext cx="335100" cy="455700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cb77f799_0_2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4cb77f799_0_189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124cb77f799_0_189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124cb77f799_0_18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124cb77f799_0_198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2" name="Google Shape;32;g124cb77f799_0_19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24cb77f799_0_19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124cb77f799_0_19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24cb77f799_0_19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4cb77f799_0_20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124cb77f799_0_2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124cb77f799_0_207"/>
          <p:cNvCxnSpPr/>
          <p:nvPr/>
        </p:nvCxnSpPr>
        <p:spPr>
          <a:xfrm>
            <a:off x="558233" y="1943716"/>
            <a:ext cx="81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1" name="Google Shape;41;g124cb77f799_0_20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g124cb77f799_0_20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g124cb77f799_0_2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4cb77f799_0_212"/>
          <p:cNvSpPr txBox="1">
            <a:spLocks noGrp="1"/>
          </p:cNvSpPr>
          <p:nvPr>
            <p:ph type="title"/>
          </p:nvPr>
        </p:nvSpPr>
        <p:spPr>
          <a:xfrm>
            <a:off x="653667" y="705200"/>
            <a:ext cx="7570800" cy="54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g124cb77f799_0_2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24cb77f799_0_215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g124cb77f799_0_215"/>
          <p:cNvCxnSpPr/>
          <p:nvPr/>
        </p:nvCxnSpPr>
        <p:spPr>
          <a:xfrm>
            <a:off x="6706233" y="5994000"/>
            <a:ext cx="76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0" name="Google Shape;50;g124cb77f799_0_215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700" cy="23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124cb77f799_0_215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124cb77f799_0_21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124cb77f799_0_2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4cb77f799_0_22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6" name="Google Shape;56;g124cb77f799_0_2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g124cb77f799_0_225"/>
          <p:cNvCxnSpPr/>
          <p:nvPr/>
        </p:nvCxnSpPr>
        <p:spPr>
          <a:xfrm>
            <a:off x="551033" y="3984367"/>
            <a:ext cx="1214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9" name="Google Shape;59;g124cb77f799_0_225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0" name="Google Shape;60;g124cb77f799_0_22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24cb77f799_0_2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4cb77f799_0_17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g124cb77f799_0_179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Google Shape;12;g124cb77f799_0_1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dro97/ETL_Pipelin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4cb77f799_0_1"/>
          <p:cNvSpPr txBox="1"/>
          <p:nvPr/>
        </p:nvSpPr>
        <p:spPr>
          <a:xfrm>
            <a:off x="6555668" y="4149070"/>
            <a:ext cx="51585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4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AI 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기 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ko-KR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CP1 DE </a:t>
            </a:r>
            <a:r>
              <a:rPr lang="ko-KR" altLang="en-US" sz="20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과정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이승훈</a:t>
            </a:r>
            <a:endParaRPr sz="2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24cb77f799_0_1"/>
          <p:cNvSpPr/>
          <p:nvPr/>
        </p:nvSpPr>
        <p:spPr>
          <a:xfrm>
            <a:off x="1" y="1579670"/>
            <a:ext cx="12192000" cy="2190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24cb77f799_0_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4cb77f799_0_1"/>
          <p:cNvSpPr/>
          <p:nvPr/>
        </p:nvSpPr>
        <p:spPr>
          <a:xfrm>
            <a:off x="10859084" y="-40947"/>
            <a:ext cx="8851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4cb77f799_0_1"/>
          <p:cNvSpPr txBox="1"/>
          <p:nvPr/>
        </p:nvSpPr>
        <p:spPr>
          <a:xfrm>
            <a:off x="5159896" y="2367345"/>
            <a:ext cx="676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altLang="ko-KR" sz="4000" b="1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ETL_Pipeline</a:t>
            </a:r>
            <a:r>
              <a:rPr lang="ko-KR" altLang="en-US" sz="40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구축 프로젝트</a:t>
            </a:r>
            <a:endParaRPr sz="4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g124cb77f799_0_1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124cb77f799_0_1"/>
          <p:cNvSpPr txBox="1"/>
          <p:nvPr/>
        </p:nvSpPr>
        <p:spPr>
          <a:xfrm>
            <a:off x="1289900" y="313350"/>
            <a:ext cx="30267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3F3F3F"/>
                </a:solidFill>
              </a:rPr>
              <a:t>Codestates</a:t>
            </a:r>
            <a:r>
              <a:rPr lang="en-US" sz="2400" dirty="0">
                <a:solidFill>
                  <a:srgbClr val="3F3F3F"/>
                </a:solidFill>
              </a:rPr>
              <a:t> Project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231775" y="1107300"/>
            <a:ext cx="396175" cy="57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6296549" y="1485945"/>
            <a:ext cx="367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01. 프로젝트 개요</a:t>
            </a:r>
            <a:endParaRPr sz="28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6549" y="2287034"/>
            <a:ext cx="496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02. 프로젝트 구성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03. 프로젝트 수행 절차 및 방법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04. 프로젝트 수행 결과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05. 자체 평가 의견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0" y="1107200"/>
            <a:ext cx="5231700" cy="575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3"/>
          <p:cNvSpPr txBox="1"/>
          <p:nvPr/>
        </p:nvSpPr>
        <p:spPr>
          <a:xfrm>
            <a:off x="1289900" y="313350"/>
            <a:ext cx="30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3F3F3F"/>
                </a:solidFill>
              </a:rPr>
              <a:t>Codestates</a:t>
            </a:r>
            <a:r>
              <a:rPr lang="en-US" sz="2400" dirty="0">
                <a:solidFill>
                  <a:srgbClr val="3F3F3F"/>
                </a:solidFill>
              </a:rPr>
              <a:t> Project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066428" y="313350"/>
            <a:ext cx="277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AutoNum type="arabicPeriod"/>
            </a:pPr>
            <a:r>
              <a:rPr lang="ko-K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" name="Google Shape;145;p5">
            <a:extLst>
              <a:ext uri="{FF2B5EF4-FFF2-40B4-BE49-F238E27FC236}">
                <a16:creationId xmlns:a16="http://schemas.microsoft.com/office/drawing/2014/main" id="{F9656E29-DD8D-E603-F0A7-8FBF7F5572FC}"/>
              </a:ext>
            </a:extLst>
          </p:cNvPr>
          <p:cNvCxnSpPr/>
          <p:nvPr/>
        </p:nvCxnSpPr>
        <p:spPr>
          <a:xfrm>
            <a:off x="5375920" y="790307"/>
            <a:ext cx="651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FDABCB-4959-3184-4BF3-69AFE8ED6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770" y="1965747"/>
            <a:ext cx="7772400" cy="1257433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3CC47C3-7338-2BA6-A1CE-4BD974B48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770" y="3106574"/>
            <a:ext cx="7772400" cy="1185929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20D55C1-6CA6-143E-A526-118A5CA03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189" y="1172161"/>
            <a:ext cx="4775200" cy="6477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9D67AA3-E87E-1226-9313-2F7C5CFE8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0799" y="4437391"/>
            <a:ext cx="2554822" cy="1560638"/>
          </a:xfrm>
          <a:prstGeom prst="rect">
            <a:avLst/>
          </a:prstGeom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879149E0-936A-FB12-BDA5-A60EBA185E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6237" y="4437391"/>
            <a:ext cx="2894194" cy="2039609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CF9A8F65-C8D8-2EA1-4CAF-464E679E0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9389" y="4376262"/>
            <a:ext cx="3019870" cy="1373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AB018A-7510-7FB7-50E2-6E360D68DA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8770" y="4181804"/>
            <a:ext cx="7772400" cy="2658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5"/>
          <p:cNvCxnSpPr/>
          <p:nvPr/>
        </p:nvCxnSpPr>
        <p:spPr>
          <a:xfrm>
            <a:off x="5375920" y="790307"/>
            <a:ext cx="651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5"/>
          <p:cNvSpPr txBox="1"/>
          <p:nvPr/>
        </p:nvSpPr>
        <p:spPr>
          <a:xfrm>
            <a:off x="1164392" y="313361"/>
            <a:ext cx="38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프로젝트 </a:t>
            </a:r>
            <a:r>
              <a:rPr lang="ko-KR" sz="2400" dirty="0">
                <a:solidFill>
                  <a:srgbClr val="3F3F3F"/>
                </a:solidFill>
              </a:rPr>
              <a:t>구</a:t>
            </a:r>
            <a:r>
              <a:rPr lang="ko-K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성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B54D9E9-612F-0C9A-946E-75D410A8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75" y="1019178"/>
            <a:ext cx="5541554" cy="3689945"/>
          </a:xfrm>
          <a:prstGeom prst="rect">
            <a:avLst/>
          </a:prstGeom>
        </p:spPr>
      </p:pic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081BE657-6031-D4E2-F183-A22D3ABAB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70" y="4697692"/>
            <a:ext cx="5844903" cy="1661101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D1EE7A-0A1C-6895-E39E-923740773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797" y="1536476"/>
            <a:ext cx="5610417" cy="4069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66;p7">
            <a:extLst>
              <a:ext uri="{FF2B5EF4-FFF2-40B4-BE49-F238E27FC236}">
                <a16:creationId xmlns:a16="http://schemas.microsoft.com/office/drawing/2014/main" id="{061FAAE8-0B00-69B7-8FAC-70DAE91F0155}"/>
              </a:ext>
            </a:extLst>
          </p:cNvPr>
          <p:cNvSpPr/>
          <p:nvPr/>
        </p:nvSpPr>
        <p:spPr>
          <a:xfrm>
            <a:off x="216462" y="202881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1164392" y="313361"/>
            <a:ext cx="44744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프로젝트 수행 절차 및 방법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" name="Google Shape;145;p5">
            <a:extLst>
              <a:ext uri="{FF2B5EF4-FFF2-40B4-BE49-F238E27FC236}">
                <a16:creationId xmlns:a16="http://schemas.microsoft.com/office/drawing/2014/main" id="{BE070DCB-B177-2765-8B4A-D80F9D20BEEF}"/>
              </a:ext>
            </a:extLst>
          </p:cNvPr>
          <p:cNvCxnSpPr/>
          <p:nvPr/>
        </p:nvCxnSpPr>
        <p:spPr>
          <a:xfrm>
            <a:off x="5375920" y="790307"/>
            <a:ext cx="651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5ED94A4-65C2-8E86-F29A-011315D96059}"/>
              </a:ext>
            </a:extLst>
          </p:cNvPr>
          <p:cNvGrpSpPr/>
          <p:nvPr/>
        </p:nvGrpSpPr>
        <p:grpSpPr>
          <a:xfrm>
            <a:off x="3984171" y="1462631"/>
            <a:ext cx="6351768" cy="4118275"/>
            <a:chOff x="1709057" y="1458686"/>
            <a:chExt cx="5818368" cy="3686312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3AA3929-6EF8-521B-C437-A6F699713CF3}"/>
                </a:ext>
              </a:extLst>
            </p:cNvPr>
            <p:cNvSpPr/>
            <p:nvPr/>
          </p:nvSpPr>
          <p:spPr>
            <a:xfrm>
              <a:off x="1709057" y="1468884"/>
              <a:ext cx="1001486" cy="74022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Server</a:t>
              </a:r>
              <a:endParaRPr lang="en-KR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ECD26DC-82BD-6234-F804-9E4AFAEF3A85}"/>
                </a:ext>
              </a:extLst>
            </p:cNvPr>
            <p:cNvSpPr/>
            <p:nvPr/>
          </p:nvSpPr>
          <p:spPr>
            <a:xfrm>
              <a:off x="4200586" y="1458686"/>
              <a:ext cx="1001486" cy="74022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Json </a:t>
              </a:r>
              <a:r>
                <a:rPr lang="ko-KR" altLang="en-US" dirty="0"/>
                <a:t>로그 데이터</a:t>
              </a:r>
              <a:endParaRPr lang="en-KR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7F0638-5358-ABFA-C535-E4EEB382A5A9}"/>
                </a:ext>
              </a:extLst>
            </p:cNvPr>
            <p:cNvSpPr/>
            <p:nvPr/>
          </p:nvSpPr>
          <p:spPr>
            <a:xfrm>
              <a:off x="1709057" y="2940998"/>
              <a:ext cx="1001486" cy="7402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문자열 압축</a:t>
              </a:r>
              <a:endParaRPr lang="en-KR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E0C82E3-0BFC-7785-99BF-F85AD3E69C83}"/>
                </a:ext>
              </a:extLst>
            </p:cNvPr>
            <p:cNvSpPr/>
            <p:nvPr/>
          </p:nvSpPr>
          <p:spPr>
            <a:xfrm>
              <a:off x="3199100" y="2940998"/>
              <a:ext cx="1001486" cy="7402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Gzip</a:t>
              </a:r>
              <a:r>
                <a:rPr lang="ko-KR" altLang="en-US" dirty="0"/>
                <a:t> 압축</a:t>
              </a:r>
              <a:endParaRPr lang="en-KR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A3F0EDD-12C3-C4A7-C97A-68900E50DAE8}"/>
                </a:ext>
              </a:extLst>
            </p:cNvPr>
            <p:cNvSpPr/>
            <p:nvPr/>
          </p:nvSpPr>
          <p:spPr>
            <a:xfrm>
              <a:off x="6420574" y="2856738"/>
              <a:ext cx="1001486" cy="7402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데이터 </a:t>
              </a:r>
              <a:r>
                <a:rPr lang="ko-KR" altLang="en-US" dirty="0" err="1"/>
                <a:t>파티셔닝</a:t>
              </a:r>
              <a:endParaRPr lang="en-KR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DD8AF35-E5E7-E547-22FA-6B6B2A8D3FDE}"/>
                </a:ext>
              </a:extLst>
            </p:cNvPr>
            <p:cNvSpPr/>
            <p:nvPr/>
          </p:nvSpPr>
          <p:spPr>
            <a:xfrm>
              <a:off x="1709057" y="4404770"/>
              <a:ext cx="1001486" cy="74022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Json</a:t>
              </a:r>
              <a:r>
                <a:rPr lang="ko-KR" altLang="en-US" dirty="0"/>
                <a:t> 파일 저장</a:t>
              </a:r>
              <a:endParaRPr lang="en-KR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83FA45C-0BC7-3259-F6BF-74E2EF2E9993}"/>
                </a:ext>
              </a:extLst>
            </p:cNvPr>
            <p:cNvSpPr/>
            <p:nvPr/>
          </p:nvSpPr>
          <p:spPr>
            <a:xfrm>
              <a:off x="4135272" y="4404770"/>
              <a:ext cx="1001486" cy="74022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gz</a:t>
              </a:r>
              <a:r>
                <a:rPr lang="ko-KR" altLang="en-US" dirty="0"/>
                <a:t> 파일 저장</a:t>
              </a:r>
              <a:endParaRPr lang="en-KR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80752D5-178B-152C-E8D6-25EC08384AC2}"/>
                </a:ext>
              </a:extLst>
            </p:cNvPr>
            <p:cNvSpPr/>
            <p:nvPr/>
          </p:nvSpPr>
          <p:spPr>
            <a:xfrm>
              <a:off x="6420574" y="4329199"/>
              <a:ext cx="1001486" cy="74022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AWS S3</a:t>
              </a:r>
              <a:endParaRPr lang="en-KR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E668D5-C3ED-FF46-01F0-A5B58BD0C464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 flipV="1">
              <a:off x="2710543" y="1828800"/>
              <a:ext cx="1490043" cy="10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B6B528-7F60-3D41-E07E-11BAE45B0A78}"/>
                </a:ext>
              </a:extLst>
            </p:cNvPr>
            <p:cNvSpPr txBox="1"/>
            <p:nvPr/>
          </p:nvSpPr>
          <p:spPr>
            <a:xfrm>
              <a:off x="2892990" y="1570006"/>
              <a:ext cx="1424729" cy="234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암호화된 </a:t>
              </a:r>
              <a:r>
                <a:rPr lang="en-US" altLang="ko-KR" sz="1100" dirty="0" err="1"/>
                <a:t>Json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log</a:t>
              </a:r>
              <a:endParaRPr lang="en-KR" sz="1100" dirty="0"/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B205CF53-BF41-DD9A-C76E-EEF26208D49A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3084523" y="1324192"/>
              <a:ext cx="742084" cy="24915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02291F-9FCA-B0F3-E018-A4888B799116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2710543" y="3311111"/>
              <a:ext cx="4885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90CD077-AD42-5188-EA28-22A5BAD1352C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2209800" y="3681226"/>
              <a:ext cx="0" cy="7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095A4541-D392-C2C9-AAED-476A8B4342AA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2710543" y="3681226"/>
              <a:ext cx="989300" cy="10936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645F164B-13A3-E3E4-F652-546EEF6FFB8F}"/>
                </a:ext>
              </a:extLst>
            </p:cNvPr>
            <p:cNvCxnSpPr>
              <a:stCxn id="6" idx="3"/>
              <a:endCxn id="9" idx="0"/>
            </p:cNvCxnSpPr>
            <p:nvPr/>
          </p:nvCxnSpPr>
          <p:spPr>
            <a:xfrm>
              <a:off x="4200586" y="3311112"/>
              <a:ext cx="435429" cy="10936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93D61A38-FA10-B474-CDA9-FF80B1CD263C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 flipV="1">
              <a:off x="5136758" y="3226852"/>
              <a:ext cx="1283816" cy="15480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9E29381-1C5F-FA97-158C-0E620C68D078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6921317" y="3605655"/>
              <a:ext cx="0" cy="723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8C94E-04D0-AE13-7D82-F5273E9E76D0}"/>
                </a:ext>
              </a:extLst>
            </p:cNvPr>
            <p:cNvSpPr txBox="1"/>
            <p:nvPr/>
          </p:nvSpPr>
          <p:spPr>
            <a:xfrm>
              <a:off x="3138578" y="2278671"/>
              <a:ext cx="1424729" cy="234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복호화</a:t>
              </a:r>
              <a:endParaRPr lang="en-KR" sz="11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CF448B-A531-B532-2BC2-5CE51D9318CE}"/>
                </a:ext>
              </a:extLst>
            </p:cNvPr>
            <p:cNvSpPr txBox="1"/>
            <p:nvPr/>
          </p:nvSpPr>
          <p:spPr>
            <a:xfrm>
              <a:off x="5339092" y="3594738"/>
              <a:ext cx="627879" cy="537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시간 기준</a:t>
              </a:r>
              <a:endParaRPr lang="en-US" altLang="ko-KR" sz="1100" dirty="0"/>
            </a:p>
            <a:p>
              <a:r>
                <a:rPr lang="ko-KR" altLang="en-US" sz="1100" dirty="0"/>
                <a:t>분류</a:t>
              </a:r>
              <a:endParaRPr lang="en-KR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5B9693-50F7-7BEA-AD03-4DFDB9F224BF}"/>
                </a:ext>
              </a:extLst>
            </p:cNvPr>
            <p:cNvSpPr txBox="1"/>
            <p:nvPr/>
          </p:nvSpPr>
          <p:spPr>
            <a:xfrm>
              <a:off x="6899546" y="3747639"/>
              <a:ext cx="6278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객체 업로드</a:t>
              </a:r>
              <a:endParaRPr lang="en-KR" sz="11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D5A785-C043-D133-7899-52ADA294F98E}"/>
                </a:ext>
              </a:extLst>
            </p:cNvPr>
            <p:cNvSpPr txBox="1"/>
            <p:nvPr/>
          </p:nvSpPr>
          <p:spPr>
            <a:xfrm>
              <a:off x="2688773" y="3835894"/>
              <a:ext cx="627879" cy="385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압축</a:t>
              </a:r>
              <a:r>
                <a:rPr lang="en-US" altLang="ko-KR" sz="1100" dirty="0"/>
                <a:t>/</a:t>
              </a:r>
            </a:p>
            <a:p>
              <a:r>
                <a:rPr lang="ko-KR" altLang="en-US" sz="1100" dirty="0"/>
                <a:t>저장</a:t>
              </a:r>
              <a:endParaRPr lang="en-KR" sz="1100" dirty="0"/>
            </a:p>
          </p:txBody>
        </p:sp>
      </p:grpSp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F661228E-B459-0771-E9CB-EFD244BC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50" y="1961998"/>
            <a:ext cx="2489200" cy="609600"/>
          </a:xfrm>
          <a:prstGeom prst="rect">
            <a:avLst/>
          </a:prstGeom>
        </p:spPr>
      </p:pic>
      <p:pic>
        <p:nvPicPr>
          <p:cNvPr id="44" name="Picture 43" descr="Logo&#10;&#10;Description automatically generated with low confidence">
            <a:extLst>
              <a:ext uri="{FF2B5EF4-FFF2-40B4-BE49-F238E27FC236}">
                <a16:creationId xmlns:a16="http://schemas.microsoft.com/office/drawing/2014/main" id="{6000981A-AB5D-8B1C-53F6-F9BB91605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66" y="3279497"/>
            <a:ext cx="2809782" cy="666112"/>
          </a:xfrm>
          <a:prstGeom prst="rect">
            <a:avLst/>
          </a:prstGeom>
        </p:spPr>
      </p:pic>
      <p:pic>
        <p:nvPicPr>
          <p:cNvPr id="46" name="Picture 45" descr="Text&#10;&#10;Description automatically generated with medium confidence">
            <a:extLst>
              <a:ext uri="{FF2B5EF4-FFF2-40B4-BE49-F238E27FC236}">
                <a16:creationId xmlns:a16="http://schemas.microsoft.com/office/drawing/2014/main" id="{F31C5AAF-917A-EC26-42A7-3C7482C0E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36" y="4751808"/>
            <a:ext cx="2413000" cy="571500"/>
          </a:xfrm>
          <a:prstGeom prst="rect">
            <a:avLst/>
          </a:prstGeom>
        </p:spPr>
      </p:pic>
      <p:pic>
        <p:nvPicPr>
          <p:cNvPr id="48" name="Picture 4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FCC57E5-5C4A-67E6-8D86-2945820BE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41" y="2565248"/>
            <a:ext cx="2719940" cy="622300"/>
          </a:xfrm>
          <a:prstGeom prst="rect">
            <a:avLst/>
          </a:prstGeom>
        </p:spPr>
      </p:pic>
      <p:pic>
        <p:nvPicPr>
          <p:cNvPr id="49" name="Picture 4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01DB10C-A5F0-8F3E-DE7E-F91473618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80" y="4067261"/>
            <a:ext cx="2719940" cy="622300"/>
          </a:xfrm>
          <a:prstGeom prst="rect">
            <a:avLst/>
          </a:prstGeom>
        </p:spPr>
      </p:pic>
      <p:sp>
        <p:nvSpPr>
          <p:cNvPr id="51" name="Up-Down Arrow 50">
            <a:extLst>
              <a:ext uri="{FF2B5EF4-FFF2-40B4-BE49-F238E27FC236}">
                <a16:creationId xmlns:a16="http://schemas.microsoft.com/office/drawing/2014/main" id="{9CD14C5F-8533-8EAF-E88F-2A5B0CD4078F}"/>
              </a:ext>
            </a:extLst>
          </p:cNvPr>
          <p:cNvSpPr/>
          <p:nvPr/>
        </p:nvSpPr>
        <p:spPr>
          <a:xfrm>
            <a:off x="1768400" y="2586507"/>
            <a:ext cx="261800" cy="6391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2" name="Up-Down Arrow 51">
            <a:extLst>
              <a:ext uri="{FF2B5EF4-FFF2-40B4-BE49-F238E27FC236}">
                <a16:creationId xmlns:a16="http://schemas.microsoft.com/office/drawing/2014/main" id="{AEA17E07-00C6-A0DF-3639-4D9EC192CE4E}"/>
              </a:ext>
            </a:extLst>
          </p:cNvPr>
          <p:cNvSpPr/>
          <p:nvPr/>
        </p:nvSpPr>
        <p:spPr>
          <a:xfrm>
            <a:off x="1768400" y="4058818"/>
            <a:ext cx="261800" cy="6391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>
            <a:off x="216462" y="202881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4. 프로젝트 수행 결과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Google Shape;145;p5">
            <a:extLst>
              <a:ext uri="{FF2B5EF4-FFF2-40B4-BE49-F238E27FC236}">
                <a16:creationId xmlns:a16="http://schemas.microsoft.com/office/drawing/2014/main" id="{D089075C-6D7A-CFC6-3934-FC7BE4BB24FB}"/>
              </a:ext>
            </a:extLst>
          </p:cNvPr>
          <p:cNvCxnSpPr/>
          <p:nvPr/>
        </p:nvCxnSpPr>
        <p:spPr>
          <a:xfrm>
            <a:off x="5375920" y="790307"/>
            <a:ext cx="651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Picture 6" descr="Graphical user interface, text, applicati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C2821A20-7963-7086-543C-AE54FC20E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89" y="1947770"/>
            <a:ext cx="10362572" cy="1854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270C2-52AF-8B7C-DB28-9BDDD5715458}"/>
              </a:ext>
            </a:extLst>
          </p:cNvPr>
          <p:cNvSpPr txBox="1"/>
          <p:nvPr/>
        </p:nvSpPr>
        <p:spPr>
          <a:xfrm>
            <a:off x="368103" y="1770705"/>
            <a:ext cx="546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아래 이미지를 클릭하면</a:t>
            </a: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 페이지로 이동합니다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034AD-8E9D-33AF-E75F-5EF9138E5C71}"/>
              </a:ext>
            </a:extLst>
          </p:cNvPr>
          <p:cNvSpPr txBox="1"/>
          <p:nvPr/>
        </p:nvSpPr>
        <p:spPr>
          <a:xfrm>
            <a:off x="3723553" y="4111082"/>
            <a:ext cx="4222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Github</a:t>
            </a:r>
            <a:r>
              <a:rPr lang="en-US" altLang="ko-KR" dirty="0"/>
              <a:t> Link</a:t>
            </a:r>
          </a:p>
          <a:p>
            <a:pPr algn="ctr"/>
            <a:r>
              <a:rPr lang="en-US" altLang="ko-KR" dirty="0">
                <a:hlinkClick r:id="rId3"/>
              </a:rPr>
              <a:t>https://github.com/badro97/ETL_Pipeline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개발문서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개발과정 정리</a:t>
            </a:r>
            <a:endParaRPr lang="en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216462" y="202881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1164403" y="1513111"/>
            <a:ext cx="102078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400" b="1" i="0" u="none" strike="noStrike" cap="none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ETL_Pipeline</a:t>
            </a:r>
            <a:r>
              <a:rPr lang="ko-KR" altLang="en-US" sz="24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베이스 모델 구축 완료</a:t>
            </a:r>
            <a:endParaRPr lang="en-US" sz="2400" b="1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느낀 점</a:t>
            </a:r>
            <a:endParaRPr lang="en-US" altLang="ko-KR" sz="1800" b="1" i="0" u="none" strike="noStrike" cap="none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일반적인 파일 입출력 프로세스로는 대용량 파일 실시간 처리에 한계가 있다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다양한 변환 과정을 실습하며 공간 복잡도</a:t>
            </a:r>
            <a:r>
              <a:rPr lang="en-US" alt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리소스에 대한 심화개념 학습의 필요성을 느꼈다</a:t>
            </a:r>
            <a:r>
              <a:rPr lang="en-US" alt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추후 개선사항</a:t>
            </a:r>
            <a:endParaRPr lang="en-US" altLang="ko-KR" sz="1800" b="1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ts val="1800"/>
            </a:pPr>
            <a:r>
              <a:rPr lang="en-US" alt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1. AWS Athena 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조회</a:t>
            </a:r>
            <a:r>
              <a:rPr lang="en-US" alt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AWS Glue </a:t>
            </a:r>
            <a:r>
              <a:rPr lang="ko-KR" altLang="en-US" sz="1800" b="1" i="0" u="none" strike="noStrike" cap="none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크롤러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사용법 숙지하고 적용하기</a:t>
            </a:r>
          </a:p>
          <a:p>
            <a:pPr>
              <a:lnSpc>
                <a:spcPct val="150000"/>
              </a:lnSpc>
              <a:buSzPts val="1800"/>
            </a:pPr>
            <a:r>
              <a:rPr lang="en-US" alt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대용량 파일 프로세스 처리 최적화</a:t>
            </a:r>
            <a:endParaRPr lang="en-US" sz="1800" b="1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1164403" y="313350"/>
            <a:ext cx="312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5. 자체 평가 의견</a:t>
            </a:r>
            <a:endParaRPr sz="2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" name="Google Shape;145;p5">
            <a:extLst>
              <a:ext uri="{FF2B5EF4-FFF2-40B4-BE49-F238E27FC236}">
                <a16:creationId xmlns:a16="http://schemas.microsoft.com/office/drawing/2014/main" id="{82D67574-2205-FD03-179F-63ACF8BD1516}"/>
              </a:ext>
            </a:extLst>
          </p:cNvPr>
          <p:cNvCxnSpPr/>
          <p:nvPr/>
        </p:nvCxnSpPr>
        <p:spPr>
          <a:xfrm>
            <a:off x="5375920" y="790307"/>
            <a:ext cx="651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186</Words>
  <Application>Microsoft Macintosh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Source Code Pro</vt:lpstr>
      <vt:lpstr>Oswald</vt:lpstr>
      <vt:lpstr>Malgun Gothic</vt:lpstr>
      <vt:lpstr>Calibri</vt:lpstr>
      <vt:lpstr>Modern Writer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김다은</dc:creator>
  <cp:lastModifiedBy>이승훈</cp:lastModifiedBy>
  <cp:revision>4</cp:revision>
  <dcterms:created xsi:type="dcterms:W3CDTF">2014-04-29T00:37:20Z</dcterms:created>
  <dcterms:modified xsi:type="dcterms:W3CDTF">2023-03-21T05:10:29Z</dcterms:modified>
</cp:coreProperties>
</file>