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69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 noGrp="1"/>
          </p:cNvSpPr>
          <p:nvPr>
            <p:ph type="subTitle" idx="1"/>
          </p:nvPr>
        </p:nvSpPr>
        <p:spPr>
          <a:xfrm>
            <a:off x="946403" y="4800600"/>
            <a:ext cx="7063740" cy="1691640"/>
          </a:xfrm>
        </p:spPr>
        <p:txBody>
          <a:bodyPr/>
          <a:lstStyle>
            <a:lvl1pPr marL="0" indent="0">
              <a:buNone/>
              <a:defRPr spc="30">
                <a:solidFill>
                  <a:srgbClr val="BFBFB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A6A1A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8DD5F6-1ECE-4487-BA56-64480F0942D4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26C64E-D326-4DEB-B450-A06F2F6CA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38F80E-4FD4-45D7-8A62-EF50C16F9F8F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DEFCCF-1484-4C0A-856B-4EE84960EFF0}" type="slidenum">
              <a:t>‹#›</a:t>
            </a:fld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A6A1A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2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71500" y="381003"/>
            <a:ext cx="5800725" cy="58975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AD754E-88C4-4042-8865-176BB2205BEC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A1BAE7-A51A-491D-82A9-1CF6DFB01CDE}" type="slidenum">
              <a:t>‹#›</a:t>
            </a:fld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A6A1A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CB012D-8E24-4718-B23C-66558E626FF4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DF0DA2-5A66-40A1-AC21-2D062277DE58}" type="slidenum">
              <a:t>‹#›</a:t>
            </a:fld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A6A1A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5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946403" y="4800600"/>
            <a:ext cx="7063740" cy="1691640"/>
          </a:xfrm>
        </p:spPr>
        <p:txBody>
          <a:bodyPr/>
          <a:lstStyle>
            <a:lvl1pPr marL="0" indent="0">
              <a:buNone/>
              <a:defRPr spc="3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8E9269-B992-4AD5-81CA-6ABA6E530A53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F24654-A356-412A-8B3B-FA7871B7647D}" type="slidenum">
              <a:t>‹#›</a:t>
            </a:fld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A6A1A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2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946403" y="1828800"/>
            <a:ext cx="336042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4594859" y="1828800"/>
            <a:ext cx="336042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5A8575-02B5-487C-A6E5-5C0FEFA5BA99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E7E6CB-D0A6-46FF-8B52-342C130BF2B7}" type="slidenum">
              <a:t>‹#›</a:t>
            </a:fld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A6A1A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8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946403" y="1713658"/>
            <a:ext cx="336042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>
                <a:solidFill>
                  <a:srgbClr val="69646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946403" y="2507549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3"/>
          </p:nvPr>
        </p:nvSpPr>
        <p:spPr>
          <a:xfrm>
            <a:off x="4594859" y="1713658"/>
            <a:ext cx="3360420" cy="73152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2000"/>
              </a:spcBef>
              <a:buNone/>
              <a:defRPr>
                <a:solidFill>
                  <a:srgbClr val="69646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4"/>
          </p:nvPr>
        </p:nvSpPr>
        <p:spPr>
          <a:xfrm>
            <a:off x="4594859" y="2507549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79BC46-CFC5-4003-917B-8F5143192663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7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0FF381-524C-4F3D-AA48-1A32D3E8DBEC}" type="slidenum">
              <a:t>‹#›</a:t>
            </a:fld>
            <a:endParaRPr lang="en-US"/>
          </a:p>
        </p:txBody>
      </p:sp>
      <p:sp>
        <p:nvSpPr>
          <p:cNvPr id="9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A6A1A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4FF47-931C-4AD1-8A16-2B588613D269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F77462-1AF3-4931-834B-5C7B7C39E56B}" type="slidenum">
              <a:t>‹#›</a:t>
            </a:fld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A6A1A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D233FF-8919-4728-83D2-C5863B44A142}" type="slidenum">
              <a:t>‹#›</a:t>
            </a:fld>
            <a:endParaRPr lang="en-US"/>
          </a:p>
        </p:txBody>
      </p:sp>
      <p:sp>
        <p:nvSpPr>
          <p:cNvPr id="4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A6A1A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3378195" y="685800"/>
            <a:ext cx="4559298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936" y="2099736"/>
            <a:ext cx="2400300" cy="3810003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6C3591-809E-49B4-9AE3-0BA01FC54D4C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AE25CA-E87B-4F53-8092-7E93312CA5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8469630" cy="512892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85800" y="6108594"/>
            <a:ext cx="7486650" cy="59701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rgbClr val="BFBFB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B3164C-F8C2-44BF-91F5-4BA47A344EA5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FF7262-7409-4EEB-B5B1-EEA441EF4A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8418194" y="0"/>
            <a:ext cx="731520" cy="6858000"/>
          </a:xfrm>
          <a:prstGeom prst="rect">
            <a:avLst/>
          </a:prstGeom>
          <a:solidFill>
            <a:srgbClr val="D3481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946403" y="365760"/>
            <a:ext cx="726948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946403" y="1828800"/>
            <a:ext cx="644652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 rot="16200004">
            <a:off x="7831457" y="1044186"/>
            <a:ext cx="1904996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4B39B"/>
                </a:solidFill>
                <a:uFillTx/>
                <a:latin typeface="Century Schoolbook"/>
              </a:defRPr>
            </a:lvl1pPr>
          </a:lstStyle>
          <a:p>
            <a:pPr lvl="0"/>
            <a:fld id="{A035C31F-EAA9-4C11-8B7B-DED4332E29BA}" type="datetime1">
              <a:rPr lang="en-US"/>
              <a:pPr lvl="0"/>
              <a:t>9/21/2024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 rot="16200004">
            <a:off x="6993254" y="4092172"/>
            <a:ext cx="3581403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4B39B"/>
                </a:solidFill>
                <a:uFillTx/>
                <a:latin typeface="Century School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441054" y="6172200"/>
            <a:ext cx="685800" cy="593729"/>
          </a:xfrm>
          <a:prstGeom prst="rect">
            <a:avLst/>
          </a:prstGeom>
          <a:noFill/>
          <a:ln>
            <a:noFill/>
          </a:ln>
        </p:spPr>
        <p:txBody>
          <a:bodyPr vert="horz" wrap="square" lIns="27432" tIns="45720" rIns="27432" bIns="45720" anchor="ctr" anchorCtr="1" compatLnSpc="1">
            <a:norm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>
                <a:solidFill>
                  <a:srgbClr val="EF8C6A"/>
                </a:solidFill>
                <a:uFillTx/>
                <a:latin typeface="Century Schoolbook"/>
              </a:defRPr>
            </a:lvl1pPr>
          </a:lstStyle>
          <a:p>
            <a:pPr lvl="0"/>
            <a:fld id="{B80458A0-4142-4781-B6DB-8274730FCBF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-70" baseline="0">
          <a:solidFill>
            <a:srgbClr val="D34817"/>
          </a:solidFill>
          <a:uFillTx/>
          <a:latin typeface="Century Schoolbook"/>
        </a:defRPr>
      </a:lvl1pPr>
    </p:titleStyle>
    <p:bodyStyle>
      <a:lvl1pPr marL="182880" marR="0" lvl="0" indent="-182880" algn="l" defTabSz="914400" rtl="0" fontAlgn="auto" hangingPunct="1">
        <a:lnSpc>
          <a:spcPct val="95000"/>
        </a:lnSpc>
        <a:spcBef>
          <a:spcPts val="1400"/>
        </a:spcBef>
        <a:spcAft>
          <a:spcPts val="200"/>
        </a:spcAft>
        <a:buClr>
          <a:srgbClr val="D34817"/>
        </a:buClr>
        <a:buSzPct val="80000"/>
        <a:buFont typeface="Arial" pitchFamily="34"/>
        <a:buChar char="•"/>
        <a:tabLst/>
        <a:defRPr lang="en-US" sz="2000" b="0" i="0" u="none" strike="noStrike" kern="1200" cap="none" spc="10" baseline="0">
          <a:solidFill>
            <a:srgbClr val="595959"/>
          </a:solidFill>
          <a:uFillTx/>
          <a:latin typeface="Century Schoolbook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D34817"/>
        </a:buClr>
        <a:buSzPct val="100000"/>
        <a:buFont typeface="Wingdings 2" pitchFamily="18"/>
        <a:buChar char="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entury Schoolbook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D34817"/>
        </a:buClr>
        <a:buSzPct val="100000"/>
        <a:buFont typeface="Wingdings 2" pitchFamily="18"/>
        <a:buChar char=""/>
        <a:tabLst/>
        <a:defRPr lang="en-US" sz="1600" b="0" i="0" u="none" strike="noStrike" kern="1200" cap="none" spc="0" baseline="0">
          <a:solidFill>
            <a:srgbClr val="595959"/>
          </a:solidFill>
          <a:uFillTx/>
          <a:latin typeface="Century Schoolbook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D34817"/>
        </a:buClr>
        <a:buSzPct val="100000"/>
        <a:buFont typeface="Wingdings 2" pitchFamily="18"/>
        <a:buChar char=""/>
        <a:tabLst/>
        <a:defRPr lang="en-US" sz="1400" b="0" i="0" u="none" strike="noStrike" kern="1200" cap="none" spc="0" baseline="0">
          <a:solidFill>
            <a:srgbClr val="595959"/>
          </a:solidFill>
          <a:uFillTx/>
          <a:latin typeface="Century Schoolbook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D34817"/>
        </a:buClr>
        <a:buSzPct val="100000"/>
        <a:buFont typeface="Wingdings 2" pitchFamily="18"/>
        <a:buChar char=""/>
        <a:tabLst/>
        <a:defRPr lang="en-US" sz="1400" b="0" i="0" u="none" strike="noStrike" kern="1200" cap="none" spc="0" baseline="0">
          <a:solidFill>
            <a:srgbClr val="595959"/>
          </a:solidFill>
          <a:uFillTx/>
          <a:latin typeface="Century School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46403" y="758952"/>
            <a:ext cx="7063740" cy="404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>
              <a:lnSpc>
                <a:spcPct val="85000"/>
              </a:lnSpc>
            </a:pPr>
            <a:r>
              <a:rPr lang="fr-FR" sz="6200">
                <a:solidFill>
                  <a:srgbClr val="FFFFFF"/>
                </a:solidFill>
              </a:rPr>
              <a:t>Analyse de l'attaque Heartbleed (CVE-2014-0160)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/>
              <a:t>Analyse des impacts et des contre-mesures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6403" y="365760"/>
            <a:ext cx="726948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fr-FR"/>
              <a:t>L'acteur de la menace ou de l'attaque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- Type : Vulnérabilité logicielle (pas d'acteur unique)</a:t>
            </a:r>
          </a:p>
          <a:p>
            <a:pPr lvl="0"/>
            <a:r>
              <a:rPr lang="fr-FR"/>
              <a:t>- Motivations : Vol de données sensibles (clés privées, identifiants)</a:t>
            </a:r>
          </a:p>
          <a:p>
            <a:pPr lvl="0"/>
            <a:r>
              <a:rPr lang="fr-FR"/>
              <a:t>- Utilisateurs possibles : Hackers opportunistes, cybercriminels, États-nations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6403" y="365760"/>
            <a:ext cx="726948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fr-FR"/>
              <a:t>La cible de l'attaque et le risque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- Cibles : Serveurs utilisant OpenSSL (sites web, réseaux)</a:t>
            </a:r>
          </a:p>
          <a:p>
            <a:pPr lvl="0"/>
            <a:r>
              <a:rPr lang="fr-FR"/>
              <a:t>- Risques :</a:t>
            </a:r>
          </a:p>
          <a:p>
            <a:pPr lvl="0"/>
            <a:r>
              <a:rPr lang="fr-FR"/>
              <a:t>   • Exposition des données sensibles : clés de chiffrement, identifiants, mots de passe</a:t>
            </a:r>
          </a:p>
          <a:p>
            <a:pPr lvl="0"/>
            <a:r>
              <a:rPr lang="fr-FR"/>
              <a:t>   • Impact mondial sur des milliers de serveurs vulnérables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6403" y="365760"/>
            <a:ext cx="726948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La vulnérabilité exploitée (CVE-2014-0160)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- Bug dans OpenSSL : Erreur dans la fonction Heartbeat</a:t>
            </a:r>
          </a:p>
          <a:p>
            <a:pPr lvl="0"/>
            <a:r>
              <a:rPr lang="fr-FR"/>
              <a:t>- Permet la lecture de 64 Ko de mémoire sur le serveur</a:t>
            </a:r>
          </a:p>
          <a:p>
            <a:pPr lvl="0"/>
            <a:r>
              <a:rPr lang="fr-FR"/>
              <a:t>- Données exposées : clés SSL/TLS, sessions utilisateurs, données sensibles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endParaRPr lang="fr-FR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18" y="4311331"/>
            <a:ext cx="6947300" cy="185697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6403" y="365760"/>
            <a:ext cx="726948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Type d'attaque et exploit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- Vulnérabilité de fuite de mémoire dans OpenSSL</a:t>
            </a:r>
          </a:p>
          <a:p>
            <a:pPr lvl="0"/>
            <a:r>
              <a:rPr lang="fr-FR"/>
              <a:t>- Permet l'accès à des données sensibles sans authentification</a:t>
            </a:r>
          </a:p>
          <a:p>
            <a:pPr lvl="0"/>
            <a:r>
              <a:rPr lang="fr-FR"/>
              <a:t>- Exploit : Envoi de requêtes Heartbeat malformées → fuite d'informations</a:t>
            </a:r>
          </a:p>
        </p:txBody>
      </p:sp>
      <p:pic>
        <p:nvPicPr>
          <p:cNvPr id="4" name="Image 3" descr="Une image contenant texte, capture d’écran, Logiciel multimédia, Logiciel de graphisme&#10;&#10;Description générée automatiquement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9" y="4282345"/>
            <a:ext cx="7197324" cy="201493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6403" y="365760"/>
            <a:ext cx="726948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fr-FR"/>
              <a:t>Objectif final, tactiques et techniques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- Objectif : Voler des données sensibles (clés de chiffrement, identifiants)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6403" y="365760"/>
            <a:ext cx="726948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fr-FR"/>
              <a:t>Phases de l'attaque et historique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- Découverte : Mars 2014 par Google et Codenomicon</a:t>
            </a:r>
          </a:p>
          <a:p>
            <a:pPr lvl="0"/>
            <a:r>
              <a:rPr lang="fr-FR"/>
              <a:t>- Divulgation publique : Avril 2014 → panic dans l’industrie</a:t>
            </a:r>
          </a:p>
          <a:p>
            <a:pPr lvl="0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6403" y="365760"/>
            <a:ext cx="726948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fr-FR"/>
              <a:t>Contre-mesures et réactions à entreprendre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1. Mise à jour immédiate vers OpenSSL 1.0.1g ou supérieur</a:t>
            </a:r>
          </a:p>
          <a:p>
            <a:pPr lvl="0"/>
            <a:r>
              <a:rPr lang="fr-FR"/>
              <a:t>2. Révocation et régénération des certificats SSL compromis</a:t>
            </a:r>
          </a:p>
          <a:p>
            <a:pPr lvl="0"/>
            <a:r>
              <a:rPr lang="fr-FR"/>
              <a:t>3. Rotation des mots de passe utilisateurs</a:t>
            </a:r>
          </a:p>
          <a:p>
            <a:pPr lvl="0"/>
            <a:r>
              <a:rPr lang="fr-FR"/>
              <a:t>4. Audits de sécurité pour vérifier les fuites de données</a:t>
            </a:r>
          </a:p>
          <a:p>
            <a:pPr lvl="0"/>
            <a:r>
              <a:rPr lang="fr-FR"/>
              <a:t>5. Surveillance accrue et détection d’anomalies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6403" y="365760"/>
            <a:ext cx="726948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Conclusion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- Heartbleed a exposé la fragilité des communications SSL à grande échelle</a:t>
            </a:r>
          </a:p>
          <a:p>
            <a:pPr lvl="0"/>
            <a:r>
              <a:rPr lang="fr-FR"/>
              <a:t>- Importance des mises à jour rapides et de la gestion des certificats</a:t>
            </a:r>
          </a:p>
          <a:p>
            <a:pPr lvl="0"/>
            <a:r>
              <a:rPr lang="fr-FR"/>
              <a:t>- Nécessité d’audits de sécurité réguliers pour prévenir de futures attaques similaires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Analyse de l'attaque Heartbleed (CVE-2014-0160)</vt:lpstr>
      <vt:lpstr>L'acteur de la menace ou de l'attaque</vt:lpstr>
      <vt:lpstr>La cible de l'attaque et le risque</vt:lpstr>
      <vt:lpstr>La vulnérabilité exploitée (CVE-2014-0160)</vt:lpstr>
      <vt:lpstr>Type d'attaque et exploit</vt:lpstr>
      <vt:lpstr>Objectif final, tactiques et techniques</vt:lpstr>
      <vt:lpstr>Phases de l'attaque et historique</vt:lpstr>
      <vt:lpstr>Contre-mesures et réactions à entreprendre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l'attaque Heartbleed (CVE-2014-0160)</dc:title>
  <dc:subject/>
  <dc:creator/>
  <dc:description>generated using python-pptx</dc:description>
  <cp:lastModifiedBy>word2</cp:lastModifiedBy>
  <cp:revision>24</cp:revision>
  <dcterms:created xsi:type="dcterms:W3CDTF">2013-01-27T09:14:16Z</dcterms:created>
  <dcterms:modified xsi:type="dcterms:W3CDTF">2024-09-21T13:23:27Z</dcterms:modified>
</cp:coreProperties>
</file>