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SENAITE: 下一代智能LIMS架构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开启实验室的AI革命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这种原生集成的架构将带来什么？</a:t>
            </a:r>
          </a:p>
          <a:p>
            <a:pPr lvl="0"/>
            <a:r>
              <a:rPr b="1"/>
              <a:t>智能预警</a:t>
            </a:r>
            <a:r>
              <a:rPr/>
              <a:t>: 预测仪器何时需要维护，避免代价高昂的停机。 &gt; </a:t>
            </a:r>
            <a:r>
              <a:rPr i="1"/>
              <a:t>数据支撑：研究表明，预测性维护可将设备停机时间减少30-50%，并将维护成本降低10-40%。</a:t>
            </a:r>
          </a:p>
          <a:p>
            <a:pPr lvl="0"/>
            <a:r>
              <a:rPr b="1"/>
              <a:t>自动化质量控制</a:t>
            </a:r>
            <a:r>
              <a:rPr/>
              <a:t>: AI自动识别异常结果和潜在的OOS（Out-of-Specification），辅助QC/QA人员快速决策。</a:t>
            </a:r>
          </a:p>
          <a:p>
            <a:pPr lvl="0"/>
            <a:r>
              <a:rPr b="1"/>
              <a:t>资源优化</a:t>
            </a:r>
            <a:r>
              <a:rPr/>
              <a:t>: 基于历史数据和当前队列，智能调度分析任务，最大化仪器利用率和人员效率。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结论与下一步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SENAITE × Kubernetes × Python Data Stack</a:t>
            </a:r>
            <a:r>
              <a:rPr/>
              <a:t> 不仅仅是一个技术升级，它是一个全新的平台，旨在将AI能力深度整合到实验室的核心运营中。</a:t>
            </a:r>
          </a:p>
          <a:p>
            <a:pPr lvl="0" indent="0" marL="0">
              <a:buNone/>
            </a:pPr>
            <a:r>
              <a:rPr b="1"/>
              <a:t>我们的路线图:</a:t>
            </a:r>
            <a:r>
              <a:rPr/>
              <a:t> 1. </a:t>
            </a:r>
            <a:r>
              <a:rPr b="1"/>
              <a:t>完善API覆盖</a:t>
            </a:r>
            <a:r>
              <a:rPr/>
              <a:t>: 持续增强</a:t>
            </a:r>
            <a:r>
              <a:rPr>
                <a:latin typeface="Courier"/>
              </a:rPr>
              <a:t>plone.restapi</a:t>
            </a:r>
            <a:r>
              <a:rPr/>
              <a:t>，暴露更多核心业务对象的接口。 2. </a:t>
            </a:r>
            <a:r>
              <a:rPr b="1"/>
              <a:t>构建参考AI服务</a:t>
            </a:r>
            <a:r>
              <a:rPr/>
              <a:t>: 开发并开源一系列即插即用的AI服务（如结果验证、异常检测）。 3. </a:t>
            </a:r>
            <a:r>
              <a:rPr b="1"/>
              <a:t>发布Helm Charts</a:t>
            </a:r>
            <a:r>
              <a:rPr/>
              <a:t>: 提供标准化的部署模板，让用户可以一键部署整个智能LIMS平台。</a:t>
            </a:r>
          </a:p>
          <a:p>
            <a:pPr lvl="0" indent="0" marL="0">
              <a:buNone/>
            </a:pPr>
            <a:r>
              <a:rPr b="1"/>
              <a:t>加入我们，共同打造下一代智能LIMS！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SENAITE = LIMS × Kubernetes × Python Data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一个为原生AI集成而生的实验室信息管理系统新范式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愿景：从“数字化”到“智能化”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传统的LIMS解决了数据记录和流程管理的问题，但真正的潜力在于数据本身。我们的愿景是构建一个能</a:t>
            </a:r>
            <a:r>
              <a:rPr b="1"/>
              <a:t>自我优化、主动预警、智能决策</a:t>
            </a:r>
            <a:r>
              <a:rPr/>
              <a:t>的LIMS平台。</a:t>
            </a:r>
          </a:p>
          <a:p>
            <a:pPr lvl="0"/>
            <a:r>
              <a:rPr b="1"/>
              <a:t>数据驱动决策</a:t>
            </a:r>
            <a:r>
              <a:rPr/>
              <a:t>: 让每一份测试结果都成为优化未来的养料。</a:t>
            </a:r>
          </a:p>
          <a:p>
            <a:pPr lvl="0"/>
            <a:r>
              <a:rPr b="1"/>
              <a:t>流程自动化</a:t>
            </a:r>
            <a:r>
              <a:rPr/>
              <a:t>: 将AI无缝嵌入现有工作流，而不是作为外部工具。</a:t>
            </a:r>
          </a:p>
          <a:p>
            <a:pPr lvl="0"/>
            <a:r>
              <a:rPr b="1"/>
              <a:t>预测性科学</a:t>
            </a:r>
            <a:r>
              <a:rPr/>
              <a:t>: 从被动响应转向主动预测仪器故障、样品异常和资源需求。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技术架构：三位一体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我们将SENAITE的未来构建在三个坚实的支柱之上：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组件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核心技术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SENAITE LIMS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业务核心</a:t>
                      </a:r>
                      <a:r>
                        <a:rPr/>
                        <a:t>(The Core)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Plone, Zope, Python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Kubernetes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弹性平台</a:t>
                      </a:r>
                      <a:r>
                        <a:rPr/>
                        <a:t>(The Platform)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Docker, K8s, Helm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Python Data Stack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智能大脑</a:t>
                      </a:r>
                      <a:r>
                        <a:rPr/>
                        <a:t>(The Brain)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Pandas, Scikit-learn,TensorFlow, PyTorch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www.senaite.com/assets/images/senaite-logo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right:40%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支柱一：SENAITE LIMS - 稳定可靠的业务核心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SENAITE提供了经过全球数千家实验室验证的、功能完备的LIMS平台。</a:t>
            </a:r>
          </a:p>
          <a:p>
            <a:pPr lvl="0"/>
            <a:r>
              <a:rPr b="1"/>
              <a:t>坚实基础</a:t>
            </a:r>
            <a:r>
              <a:rPr/>
              <a:t>: 基于Plone CMS，提供企业级的安全性、稳定性和灵活性。</a:t>
            </a:r>
          </a:p>
          <a:p>
            <a:pPr lvl="0"/>
            <a:r>
              <a:rPr b="1"/>
              <a:t>功能全面</a:t>
            </a:r>
            <a:r>
              <a:rPr/>
              <a:t>: 覆盖样品管理、分析请求、结果录入、仪器集成、报告、审计追踪等核心业务。</a:t>
            </a:r>
          </a:p>
          <a:p>
            <a:pPr lvl="0"/>
            <a:r>
              <a:rPr b="1"/>
              <a:t>API驱动</a:t>
            </a:r>
            <a:r>
              <a:rPr/>
              <a:t>: 通过 </a:t>
            </a:r>
            <a:r>
              <a:rPr>
                <a:latin typeface="Courier"/>
              </a:rPr>
              <a:t>plone.restapi</a:t>
            </a:r>
            <a:r>
              <a:rPr/>
              <a:t>，为AI集成提供了现代化的、解耦的交互接口，这是连接“核心”与“大脑”的桥梁。</a:t>
            </a:r>
          </a:p>
          <a:p>
            <a:pPr lvl="0" indent="0" marL="1270000">
              <a:buNone/>
            </a:pPr>
            <a:r>
              <a:rPr sz="2000" b="1"/>
              <a:t>数据源</a:t>
            </a:r>
            <a:r>
              <a:rPr sz="2000"/>
              <a:t>: 所有AI模型的训练和推理数据均源自SENAITE的实时和历史数据库。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支柱二：Kubernetes - 动态、弹性的运行平台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为什么选择Kubernetes？因为它解决了AI时代LIMS面临的弹性伸缩和复杂部署挑战。</a:t>
            </a:r>
          </a:p>
          <a:p>
            <a:pPr lvl="0"/>
            <a:r>
              <a:rPr b="1"/>
              <a:t>资源隔离与伸缩</a:t>
            </a:r>
            <a:r>
              <a:rPr/>
              <a:t>: LIMS核心服务与高耗能的AI训练任务可以独立部署、按需伸缩，互不影响。</a:t>
            </a:r>
          </a:p>
          <a:p>
            <a:pPr lvl="0"/>
            <a:r>
              <a:rPr b="1"/>
              <a:t>高可用性</a:t>
            </a:r>
            <a:r>
              <a:rPr/>
              <a:t>: 自动化的故障恢复和滚动更新，确保7x24小时不间断服务。</a:t>
            </a:r>
          </a:p>
          <a:p>
            <a:pPr lvl="0"/>
            <a:r>
              <a:rPr b="1"/>
              <a:t>标准化部署</a:t>
            </a:r>
            <a:r>
              <a:rPr/>
              <a:t>: 使用Helm Charts一键部署整个LIMS + AI环境，极大简化运维复杂度。</a:t>
            </a:r>
          </a:p>
          <a:p>
            <a:pPr lvl="0" indent="0" marL="1270000">
              <a:buNone/>
            </a:pPr>
            <a:r>
              <a:rPr sz="2000" b="1"/>
              <a:t>场景</a:t>
            </a:r>
            <a:r>
              <a:rPr sz="2000"/>
              <a:t>: 当月末报告季或大批量样品到达时，系统可自动扩展分析服务和报告生成器的实例，而在夜间则缩减资源以节约成本。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支柱三：Python Data Stack - 赋能智能的“大脑”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这是将数据转化为洞察力的引擎。我们利用业界最成熟的Python数据科学栈。</a:t>
            </a:r>
          </a:p>
          <a:p>
            <a:pPr lvl="0"/>
            <a:r>
              <a:rPr b="1"/>
              <a:t>数据处理与分析</a:t>
            </a:r>
            <a:r>
              <a:rPr/>
              <a:t>: </a:t>
            </a:r>
            <a:r>
              <a:rPr>
                <a:latin typeface="Courier"/>
              </a:rPr>
              <a:t>Pandas</a:t>
            </a:r>
            <a:r>
              <a:rPr/>
              <a:t> 和 </a:t>
            </a:r>
            <a:r>
              <a:rPr>
                <a:latin typeface="Courier"/>
              </a:rPr>
              <a:t>NumPy</a:t>
            </a:r>
            <a:r>
              <a:rPr/>
              <a:t> 用于高效清洗、转换和分析来自LIMS的结构化数据。</a:t>
            </a:r>
          </a:p>
          <a:p>
            <a:pPr lvl="0"/>
            <a:r>
              <a:rPr b="1"/>
              <a:t>机器学习</a:t>
            </a:r>
            <a:r>
              <a:rPr/>
              <a:t>: </a:t>
            </a:r>
            <a:r>
              <a:rPr>
                <a:latin typeface="Courier"/>
              </a:rPr>
              <a:t>Scikit-learn</a:t>
            </a:r>
            <a:r>
              <a:rPr/>
              <a:t> 用于构建经典的预测模型，如结果范围预测、样品分类。</a:t>
            </a:r>
          </a:p>
          <a:p>
            <a:pPr lvl="0"/>
            <a:r>
              <a:rPr b="1"/>
              <a:t>深度学习</a:t>
            </a:r>
            <a:r>
              <a:rPr/>
              <a:t>: </a:t>
            </a:r>
            <a:r>
              <a:rPr>
                <a:latin typeface="Courier"/>
              </a:rPr>
              <a:t>TensorFlow</a:t>
            </a:r>
            <a:r>
              <a:rPr/>
              <a:t> / </a:t>
            </a:r>
            <a:r>
              <a:rPr>
                <a:latin typeface="Courier"/>
              </a:rPr>
              <a:t>PyTorch</a:t>
            </a:r>
            <a:r>
              <a:rPr/>
              <a:t> 用于处理更复杂的模式识别，例如从仪器原始图谱中直接识别异常。</a:t>
            </a:r>
          </a:p>
          <a:p>
            <a:pPr lvl="0"/>
            <a:r>
              <a:rPr b="1"/>
              <a:t>模型服务</a:t>
            </a:r>
            <a:r>
              <a:rPr/>
              <a:t>: 使用 </a:t>
            </a:r>
            <a:r>
              <a:rPr>
                <a:latin typeface="Courier"/>
              </a:rPr>
              <a:t>FastAPI</a:t>
            </a:r>
            <a:r>
              <a:rPr/>
              <a:t> 或 </a:t>
            </a:r>
            <a:r>
              <a:rPr>
                <a:latin typeface="Courier"/>
              </a:rPr>
              <a:t>Flask</a:t>
            </a:r>
            <a:r>
              <a:rPr/>
              <a:t> 将训练好的模型打包成API，供SENAITE调用。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架构协同：工作流示例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场景：AI辅助的结果验证</a:t>
            </a:r>
          </a:p>
          <a:p>
            <a:pPr lvl="0" indent="-342900" marL="342900">
              <a:buAutoNum type="arabicPeriod"/>
            </a:pPr>
            <a:r>
              <a:rPr b="1"/>
              <a:t>SENAITE</a:t>
            </a:r>
            <a:r>
              <a:rPr/>
              <a:t>: 分析员在SENAITE中输入一个测试结果。</a:t>
            </a:r>
          </a:p>
          <a:p>
            <a:pPr lvl="0" indent="-342900" marL="342900">
              <a:buAutoNum type="arabicPeriod"/>
            </a:pPr>
            <a:r>
              <a:rPr b="1"/>
              <a:t>API Call</a:t>
            </a:r>
            <a:r>
              <a:rPr/>
              <a:t>: SENAITE通过</a:t>
            </a:r>
            <a:r>
              <a:rPr>
                <a:latin typeface="Courier"/>
              </a:rPr>
              <a:t>plone.restapi</a:t>
            </a:r>
            <a:r>
              <a:rPr/>
              <a:t>触发一个Webhook或直接调用在Kubernetes中运行的“结果验证”AI服务。</a:t>
            </a:r>
          </a:p>
          <a:p>
            <a:pPr lvl="0" indent="-342900" marL="342900">
              <a:buAutoNum type="arabicPeriod"/>
            </a:pPr>
            <a:r>
              <a:rPr b="1"/>
              <a:t>AI Service (K8s)</a:t>
            </a:r>
            <a:r>
              <a:rPr/>
              <a:t>: 该服务（一个Python应用）接收到数据，使用预先训练好的模型（基于历史数据）评估该结果的合理性。</a:t>
            </a:r>
          </a:p>
          <a:p>
            <a:pPr lvl="0" indent="-342900" marL="342900">
              <a:buAutoNum type="arabicPeriod"/>
            </a:pPr>
            <a:r>
              <a:rPr b="1"/>
              <a:t>Prediction</a:t>
            </a:r>
            <a:r>
              <a:rPr/>
              <a:t>: 模型不仅检查结果是否在规格范围内，还结合历史趋势、仪器状态、操作员信息，给出一个“置信度”分数。</a:t>
            </a:r>
          </a:p>
          <a:p>
            <a:pPr lvl="0" indent="-342900" marL="342900">
              <a:buAutoNum type="arabicPeriod"/>
            </a:pPr>
            <a:r>
              <a:rPr b="1"/>
              <a:t>Feedback</a:t>
            </a:r>
            <a:r>
              <a:rPr/>
              <a:t>: AI服务将“置信度”和建议（如“结果偏高，请检查校准曲线”）返回给SENAITE。</a:t>
            </a:r>
          </a:p>
          <a:p>
            <a:pPr lvl="0" indent="-342900" marL="342900">
              <a:buAutoNum type="arabicPeriod"/>
            </a:pPr>
            <a:r>
              <a:rPr b="1"/>
              <a:t>SENAITE UI</a:t>
            </a:r>
            <a:r>
              <a:rPr/>
              <a:t>: 在界面上向分析员高亮显示此结果，并附上AI的建议。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2025-07-12T10:22:08Z</dcterms:created>
  <dcterms:modified xsi:type="dcterms:W3CDTF">2025-07-12T10:22:08Z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size">
    <vt:lpwstr>16:9</vt:lpwstr>
  </property>
  <property fmtid="{D5CDD505-2E9C-101B-9397-08002B2CF9AE}" pid="4" name="theme">
    <vt:lpwstr>uncover</vt:lpwstr>
  </property>
</Properties>
</file>