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FD1ED6-D323-44B8-9167-2012B21E970C}"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833E2E01-A394-4992-AE51-77D64200D772}">
      <dgm:prSet/>
      <dgm:spPr/>
      <dgm:t>
        <a:bodyPr/>
        <a:lstStyle/>
        <a:p>
          <a:r>
            <a:rPr lang="en-US"/>
            <a:t>Introduction</a:t>
          </a:r>
        </a:p>
      </dgm:t>
    </dgm:pt>
    <dgm:pt modelId="{B5871A52-ADC7-4587-9D52-9BEE6CCAF99C}" type="parTrans" cxnId="{C92D3C5C-3EFC-44DB-A985-124C8439BE03}">
      <dgm:prSet/>
      <dgm:spPr/>
      <dgm:t>
        <a:bodyPr/>
        <a:lstStyle/>
        <a:p>
          <a:endParaRPr lang="en-US"/>
        </a:p>
      </dgm:t>
    </dgm:pt>
    <dgm:pt modelId="{5C8CB3F8-E7B8-4178-A4BA-EB1709DA6902}" type="sibTrans" cxnId="{C92D3C5C-3EFC-44DB-A985-124C8439BE03}">
      <dgm:prSet/>
      <dgm:spPr/>
      <dgm:t>
        <a:bodyPr/>
        <a:lstStyle/>
        <a:p>
          <a:endParaRPr lang="en-US"/>
        </a:p>
      </dgm:t>
    </dgm:pt>
    <dgm:pt modelId="{9807B546-6FD9-4A7F-8D5C-4F205C39DECC}">
      <dgm:prSet/>
      <dgm:spPr/>
      <dgm:t>
        <a:bodyPr/>
        <a:lstStyle/>
        <a:p>
          <a:r>
            <a:rPr lang="en-US" dirty="0"/>
            <a:t>What is the data saying?</a:t>
          </a:r>
        </a:p>
      </dgm:t>
    </dgm:pt>
    <dgm:pt modelId="{F9704783-EEB6-49A0-A645-DE9C2C1F2F21}" type="parTrans" cxnId="{4F2B142C-04C0-4CA6-B53D-91D5138963B7}">
      <dgm:prSet/>
      <dgm:spPr/>
      <dgm:t>
        <a:bodyPr/>
        <a:lstStyle/>
        <a:p>
          <a:endParaRPr lang="en-US"/>
        </a:p>
      </dgm:t>
    </dgm:pt>
    <dgm:pt modelId="{ECEC7F50-F23E-4184-80F8-71993FCDE99E}" type="sibTrans" cxnId="{4F2B142C-04C0-4CA6-B53D-91D5138963B7}">
      <dgm:prSet/>
      <dgm:spPr/>
      <dgm:t>
        <a:bodyPr/>
        <a:lstStyle/>
        <a:p>
          <a:endParaRPr lang="en-US"/>
        </a:p>
      </dgm:t>
    </dgm:pt>
    <dgm:pt modelId="{F30EE1C8-F2DF-4CA2-8DBD-0C6E671491A6}">
      <dgm:prSet/>
      <dgm:spPr/>
      <dgm:t>
        <a:bodyPr/>
        <a:lstStyle/>
        <a:p>
          <a:r>
            <a:rPr lang="en-US" dirty="0"/>
            <a:t>Conclusion</a:t>
          </a:r>
        </a:p>
      </dgm:t>
    </dgm:pt>
    <dgm:pt modelId="{EBD1DC7C-F927-4DFD-85E6-0B12BC9F7010}" type="parTrans" cxnId="{690EAC71-1022-4D85-967B-63461DB6D4E3}">
      <dgm:prSet/>
      <dgm:spPr/>
      <dgm:t>
        <a:bodyPr/>
        <a:lstStyle/>
        <a:p>
          <a:endParaRPr lang="en-US"/>
        </a:p>
      </dgm:t>
    </dgm:pt>
    <dgm:pt modelId="{DA2F2654-A99F-4B41-A97B-5A61C2BAC9CF}" type="sibTrans" cxnId="{690EAC71-1022-4D85-967B-63461DB6D4E3}">
      <dgm:prSet/>
      <dgm:spPr/>
      <dgm:t>
        <a:bodyPr/>
        <a:lstStyle/>
        <a:p>
          <a:endParaRPr lang="en-US"/>
        </a:p>
      </dgm:t>
    </dgm:pt>
    <dgm:pt modelId="{5A19640A-C4B8-4856-8942-1C590D462A04}">
      <dgm:prSet/>
      <dgm:spPr/>
      <dgm:t>
        <a:bodyPr/>
        <a:lstStyle/>
        <a:p>
          <a:r>
            <a:rPr lang="en-US" dirty="0"/>
            <a:t>Recommendations</a:t>
          </a:r>
        </a:p>
      </dgm:t>
    </dgm:pt>
    <dgm:pt modelId="{1D81A517-71EF-4AA4-B9CC-67B35F4DEF30}" type="parTrans" cxnId="{1C159E45-146F-4713-A6D9-ABF3B7B53618}">
      <dgm:prSet/>
      <dgm:spPr/>
      <dgm:t>
        <a:bodyPr/>
        <a:lstStyle/>
        <a:p>
          <a:endParaRPr lang="en-US"/>
        </a:p>
      </dgm:t>
    </dgm:pt>
    <dgm:pt modelId="{B6DB8BE8-8BE3-4514-A0FE-24689C2E817C}" type="sibTrans" cxnId="{1C159E45-146F-4713-A6D9-ABF3B7B53618}">
      <dgm:prSet/>
      <dgm:spPr/>
      <dgm:t>
        <a:bodyPr/>
        <a:lstStyle/>
        <a:p>
          <a:endParaRPr lang="en-US"/>
        </a:p>
      </dgm:t>
    </dgm:pt>
    <dgm:pt modelId="{8E9FB1C2-B46D-4903-B257-94FFB5D18DF3}" type="pres">
      <dgm:prSet presAssocID="{FAFD1ED6-D323-44B8-9167-2012B21E970C}" presName="vert0" presStyleCnt="0">
        <dgm:presLayoutVars>
          <dgm:dir/>
          <dgm:animOne val="branch"/>
          <dgm:animLvl val="lvl"/>
        </dgm:presLayoutVars>
      </dgm:prSet>
      <dgm:spPr/>
    </dgm:pt>
    <dgm:pt modelId="{66FF9468-E659-4B0B-9022-849E4386C96F}" type="pres">
      <dgm:prSet presAssocID="{833E2E01-A394-4992-AE51-77D64200D772}" presName="thickLine" presStyleLbl="alignNode1" presStyleIdx="0" presStyleCnt="4"/>
      <dgm:spPr/>
    </dgm:pt>
    <dgm:pt modelId="{E8CC7A9C-E477-4F8F-A391-1B31A6E8DDFD}" type="pres">
      <dgm:prSet presAssocID="{833E2E01-A394-4992-AE51-77D64200D772}" presName="horz1" presStyleCnt="0"/>
      <dgm:spPr/>
    </dgm:pt>
    <dgm:pt modelId="{A42F566D-84AB-488A-8B28-56063414A4FE}" type="pres">
      <dgm:prSet presAssocID="{833E2E01-A394-4992-AE51-77D64200D772}" presName="tx1" presStyleLbl="revTx" presStyleIdx="0" presStyleCnt="4"/>
      <dgm:spPr/>
    </dgm:pt>
    <dgm:pt modelId="{39491F17-ADC0-4403-83FE-1362420E5B7F}" type="pres">
      <dgm:prSet presAssocID="{833E2E01-A394-4992-AE51-77D64200D772}" presName="vert1" presStyleCnt="0"/>
      <dgm:spPr/>
    </dgm:pt>
    <dgm:pt modelId="{BA5A84E3-16F3-4D56-A2C7-1E59FF1E4F88}" type="pres">
      <dgm:prSet presAssocID="{9807B546-6FD9-4A7F-8D5C-4F205C39DECC}" presName="thickLine" presStyleLbl="alignNode1" presStyleIdx="1" presStyleCnt="4"/>
      <dgm:spPr/>
    </dgm:pt>
    <dgm:pt modelId="{DD7EC15E-C9FF-42CB-9C96-9B72CB25A346}" type="pres">
      <dgm:prSet presAssocID="{9807B546-6FD9-4A7F-8D5C-4F205C39DECC}" presName="horz1" presStyleCnt="0"/>
      <dgm:spPr/>
    </dgm:pt>
    <dgm:pt modelId="{420DDC7C-622A-4F8F-BF64-5C8404C8EC3D}" type="pres">
      <dgm:prSet presAssocID="{9807B546-6FD9-4A7F-8D5C-4F205C39DECC}" presName="tx1" presStyleLbl="revTx" presStyleIdx="1" presStyleCnt="4"/>
      <dgm:spPr/>
    </dgm:pt>
    <dgm:pt modelId="{C431809C-8A34-4C76-AE35-0123FCE7F8D2}" type="pres">
      <dgm:prSet presAssocID="{9807B546-6FD9-4A7F-8D5C-4F205C39DECC}" presName="vert1" presStyleCnt="0"/>
      <dgm:spPr/>
    </dgm:pt>
    <dgm:pt modelId="{4243CB55-78FE-4D08-8AFC-F48009183653}" type="pres">
      <dgm:prSet presAssocID="{F30EE1C8-F2DF-4CA2-8DBD-0C6E671491A6}" presName="thickLine" presStyleLbl="alignNode1" presStyleIdx="2" presStyleCnt="4"/>
      <dgm:spPr/>
    </dgm:pt>
    <dgm:pt modelId="{AACED940-C044-47C1-95AD-2D7C2E8E42B1}" type="pres">
      <dgm:prSet presAssocID="{F30EE1C8-F2DF-4CA2-8DBD-0C6E671491A6}" presName="horz1" presStyleCnt="0"/>
      <dgm:spPr/>
    </dgm:pt>
    <dgm:pt modelId="{C943542B-0B7F-452D-B48A-1BD3493EB31B}" type="pres">
      <dgm:prSet presAssocID="{F30EE1C8-F2DF-4CA2-8DBD-0C6E671491A6}" presName="tx1" presStyleLbl="revTx" presStyleIdx="2" presStyleCnt="4"/>
      <dgm:spPr/>
    </dgm:pt>
    <dgm:pt modelId="{E0DB4922-1793-4659-BD96-9B3623C8321A}" type="pres">
      <dgm:prSet presAssocID="{F30EE1C8-F2DF-4CA2-8DBD-0C6E671491A6}" presName="vert1" presStyleCnt="0"/>
      <dgm:spPr/>
    </dgm:pt>
    <dgm:pt modelId="{3BAD09E9-2FBE-4880-B021-87D15261553C}" type="pres">
      <dgm:prSet presAssocID="{5A19640A-C4B8-4856-8942-1C590D462A04}" presName="thickLine" presStyleLbl="alignNode1" presStyleIdx="3" presStyleCnt="4"/>
      <dgm:spPr/>
    </dgm:pt>
    <dgm:pt modelId="{FF958345-17DD-4560-8CB8-0600D0BBF7DC}" type="pres">
      <dgm:prSet presAssocID="{5A19640A-C4B8-4856-8942-1C590D462A04}" presName="horz1" presStyleCnt="0"/>
      <dgm:spPr/>
    </dgm:pt>
    <dgm:pt modelId="{7C3F3EF1-86AF-4CEB-AC49-E753B4468B80}" type="pres">
      <dgm:prSet presAssocID="{5A19640A-C4B8-4856-8942-1C590D462A04}" presName="tx1" presStyleLbl="revTx" presStyleIdx="3" presStyleCnt="4"/>
      <dgm:spPr/>
    </dgm:pt>
    <dgm:pt modelId="{597FBF92-2BC1-4B82-B735-A0658FC8FDCF}" type="pres">
      <dgm:prSet presAssocID="{5A19640A-C4B8-4856-8942-1C590D462A04}" presName="vert1" presStyleCnt="0"/>
      <dgm:spPr/>
    </dgm:pt>
  </dgm:ptLst>
  <dgm:cxnLst>
    <dgm:cxn modelId="{72E93907-04C8-43E5-95DA-09C8FBE2F610}" type="presOf" srcId="{833E2E01-A394-4992-AE51-77D64200D772}" destId="{A42F566D-84AB-488A-8B28-56063414A4FE}" srcOrd="0" destOrd="0" presId="urn:microsoft.com/office/officeart/2008/layout/LinedList"/>
    <dgm:cxn modelId="{4F2B142C-04C0-4CA6-B53D-91D5138963B7}" srcId="{FAFD1ED6-D323-44B8-9167-2012B21E970C}" destId="{9807B546-6FD9-4A7F-8D5C-4F205C39DECC}" srcOrd="1" destOrd="0" parTransId="{F9704783-EEB6-49A0-A645-DE9C2C1F2F21}" sibTransId="{ECEC7F50-F23E-4184-80F8-71993FCDE99E}"/>
    <dgm:cxn modelId="{C92D3C5C-3EFC-44DB-A985-124C8439BE03}" srcId="{FAFD1ED6-D323-44B8-9167-2012B21E970C}" destId="{833E2E01-A394-4992-AE51-77D64200D772}" srcOrd="0" destOrd="0" parTransId="{B5871A52-ADC7-4587-9D52-9BEE6CCAF99C}" sibTransId="{5C8CB3F8-E7B8-4178-A4BA-EB1709DA6902}"/>
    <dgm:cxn modelId="{1C159E45-146F-4713-A6D9-ABF3B7B53618}" srcId="{FAFD1ED6-D323-44B8-9167-2012B21E970C}" destId="{5A19640A-C4B8-4856-8942-1C590D462A04}" srcOrd="3" destOrd="0" parTransId="{1D81A517-71EF-4AA4-B9CC-67B35F4DEF30}" sibTransId="{B6DB8BE8-8BE3-4514-A0FE-24689C2E817C}"/>
    <dgm:cxn modelId="{40585D67-672C-4E74-821D-51E0D93648C8}" type="presOf" srcId="{5A19640A-C4B8-4856-8942-1C590D462A04}" destId="{7C3F3EF1-86AF-4CEB-AC49-E753B4468B80}" srcOrd="0" destOrd="0" presId="urn:microsoft.com/office/officeart/2008/layout/LinedList"/>
    <dgm:cxn modelId="{4DF71C4E-D4C0-434C-B3D7-41D5C60D85CE}" type="presOf" srcId="{9807B546-6FD9-4A7F-8D5C-4F205C39DECC}" destId="{420DDC7C-622A-4F8F-BF64-5C8404C8EC3D}" srcOrd="0" destOrd="0" presId="urn:microsoft.com/office/officeart/2008/layout/LinedList"/>
    <dgm:cxn modelId="{690EAC71-1022-4D85-967B-63461DB6D4E3}" srcId="{FAFD1ED6-D323-44B8-9167-2012B21E970C}" destId="{F30EE1C8-F2DF-4CA2-8DBD-0C6E671491A6}" srcOrd="2" destOrd="0" parTransId="{EBD1DC7C-F927-4DFD-85E6-0B12BC9F7010}" sibTransId="{DA2F2654-A99F-4B41-A97B-5A61C2BAC9CF}"/>
    <dgm:cxn modelId="{E6EFD4C9-2012-40AA-901A-1CD2CDE4C57A}" type="presOf" srcId="{FAFD1ED6-D323-44B8-9167-2012B21E970C}" destId="{8E9FB1C2-B46D-4903-B257-94FFB5D18DF3}" srcOrd="0" destOrd="0" presId="urn:microsoft.com/office/officeart/2008/layout/LinedList"/>
    <dgm:cxn modelId="{1273FED7-8802-4935-BCBD-9FFCF7F80D81}" type="presOf" srcId="{F30EE1C8-F2DF-4CA2-8DBD-0C6E671491A6}" destId="{C943542B-0B7F-452D-B48A-1BD3493EB31B}" srcOrd="0" destOrd="0" presId="urn:microsoft.com/office/officeart/2008/layout/LinedList"/>
    <dgm:cxn modelId="{CE3D94CA-0786-4F1C-BBF7-9E3EE38FEE57}" type="presParOf" srcId="{8E9FB1C2-B46D-4903-B257-94FFB5D18DF3}" destId="{66FF9468-E659-4B0B-9022-849E4386C96F}" srcOrd="0" destOrd="0" presId="urn:microsoft.com/office/officeart/2008/layout/LinedList"/>
    <dgm:cxn modelId="{EBB03B0D-72DA-4B35-B11A-1E1E8CA3D244}" type="presParOf" srcId="{8E9FB1C2-B46D-4903-B257-94FFB5D18DF3}" destId="{E8CC7A9C-E477-4F8F-A391-1B31A6E8DDFD}" srcOrd="1" destOrd="0" presId="urn:microsoft.com/office/officeart/2008/layout/LinedList"/>
    <dgm:cxn modelId="{F98945A7-C410-4E4E-87AA-BE87D3237E65}" type="presParOf" srcId="{E8CC7A9C-E477-4F8F-A391-1B31A6E8DDFD}" destId="{A42F566D-84AB-488A-8B28-56063414A4FE}" srcOrd="0" destOrd="0" presId="urn:microsoft.com/office/officeart/2008/layout/LinedList"/>
    <dgm:cxn modelId="{833E9B43-19D5-4860-A4E0-D331A509B2AD}" type="presParOf" srcId="{E8CC7A9C-E477-4F8F-A391-1B31A6E8DDFD}" destId="{39491F17-ADC0-4403-83FE-1362420E5B7F}" srcOrd="1" destOrd="0" presId="urn:microsoft.com/office/officeart/2008/layout/LinedList"/>
    <dgm:cxn modelId="{DDECA2B4-041C-406C-9656-450D6242B19E}" type="presParOf" srcId="{8E9FB1C2-B46D-4903-B257-94FFB5D18DF3}" destId="{BA5A84E3-16F3-4D56-A2C7-1E59FF1E4F88}" srcOrd="2" destOrd="0" presId="urn:microsoft.com/office/officeart/2008/layout/LinedList"/>
    <dgm:cxn modelId="{BCFF5571-A1DA-4FE8-9018-F564D78F8A45}" type="presParOf" srcId="{8E9FB1C2-B46D-4903-B257-94FFB5D18DF3}" destId="{DD7EC15E-C9FF-42CB-9C96-9B72CB25A346}" srcOrd="3" destOrd="0" presId="urn:microsoft.com/office/officeart/2008/layout/LinedList"/>
    <dgm:cxn modelId="{68973AD3-624A-46C2-B438-13F801A26DA2}" type="presParOf" srcId="{DD7EC15E-C9FF-42CB-9C96-9B72CB25A346}" destId="{420DDC7C-622A-4F8F-BF64-5C8404C8EC3D}" srcOrd="0" destOrd="0" presId="urn:microsoft.com/office/officeart/2008/layout/LinedList"/>
    <dgm:cxn modelId="{955F4603-BD28-476E-9E88-D2B4EE9FF056}" type="presParOf" srcId="{DD7EC15E-C9FF-42CB-9C96-9B72CB25A346}" destId="{C431809C-8A34-4C76-AE35-0123FCE7F8D2}" srcOrd="1" destOrd="0" presId="urn:microsoft.com/office/officeart/2008/layout/LinedList"/>
    <dgm:cxn modelId="{E13E9F42-CA7A-43E8-BBAC-26BEB2251E38}" type="presParOf" srcId="{8E9FB1C2-B46D-4903-B257-94FFB5D18DF3}" destId="{4243CB55-78FE-4D08-8AFC-F48009183653}" srcOrd="4" destOrd="0" presId="urn:microsoft.com/office/officeart/2008/layout/LinedList"/>
    <dgm:cxn modelId="{94A5121E-01E7-4CA6-B71A-9B1006298C93}" type="presParOf" srcId="{8E9FB1C2-B46D-4903-B257-94FFB5D18DF3}" destId="{AACED940-C044-47C1-95AD-2D7C2E8E42B1}" srcOrd="5" destOrd="0" presId="urn:microsoft.com/office/officeart/2008/layout/LinedList"/>
    <dgm:cxn modelId="{FD2AA3A3-3C29-4AF2-B561-57583730260D}" type="presParOf" srcId="{AACED940-C044-47C1-95AD-2D7C2E8E42B1}" destId="{C943542B-0B7F-452D-B48A-1BD3493EB31B}" srcOrd="0" destOrd="0" presId="urn:microsoft.com/office/officeart/2008/layout/LinedList"/>
    <dgm:cxn modelId="{2C370D4B-4529-4CEA-B8E5-5A22EA97AC7B}" type="presParOf" srcId="{AACED940-C044-47C1-95AD-2D7C2E8E42B1}" destId="{E0DB4922-1793-4659-BD96-9B3623C8321A}" srcOrd="1" destOrd="0" presId="urn:microsoft.com/office/officeart/2008/layout/LinedList"/>
    <dgm:cxn modelId="{F54377B2-244E-4C95-AA19-BB0AA53F33E2}" type="presParOf" srcId="{8E9FB1C2-B46D-4903-B257-94FFB5D18DF3}" destId="{3BAD09E9-2FBE-4880-B021-87D15261553C}" srcOrd="6" destOrd="0" presId="urn:microsoft.com/office/officeart/2008/layout/LinedList"/>
    <dgm:cxn modelId="{FA008D52-65B0-4C51-8FE3-F49673E4D1B2}" type="presParOf" srcId="{8E9FB1C2-B46D-4903-B257-94FFB5D18DF3}" destId="{FF958345-17DD-4560-8CB8-0600D0BBF7DC}" srcOrd="7" destOrd="0" presId="urn:microsoft.com/office/officeart/2008/layout/LinedList"/>
    <dgm:cxn modelId="{918A0252-80D7-4C3A-9F09-B19CF9E49B68}" type="presParOf" srcId="{FF958345-17DD-4560-8CB8-0600D0BBF7DC}" destId="{7C3F3EF1-86AF-4CEB-AC49-E753B4468B80}" srcOrd="0" destOrd="0" presId="urn:microsoft.com/office/officeart/2008/layout/LinedList"/>
    <dgm:cxn modelId="{EA32C738-EC80-421F-8ED8-90ADAA121ADE}" type="presParOf" srcId="{FF958345-17DD-4560-8CB8-0600D0BBF7DC}" destId="{597FBF92-2BC1-4B82-B735-A0658FC8FDC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591AFA-02AB-44D5-B198-32E6AEE09964}"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0ECF80C-C068-4B5A-9DBF-461598C8C4A2}">
      <dgm:prSet/>
      <dgm:spPr/>
      <dgm:t>
        <a:bodyPr/>
        <a:lstStyle/>
        <a:p>
          <a:r>
            <a:rPr lang="en-US" b="1"/>
            <a:t>Statement of Business Task</a:t>
          </a:r>
          <a:endParaRPr lang="en-US"/>
        </a:p>
      </dgm:t>
    </dgm:pt>
    <dgm:pt modelId="{6560B2F0-F854-4661-990B-C82CCFA47A41}" type="parTrans" cxnId="{167AF76E-2FC4-4145-B134-8C65B1ABCC2E}">
      <dgm:prSet/>
      <dgm:spPr/>
      <dgm:t>
        <a:bodyPr/>
        <a:lstStyle/>
        <a:p>
          <a:endParaRPr lang="en-US"/>
        </a:p>
      </dgm:t>
    </dgm:pt>
    <dgm:pt modelId="{C8B76E59-FD4A-4B41-8635-769E0B507BC5}" type="sibTrans" cxnId="{167AF76E-2FC4-4145-B134-8C65B1ABCC2E}">
      <dgm:prSet/>
      <dgm:spPr/>
      <dgm:t>
        <a:bodyPr/>
        <a:lstStyle/>
        <a:p>
          <a:endParaRPr lang="en-US"/>
        </a:p>
      </dgm:t>
    </dgm:pt>
    <dgm:pt modelId="{76DA426C-EB68-4A50-9EA5-83EBB8DECEC3}">
      <dgm:prSet/>
      <dgm:spPr/>
      <dgm:t>
        <a:bodyPr/>
        <a:lstStyle/>
        <a:p>
          <a:r>
            <a:rPr lang="en-US" dirty="0"/>
            <a:t>Understanding how annual Members and Casual riders differ, why Casual riders would buy a membership, and how digital media could affect their marketing tactics.</a:t>
          </a:r>
        </a:p>
      </dgm:t>
    </dgm:pt>
    <dgm:pt modelId="{F4ECFDDC-A721-4386-B271-BB85E29506DD}" type="parTrans" cxnId="{F321C1F7-98AA-41BC-A998-4561835F2ED7}">
      <dgm:prSet/>
      <dgm:spPr/>
      <dgm:t>
        <a:bodyPr/>
        <a:lstStyle/>
        <a:p>
          <a:endParaRPr lang="en-US"/>
        </a:p>
      </dgm:t>
    </dgm:pt>
    <dgm:pt modelId="{0D207A39-7E68-4440-9AC5-C1D2767F1718}" type="sibTrans" cxnId="{F321C1F7-98AA-41BC-A998-4561835F2ED7}">
      <dgm:prSet/>
      <dgm:spPr/>
      <dgm:t>
        <a:bodyPr/>
        <a:lstStyle/>
        <a:p>
          <a:endParaRPr lang="en-US"/>
        </a:p>
      </dgm:t>
    </dgm:pt>
    <dgm:pt modelId="{3DAA44E0-03E8-42BB-A341-C562E4A34F97}" type="pres">
      <dgm:prSet presAssocID="{CE591AFA-02AB-44D5-B198-32E6AEE09964}" presName="diagram" presStyleCnt="0">
        <dgm:presLayoutVars>
          <dgm:dir/>
          <dgm:resizeHandles val="exact"/>
        </dgm:presLayoutVars>
      </dgm:prSet>
      <dgm:spPr/>
    </dgm:pt>
    <dgm:pt modelId="{CF53FD86-7F50-4344-B402-2E3E31E02941}" type="pres">
      <dgm:prSet presAssocID="{A0ECF80C-C068-4B5A-9DBF-461598C8C4A2}" presName="node" presStyleLbl="node1" presStyleIdx="0" presStyleCnt="2">
        <dgm:presLayoutVars>
          <dgm:bulletEnabled val="1"/>
        </dgm:presLayoutVars>
      </dgm:prSet>
      <dgm:spPr/>
    </dgm:pt>
    <dgm:pt modelId="{C332105A-DF0E-4437-AFD8-95959D322395}" type="pres">
      <dgm:prSet presAssocID="{C8B76E59-FD4A-4B41-8635-769E0B507BC5}" presName="sibTrans" presStyleCnt="0"/>
      <dgm:spPr/>
    </dgm:pt>
    <dgm:pt modelId="{9D4FE490-27D1-4B2B-BF71-0BF8E2D9B57A}" type="pres">
      <dgm:prSet presAssocID="{76DA426C-EB68-4A50-9EA5-83EBB8DECEC3}" presName="node" presStyleLbl="node1" presStyleIdx="1" presStyleCnt="2">
        <dgm:presLayoutVars>
          <dgm:bulletEnabled val="1"/>
        </dgm:presLayoutVars>
      </dgm:prSet>
      <dgm:spPr/>
    </dgm:pt>
  </dgm:ptLst>
  <dgm:cxnLst>
    <dgm:cxn modelId="{D1EEA003-6EB7-4F7D-A0B2-5F86A3F829CC}" type="presOf" srcId="{76DA426C-EB68-4A50-9EA5-83EBB8DECEC3}" destId="{9D4FE490-27D1-4B2B-BF71-0BF8E2D9B57A}" srcOrd="0" destOrd="0" presId="urn:microsoft.com/office/officeart/2005/8/layout/default"/>
    <dgm:cxn modelId="{167AF76E-2FC4-4145-B134-8C65B1ABCC2E}" srcId="{CE591AFA-02AB-44D5-B198-32E6AEE09964}" destId="{A0ECF80C-C068-4B5A-9DBF-461598C8C4A2}" srcOrd="0" destOrd="0" parTransId="{6560B2F0-F854-4661-990B-C82CCFA47A41}" sibTransId="{C8B76E59-FD4A-4B41-8635-769E0B507BC5}"/>
    <dgm:cxn modelId="{BD91B18C-F0AE-48EC-A7C5-33DB97538FC7}" type="presOf" srcId="{CE591AFA-02AB-44D5-B198-32E6AEE09964}" destId="{3DAA44E0-03E8-42BB-A341-C562E4A34F97}" srcOrd="0" destOrd="0" presId="urn:microsoft.com/office/officeart/2005/8/layout/default"/>
    <dgm:cxn modelId="{B002B7E8-3F05-4B09-B32C-381DE966DF14}" type="presOf" srcId="{A0ECF80C-C068-4B5A-9DBF-461598C8C4A2}" destId="{CF53FD86-7F50-4344-B402-2E3E31E02941}" srcOrd="0" destOrd="0" presId="urn:microsoft.com/office/officeart/2005/8/layout/default"/>
    <dgm:cxn modelId="{F321C1F7-98AA-41BC-A998-4561835F2ED7}" srcId="{CE591AFA-02AB-44D5-B198-32E6AEE09964}" destId="{76DA426C-EB68-4A50-9EA5-83EBB8DECEC3}" srcOrd="1" destOrd="0" parTransId="{F4ECFDDC-A721-4386-B271-BB85E29506DD}" sibTransId="{0D207A39-7E68-4440-9AC5-C1D2767F1718}"/>
    <dgm:cxn modelId="{4FE514DD-DD57-4383-A81C-0EF8448CC6DE}" type="presParOf" srcId="{3DAA44E0-03E8-42BB-A341-C562E4A34F97}" destId="{CF53FD86-7F50-4344-B402-2E3E31E02941}" srcOrd="0" destOrd="0" presId="urn:microsoft.com/office/officeart/2005/8/layout/default"/>
    <dgm:cxn modelId="{B6D6DA43-188E-4499-90E9-F4C14400F888}" type="presParOf" srcId="{3DAA44E0-03E8-42BB-A341-C562E4A34F97}" destId="{C332105A-DF0E-4437-AFD8-95959D322395}" srcOrd="1" destOrd="0" presId="urn:microsoft.com/office/officeart/2005/8/layout/default"/>
    <dgm:cxn modelId="{E90BD226-5C5E-4204-A460-F1BA4D4DE20C}" type="presParOf" srcId="{3DAA44E0-03E8-42BB-A341-C562E4A34F97}" destId="{9D4FE490-27D1-4B2B-BF71-0BF8E2D9B57A}"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F8E1A6-5D4E-49F0-B395-D6D15652658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CBCD19E-0AD3-4270-8A15-9B36D187B180}">
      <dgm:prSet/>
      <dgm:spPr/>
      <dgm:t>
        <a:bodyPr/>
        <a:lstStyle/>
        <a:p>
          <a:r>
            <a:rPr lang="en-US" dirty="0"/>
            <a:t>Casual users are known to take about 11% fewer rides, however, spend about twice longer ride duration than Members.</a:t>
          </a:r>
        </a:p>
      </dgm:t>
    </dgm:pt>
    <dgm:pt modelId="{50C08643-BAC9-493E-84D1-F98C75C0AE5C}" type="parTrans" cxnId="{56386FC1-20FE-4F5E-A0D7-0E257A0814DE}">
      <dgm:prSet/>
      <dgm:spPr/>
      <dgm:t>
        <a:bodyPr/>
        <a:lstStyle/>
        <a:p>
          <a:endParaRPr lang="en-US"/>
        </a:p>
      </dgm:t>
    </dgm:pt>
    <dgm:pt modelId="{C46618EC-A100-4E6F-ABAB-E3D15E56478C}" type="sibTrans" cxnId="{56386FC1-20FE-4F5E-A0D7-0E257A0814DE}">
      <dgm:prSet/>
      <dgm:spPr/>
      <dgm:t>
        <a:bodyPr/>
        <a:lstStyle/>
        <a:p>
          <a:endParaRPr lang="en-US"/>
        </a:p>
      </dgm:t>
    </dgm:pt>
    <dgm:pt modelId="{D5BAFE59-F73C-4BB6-8B2E-8453BE19E2EC}">
      <dgm:prSet/>
      <dgm:spPr/>
      <dgm:t>
        <a:bodyPr/>
        <a:lstStyle/>
        <a:p>
          <a:r>
            <a:rPr lang="en-US" dirty="0"/>
            <a:t>Casual users are mostly active in the months of May to October per the number of rides and trip durations. These months correlate with warmer temperatures.</a:t>
          </a:r>
        </a:p>
      </dgm:t>
    </dgm:pt>
    <dgm:pt modelId="{E7A4BDCA-DFF2-4FDA-B613-CE9AA926D812}" type="parTrans" cxnId="{59012163-1EBA-44E2-A23E-017C93FF1D5B}">
      <dgm:prSet/>
      <dgm:spPr/>
      <dgm:t>
        <a:bodyPr/>
        <a:lstStyle/>
        <a:p>
          <a:endParaRPr lang="en-US"/>
        </a:p>
      </dgm:t>
    </dgm:pt>
    <dgm:pt modelId="{59FE4FFA-DDF1-4EAC-8AC0-290A67C1EA4D}" type="sibTrans" cxnId="{59012163-1EBA-44E2-A23E-017C93FF1D5B}">
      <dgm:prSet/>
      <dgm:spPr/>
      <dgm:t>
        <a:bodyPr/>
        <a:lstStyle/>
        <a:p>
          <a:endParaRPr lang="en-US"/>
        </a:p>
      </dgm:t>
    </dgm:pt>
    <dgm:pt modelId="{5C5DFE4C-CBA3-4F97-99C4-CB249F770D7B}">
      <dgm:prSet/>
      <dgm:spPr/>
      <dgm:t>
        <a:bodyPr/>
        <a:lstStyle/>
        <a:p>
          <a:r>
            <a:rPr lang="en-US" dirty="0"/>
            <a:t>Casual users are more active during the weekends as they recorded ~ 50% increase in both number of rides and trip durations than on the weekdays. </a:t>
          </a:r>
        </a:p>
      </dgm:t>
    </dgm:pt>
    <dgm:pt modelId="{6A1C95BA-F062-4CCC-842A-8E18899717FE}" type="parTrans" cxnId="{30D78DE4-55DD-48C3-88C8-FEF4021259DB}">
      <dgm:prSet/>
      <dgm:spPr/>
      <dgm:t>
        <a:bodyPr/>
        <a:lstStyle/>
        <a:p>
          <a:endParaRPr lang="en-US"/>
        </a:p>
      </dgm:t>
    </dgm:pt>
    <dgm:pt modelId="{B373D13F-3ACB-430E-B188-7C11A8BF64E5}" type="sibTrans" cxnId="{30D78DE4-55DD-48C3-88C8-FEF4021259DB}">
      <dgm:prSet/>
      <dgm:spPr/>
      <dgm:t>
        <a:bodyPr/>
        <a:lstStyle/>
        <a:p>
          <a:endParaRPr lang="en-US"/>
        </a:p>
      </dgm:t>
    </dgm:pt>
    <dgm:pt modelId="{ACFD8EEF-0AA3-476B-9D27-17024A7F1DE5}">
      <dgm:prSet/>
      <dgm:spPr/>
      <dgm:t>
        <a:bodyPr/>
        <a:lstStyle/>
        <a:p>
          <a:r>
            <a:rPr lang="en-US"/>
            <a:t>Casual users are the only ones that patronize docked bikes.</a:t>
          </a:r>
        </a:p>
      </dgm:t>
    </dgm:pt>
    <dgm:pt modelId="{DEA05DD2-8E40-4FD6-94D0-B5273916BA9D}" type="parTrans" cxnId="{14B40F15-FD0D-43A0-801C-C47215BC0DB3}">
      <dgm:prSet/>
      <dgm:spPr/>
      <dgm:t>
        <a:bodyPr/>
        <a:lstStyle/>
        <a:p>
          <a:endParaRPr lang="en-US"/>
        </a:p>
      </dgm:t>
    </dgm:pt>
    <dgm:pt modelId="{CA29C8EC-BCEB-435A-B0C6-7E482A3F1514}" type="sibTrans" cxnId="{14B40F15-FD0D-43A0-801C-C47215BC0DB3}">
      <dgm:prSet/>
      <dgm:spPr/>
      <dgm:t>
        <a:bodyPr/>
        <a:lstStyle/>
        <a:p>
          <a:endParaRPr lang="en-US"/>
        </a:p>
      </dgm:t>
    </dgm:pt>
    <dgm:pt modelId="{E0B37C0A-95D4-4646-85B2-0514A4E47A20}" type="pres">
      <dgm:prSet presAssocID="{12F8E1A6-5D4E-49F0-B395-D6D156526587}" presName="linear" presStyleCnt="0">
        <dgm:presLayoutVars>
          <dgm:animLvl val="lvl"/>
          <dgm:resizeHandles val="exact"/>
        </dgm:presLayoutVars>
      </dgm:prSet>
      <dgm:spPr/>
    </dgm:pt>
    <dgm:pt modelId="{68B4585D-611E-4D7F-AC6B-7484AF609FDB}" type="pres">
      <dgm:prSet presAssocID="{DCBCD19E-0AD3-4270-8A15-9B36D187B180}" presName="parentText" presStyleLbl="node1" presStyleIdx="0" presStyleCnt="4">
        <dgm:presLayoutVars>
          <dgm:chMax val="0"/>
          <dgm:bulletEnabled val="1"/>
        </dgm:presLayoutVars>
      </dgm:prSet>
      <dgm:spPr/>
    </dgm:pt>
    <dgm:pt modelId="{AC6CE9D8-BE7A-4A93-A206-3EE66E0B55B4}" type="pres">
      <dgm:prSet presAssocID="{C46618EC-A100-4E6F-ABAB-E3D15E56478C}" presName="spacer" presStyleCnt="0"/>
      <dgm:spPr/>
    </dgm:pt>
    <dgm:pt modelId="{E836C98D-CAE1-4706-BC83-D45E329AE898}" type="pres">
      <dgm:prSet presAssocID="{D5BAFE59-F73C-4BB6-8B2E-8453BE19E2EC}" presName="parentText" presStyleLbl="node1" presStyleIdx="1" presStyleCnt="4">
        <dgm:presLayoutVars>
          <dgm:chMax val="0"/>
          <dgm:bulletEnabled val="1"/>
        </dgm:presLayoutVars>
      </dgm:prSet>
      <dgm:spPr/>
    </dgm:pt>
    <dgm:pt modelId="{693118FF-2915-4BEC-BDAC-25E6A30E004E}" type="pres">
      <dgm:prSet presAssocID="{59FE4FFA-DDF1-4EAC-8AC0-290A67C1EA4D}" presName="spacer" presStyleCnt="0"/>
      <dgm:spPr/>
    </dgm:pt>
    <dgm:pt modelId="{76B44527-7387-4515-9ACE-57B04A845D0D}" type="pres">
      <dgm:prSet presAssocID="{5C5DFE4C-CBA3-4F97-99C4-CB249F770D7B}" presName="parentText" presStyleLbl="node1" presStyleIdx="2" presStyleCnt="4">
        <dgm:presLayoutVars>
          <dgm:chMax val="0"/>
          <dgm:bulletEnabled val="1"/>
        </dgm:presLayoutVars>
      </dgm:prSet>
      <dgm:spPr/>
    </dgm:pt>
    <dgm:pt modelId="{7C243E4D-9D80-4C4A-A040-62E4691C1C2B}" type="pres">
      <dgm:prSet presAssocID="{B373D13F-3ACB-430E-B188-7C11A8BF64E5}" presName="spacer" presStyleCnt="0"/>
      <dgm:spPr/>
    </dgm:pt>
    <dgm:pt modelId="{5E5F05A8-2A1B-457D-8275-24109C1C0995}" type="pres">
      <dgm:prSet presAssocID="{ACFD8EEF-0AA3-476B-9D27-17024A7F1DE5}" presName="parentText" presStyleLbl="node1" presStyleIdx="3" presStyleCnt="4">
        <dgm:presLayoutVars>
          <dgm:chMax val="0"/>
          <dgm:bulletEnabled val="1"/>
        </dgm:presLayoutVars>
      </dgm:prSet>
      <dgm:spPr/>
    </dgm:pt>
  </dgm:ptLst>
  <dgm:cxnLst>
    <dgm:cxn modelId="{14B40F15-FD0D-43A0-801C-C47215BC0DB3}" srcId="{12F8E1A6-5D4E-49F0-B395-D6D156526587}" destId="{ACFD8EEF-0AA3-476B-9D27-17024A7F1DE5}" srcOrd="3" destOrd="0" parTransId="{DEA05DD2-8E40-4FD6-94D0-B5273916BA9D}" sibTransId="{CA29C8EC-BCEB-435A-B0C6-7E482A3F1514}"/>
    <dgm:cxn modelId="{70BFF617-584B-4E17-A60C-3AFD92980732}" type="presOf" srcId="{DCBCD19E-0AD3-4270-8A15-9B36D187B180}" destId="{68B4585D-611E-4D7F-AC6B-7484AF609FDB}" srcOrd="0" destOrd="0" presId="urn:microsoft.com/office/officeart/2005/8/layout/vList2"/>
    <dgm:cxn modelId="{C48C222F-996D-4A35-9BC1-A7219F3D4A7B}" type="presOf" srcId="{5C5DFE4C-CBA3-4F97-99C4-CB249F770D7B}" destId="{76B44527-7387-4515-9ACE-57B04A845D0D}" srcOrd="0" destOrd="0" presId="urn:microsoft.com/office/officeart/2005/8/layout/vList2"/>
    <dgm:cxn modelId="{59012163-1EBA-44E2-A23E-017C93FF1D5B}" srcId="{12F8E1A6-5D4E-49F0-B395-D6D156526587}" destId="{D5BAFE59-F73C-4BB6-8B2E-8453BE19E2EC}" srcOrd="1" destOrd="0" parTransId="{E7A4BDCA-DFF2-4FDA-B613-CE9AA926D812}" sibTransId="{59FE4FFA-DDF1-4EAC-8AC0-290A67C1EA4D}"/>
    <dgm:cxn modelId="{799F2D51-7C88-4D5D-B71A-2536C0FAF0AE}" type="presOf" srcId="{ACFD8EEF-0AA3-476B-9D27-17024A7F1DE5}" destId="{5E5F05A8-2A1B-457D-8275-24109C1C0995}" srcOrd="0" destOrd="0" presId="urn:microsoft.com/office/officeart/2005/8/layout/vList2"/>
    <dgm:cxn modelId="{56386FC1-20FE-4F5E-A0D7-0E257A0814DE}" srcId="{12F8E1A6-5D4E-49F0-B395-D6D156526587}" destId="{DCBCD19E-0AD3-4270-8A15-9B36D187B180}" srcOrd="0" destOrd="0" parTransId="{50C08643-BAC9-493E-84D1-F98C75C0AE5C}" sibTransId="{C46618EC-A100-4E6F-ABAB-E3D15E56478C}"/>
    <dgm:cxn modelId="{30D78DE4-55DD-48C3-88C8-FEF4021259DB}" srcId="{12F8E1A6-5D4E-49F0-B395-D6D156526587}" destId="{5C5DFE4C-CBA3-4F97-99C4-CB249F770D7B}" srcOrd="2" destOrd="0" parTransId="{6A1C95BA-F062-4CCC-842A-8E18899717FE}" sibTransId="{B373D13F-3ACB-430E-B188-7C11A8BF64E5}"/>
    <dgm:cxn modelId="{629C12ED-F594-417B-8387-0B3A36D545A1}" type="presOf" srcId="{D5BAFE59-F73C-4BB6-8B2E-8453BE19E2EC}" destId="{E836C98D-CAE1-4706-BC83-D45E329AE898}" srcOrd="0" destOrd="0" presId="urn:microsoft.com/office/officeart/2005/8/layout/vList2"/>
    <dgm:cxn modelId="{F8BCDAF4-EAF7-46E3-806F-42095A76DC58}" type="presOf" srcId="{12F8E1A6-5D4E-49F0-B395-D6D156526587}" destId="{E0B37C0A-95D4-4646-85B2-0514A4E47A20}" srcOrd="0" destOrd="0" presId="urn:microsoft.com/office/officeart/2005/8/layout/vList2"/>
    <dgm:cxn modelId="{F9D0D516-D339-4B4A-8EF2-0DA2FB501B06}" type="presParOf" srcId="{E0B37C0A-95D4-4646-85B2-0514A4E47A20}" destId="{68B4585D-611E-4D7F-AC6B-7484AF609FDB}" srcOrd="0" destOrd="0" presId="urn:microsoft.com/office/officeart/2005/8/layout/vList2"/>
    <dgm:cxn modelId="{EB1FDCE3-C5CC-4850-B653-058D288263AF}" type="presParOf" srcId="{E0B37C0A-95D4-4646-85B2-0514A4E47A20}" destId="{AC6CE9D8-BE7A-4A93-A206-3EE66E0B55B4}" srcOrd="1" destOrd="0" presId="urn:microsoft.com/office/officeart/2005/8/layout/vList2"/>
    <dgm:cxn modelId="{5F04097C-7BBE-491A-8125-7E516BE4EEB0}" type="presParOf" srcId="{E0B37C0A-95D4-4646-85B2-0514A4E47A20}" destId="{E836C98D-CAE1-4706-BC83-D45E329AE898}" srcOrd="2" destOrd="0" presId="urn:microsoft.com/office/officeart/2005/8/layout/vList2"/>
    <dgm:cxn modelId="{73E486FC-8A47-4A23-8242-644F97A04242}" type="presParOf" srcId="{E0B37C0A-95D4-4646-85B2-0514A4E47A20}" destId="{693118FF-2915-4BEC-BDAC-25E6A30E004E}" srcOrd="3" destOrd="0" presId="urn:microsoft.com/office/officeart/2005/8/layout/vList2"/>
    <dgm:cxn modelId="{1CB1DFD8-0823-4A94-9CA9-E48C41895F8B}" type="presParOf" srcId="{E0B37C0A-95D4-4646-85B2-0514A4E47A20}" destId="{76B44527-7387-4515-9ACE-57B04A845D0D}" srcOrd="4" destOrd="0" presId="urn:microsoft.com/office/officeart/2005/8/layout/vList2"/>
    <dgm:cxn modelId="{4EF380A1-3F6C-41A5-A343-F2846AA0C1FE}" type="presParOf" srcId="{E0B37C0A-95D4-4646-85B2-0514A4E47A20}" destId="{7C243E4D-9D80-4C4A-A040-62E4691C1C2B}" srcOrd="5" destOrd="0" presId="urn:microsoft.com/office/officeart/2005/8/layout/vList2"/>
    <dgm:cxn modelId="{C2DA02F3-9201-40BB-8220-B331C3F9E477}" type="presParOf" srcId="{E0B37C0A-95D4-4646-85B2-0514A4E47A20}" destId="{5E5F05A8-2A1B-457D-8275-24109C1C099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F9468-E659-4B0B-9022-849E4386C96F}">
      <dsp:nvSpPr>
        <dsp:cNvPr id="0" name=""/>
        <dsp:cNvSpPr/>
      </dsp:nvSpPr>
      <dsp:spPr>
        <a:xfrm>
          <a:off x="0" y="0"/>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2F566D-84AB-488A-8B28-56063414A4FE}">
      <dsp:nvSpPr>
        <dsp:cNvPr id="0" name=""/>
        <dsp:cNvSpPr/>
      </dsp:nvSpPr>
      <dsp:spPr>
        <a:xfrm>
          <a:off x="0" y="0"/>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Introduction</a:t>
          </a:r>
        </a:p>
      </dsp:txBody>
      <dsp:txXfrm>
        <a:off x="0" y="0"/>
        <a:ext cx="6263640" cy="1376171"/>
      </dsp:txXfrm>
    </dsp:sp>
    <dsp:sp modelId="{BA5A84E3-16F3-4D56-A2C7-1E59FF1E4F88}">
      <dsp:nvSpPr>
        <dsp:cNvPr id="0" name=""/>
        <dsp:cNvSpPr/>
      </dsp:nvSpPr>
      <dsp:spPr>
        <a:xfrm>
          <a:off x="0" y="1376171"/>
          <a:ext cx="6263640" cy="0"/>
        </a:xfrm>
        <a:prstGeom prst="lin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0DDC7C-622A-4F8F-BF64-5C8404C8EC3D}">
      <dsp:nvSpPr>
        <dsp:cNvPr id="0" name=""/>
        <dsp:cNvSpPr/>
      </dsp:nvSpPr>
      <dsp:spPr>
        <a:xfrm>
          <a:off x="0" y="1376171"/>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dirty="0"/>
            <a:t>What is the data saying?</a:t>
          </a:r>
        </a:p>
      </dsp:txBody>
      <dsp:txXfrm>
        <a:off x="0" y="1376171"/>
        <a:ext cx="6263640" cy="1376171"/>
      </dsp:txXfrm>
    </dsp:sp>
    <dsp:sp modelId="{4243CB55-78FE-4D08-8AFC-F48009183653}">
      <dsp:nvSpPr>
        <dsp:cNvPr id="0" name=""/>
        <dsp:cNvSpPr/>
      </dsp:nvSpPr>
      <dsp:spPr>
        <a:xfrm>
          <a:off x="0" y="2752343"/>
          <a:ext cx="6263640" cy="0"/>
        </a:xfrm>
        <a:prstGeom prst="lin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43542B-0B7F-452D-B48A-1BD3493EB31B}">
      <dsp:nvSpPr>
        <dsp:cNvPr id="0" name=""/>
        <dsp:cNvSpPr/>
      </dsp:nvSpPr>
      <dsp:spPr>
        <a:xfrm>
          <a:off x="0" y="2752343"/>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dirty="0"/>
            <a:t>Conclusion</a:t>
          </a:r>
        </a:p>
      </dsp:txBody>
      <dsp:txXfrm>
        <a:off x="0" y="2752343"/>
        <a:ext cx="6263640" cy="1376171"/>
      </dsp:txXfrm>
    </dsp:sp>
    <dsp:sp modelId="{3BAD09E9-2FBE-4880-B021-87D15261553C}">
      <dsp:nvSpPr>
        <dsp:cNvPr id="0" name=""/>
        <dsp:cNvSpPr/>
      </dsp:nvSpPr>
      <dsp:spPr>
        <a:xfrm>
          <a:off x="0" y="4128515"/>
          <a:ext cx="626364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3F3EF1-86AF-4CEB-AC49-E753B4468B80}">
      <dsp:nvSpPr>
        <dsp:cNvPr id="0" name=""/>
        <dsp:cNvSpPr/>
      </dsp:nvSpPr>
      <dsp:spPr>
        <a:xfrm>
          <a:off x="0" y="4128515"/>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dirty="0"/>
            <a:t>Recommendations</a:t>
          </a:r>
        </a:p>
      </dsp:txBody>
      <dsp:txXfrm>
        <a:off x="0" y="4128515"/>
        <a:ext cx="6263640" cy="13761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3FD86-7F50-4344-B402-2E3E31E02941}">
      <dsp:nvSpPr>
        <dsp:cNvPr id="0" name=""/>
        <dsp:cNvSpPr/>
      </dsp:nvSpPr>
      <dsp:spPr>
        <a:xfrm>
          <a:off x="1283" y="472576"/>
          <a:ext cx="5006206" cy="30037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a:t>Statement of Business Task</a:t>
          </a:r>
          <a:endParaRPr lang="en-US" sz="3100" kern="1200"/>
        </a:p>
      </dsp:txBody>
      <dsp:txXfrm>
        <a:off x="1283" y="472576"/>
        <a:ext cx="5006206" cy="3003723"/>
      </dsp:txXfrm>
    </dsp:sp>
    <dsp:sp modelId="{9D4FE490-27D1-4B2B-BF71-0BF8E2D9B57A}">
      <dsp:nvSpPr>
        <dsp:cNvPr id="0" name=""/>
        <dsp:cNvSpPr/>
      </dsp:nvSpPr>
      <dsp:spPr>
        <a:xfrm>
          <a:off x="5508110" y="472576"/>
          <a:ext cx="5006206" cy="300372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Understanding how annual Members and Casual riders differ, why Casual riders would buy a membership, and how digital media could affect their marketing tactics.</a:t>
          </a:r>
        </a:p>
      </dsp:txBody>
      <dsp:txXfrm>
        <a:off x="5508110" y="472576"/>
        <a:ext cx="5006206" cy="30037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4585D-611E-4D7F-AC6B-7484AF609FDB}">
      <dsp:nvSpPr>
        <dsp:cNvPr id="0" name=""/>
        <dsp:cNvSpPr/>
      </dsp:nvSpPr>
      <dsp:spPr>
        <a:xfrm>
          <a:off x="0" y="82799"/>
          <a:ext cx="853833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Casual users are known to take about 11% fewer rides, however, spend about twice longer ride duration than Members.</a:t>
          </a:r>
        </a:p>
      </dsp:txBody>
      <dsp:txXfrm>
        <a:off x="33012" y="115811"/>
        <a:ext cx="8472306" cy="610236"/>
      </dsp:txXfrm>
    </dsp:sp>
    <dsp:sp modelId="{E836C98D-CAE1-4706-BC83-D45E329AE898}">
      <dsp:nvSpPr>
        <dsp:cNvPr id="0" name=""/>
        <dsp:cNvSpPr/>
      </dsp:nvSpPr>
      <dsp:spPr>
        <a:xfrm>
          <a:off x="0" y="808019"/>
          <a:ext cx="853833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Casual users are mostly active in the months of May to October per the number of rides and trip durations. These months correlate with warmer temperatures.</a:t>
          </a:r>
        </a:p>
      </dsp:txBody>
      <dsp:txXfrm>
        <a:off x="33012" y="841031"/>
        <a:ext cx="8472306" cy="610236"/>
      </dsp:txXfrm>
    </dsp:sp>
    <dsp:sp modelId="{76B44527-7387-4515-9ACE-57B04A845D0D}">
      <dsp:nvSpPr>
        <dsp:cNvPr id="0" name=""/>
        <dsp:cNvSpPr/>
      </dsp:nvSpPr>
      <dsp:spPr>
        <a:xfrm>
          <a:off x="0" y="1533239"/>
          <a:ext cx="853833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Casual users are more active during the weekends as they recorded ~ 50% increase in both number of rides and trip durations than on the weekdays. </a:t>
          </a:r>
        </a:p>
      </dsp:txBody>
      <dsp:txXfrm>
        <a:off x="33012" y="1566251"/>
        <a:ext cx="8472306" cy="610236"/>
      </dsp:txXfrm>
    </dsp:sp>
    <dsp:sp modelId="{5E5F05A8-2A1B-457D-8275-24109C1C0995}">
      <dsp:nvSpPr>
        <dsp:cNvPr id="0" name=""/>
        <dsp:cNvSpPr/>
      </dsp:nvSpPr>
      <dsp:spPr>
        <a:xfrm>
          <a:off x="0" y="2258460"/>
          <a:ext cx="853833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Casual users are the only ones that patronize docked bikes.</a:t>
          </a:r>
        </a:p>
      </dsp:txBody>
      <dsp:txXfrm>
        <a:off x="33012" y="2291472"/>
        <a:ext cx="8472306" cy="61023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2105-0A73-4202-ADE0-0DAD77DF43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5C1EE1-76C6-46B6-BE01-C83FB2B763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7A1AB4-02D6-4A4A-9F15-C66661C12C1F}"/>
              </a:ext>
            </a:extLst>
          </p:cNvPr>
          <p:cNvSpPr>
            <a:spLocks noGrp="1"/>
          </p:cNvSpPr>
          <p:nvPr>
            <p:ph type="dt" sz="half" idx="10"/>
          </p:nvPr>
        </p:nvSpPr>
        <p:spPr/>
        <p:txBody>
          <a:bodyPr/>
          <a:lstStyle/>
          <a:p>
            <a:fld id="{222553CD-0A31-404E-AA8B-2969B8AEC800}" type="datetimeFigureOut">
              <a:rPr lang="en-US" smtClean="0"/>
              <a:t>2/10/2022</a:t>
            </a:fld>
            <a:endParaRPr lang="en-US"/>
          </a:p>
        </p:txBody>
      </p:sp>
      <p:sp>
        <p:nvSpPr>
          <p:cNvPr id="5" name="Footer Placeholder 4">
            <a:extLst>
              <a:ext uri="{FF2B5EF4-FFF2-40B4-BE49-F238E27FC236}">
                <a16:creationId xmlns:a16="http://schemas.microsoft.com/office/drawing/2014/main" id="{2C9E821D-2ADC-4BAF-96F8-A9CBDF9D35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71F74-B571-4F2B-ABA8-276812C1438A}"/>
              </a:ext>
            </a:extLst>
          </p:cNvPr>
          <p:cNvSpPr>
            <a:spLocks noGrp="1"/>
          </p:cNvSpPr>
          <p:nvPr>
            <p:ph type="sldNum" sz="quarter" idx="12"/>
          </p:nvPr>
        </p:nvSpPr>
        <p:spPr/>
        <p:txBody>
          <a:bodyPr/>
          <a:lstStyle/>
          <a:p>
            <a:fld id="{EA0343ED-0025-4621-995A-735C596B5EE7}" type="slidenum">
              <a:rPr lang="en-US" smtClean="0"/>
              <a:t>‹#›</a:t>
            </a:fld>
            <a:endParaRPr lang="en-US"/>
          </a:p>
        </p:txBody>
      </p:sp>
    </p:spTree>
    <p:extLst>
      <p:ext uri="{BB962C8B-B14F-4D97-AF65-F5344CB8AC3E}">
        <p14:creationId xmlns:p14="http://schemas.microsoft.com/office/powerpoint/2010/main" val="89946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3CF3B-49E3-493A-AB65-8CC102F73E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7BF2D8-6A4A-4E71-909F-B2F7B9D35F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622B6-1C5D-4E0D-ADC2-1E1AF1840FE0}"/>
              </a:ext>
            </a:extLst>
          </p:cNvPr>
          <p:cNvSpPr>
            <a:spLocks noGrp="1"/>
          </p:cNvSpPr>
          <p:nvPr>
            <p:ph type="dt" sz="half" idx="10"/>
          </p:nvPr>
        </p:nvSpPr>
        <p:spPr/>
        <p:txBody>
          <a:bodyPr/>
          <a:lstStyle/>
          <a:p>
            <a:fld id="{222553CD-0A31-404E-AA8B-2969B8AEC800}" type="datetimeFigureOut">
              <a:rPr lang="en-US" smtClean="0"/>
              <a:t>2/10/2022</a:t>
            </a:fld>
            <a:endParaRPr lang="en-US"/>
          </a:p>
        </p:txBody>
      </p:sp>
      <p:sp>
        <p:nvSpPr>
          <p:cNvPr id="5" name="Footer Placeholder 4">
            <a:extLst>
              <a:ext uri="{FF2B5EF4-FFF2-40B4-BE49-F238E27FC236}">
                <a16:creationId xmlns:a16="http://schemas.microsoft.com/office/drawing/2014/main" id="{459CCE4B-40BC-44A6-A319-F43DDBCA6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237E4-A145-4F1F-B7EB-DD944E60E7BF}"/>
              </a:ext>
            </a:extLst>
          </p:cNvPr>
          <p:cNvSpPr>
            <a:spLocks noGrp="1"/>
          </p:cNvSpPr>
          <p:nvPr>
            <p:ph type="sldNum" sz="quarter" idx="12"/>
          </p:nvPr>
        </p:nvSpPr>
        <p:spPr/>
        <p:txBody>
          <a:bodyPr/>
          <a:lstStyle/>
          <a:p>
            <a:fld id="{EA0343ED-0025-4621-995A-735C596B5EE7}" type="slidenum">
              <a:rPr lang="en-US" smtClean="0"/>
              <a:t>‹#›</a:t>
            </a:fld>
            <a:endParaRPr lang="en-US"/>
          </a:p>
        </p:txBody>
      </p:sp>
    </p:spTree>
    <p:extLst>
      <p:ext uri="{BB962C8B-B14F-4D97-AF65-F5344CB8AC3E}">
        <p14:creationId xmlns:p14="http://schemas.microsoft.com/office/powerpoint/2010/main" val="366676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EBCA2E-16D4-47A1-876A-66148A4820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EDB402-AA86-412E-8051-989E22019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77906A-B81A-4D03-B6DC-1D00940197F3}"/>
              </a:ext>
            </a:extLst>
          </p:cNvPr>
          <p:cNvSpPr>
            <a:spLocks noGrp="1"/>
          </p:cNvSpPr>
          <p:nvPr>
            <p:ph type="dt" sz="half" idx="10"/>
          </p:nvPr>
        </p:nvSpPr>
        <p:spPr/>
        <p:txBody>
          <a:bodyPr/>
          <a:lstStyle/>
          <a:p>
            <a:fld id="{222553CD-0A31-404E-AA8B-2969B8AEC800}" type="datetimeFigureOut">
              <a:rPr lang="en-US" smtClean="0"/>
              <a:t>2/10/2022</a:t>
            </a:fld>
            <a:endParaRPr lang="en-US"/>
          </a:p>
        </p:txBody>
      </p:sp>
      <p:sp>
        <p:nvSpPr>
          <p:cNvPr id="5" name="Footer Placeholder 4">
            <a:extLst>
              <a:ext uri="{FF2B5EF4-FFF2-40B4-BE49-F238E27FC236}">
                <a16:creationId xmlns:a16="http://schemas.microsoft.com/office/drawing/2014/main" id="{8C14C21E-15A8-42AF-8D18-0033433E5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DE7F0-5AA0-4F83-9254-0B828FEFC58D}"/>
              </a:ext>
            </a:extLst>
          </p:cNvPr>
          <p:cNvSpPr>
            <a:spLocks noGrp="1"/>
          </p:cNvSpPr>
          <p:nvPr>
            <p:ph type="sldNum" sz="quarter" idx="12"/>
          </p:nvPr>
        </p:nvSpPr>
        <p:spPr/>
        <p:txBody>
          <a:bodyPr/>
          <a:lstStyle/>
          <a:p>
            <a:fld id="{EA0343ED-0025-4621-995A-735C596B5EE7}" type="slidenum">
              <a:rPr lang="en-US" smtClean="0"/>
              <a:t>‹#›</a:t>
            </a:fld>
            <a:endParaRPr lang="en-US"/>
          </a:p>
        </p:txBody>
      </p:sp>
    </p:spTree>
    <p:extLst>
      <p:ext uri="{BB962C8B-B14F-4D97-AF65-F5344CB8AC3E}">
        <p14:creationId xmlns:p14="http://schemas.microsoft.com/office/powerpoint/2010/main" val="82271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C75B-15D4-4C11-9531-A41439E63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CAEF06-927B-4CA0-B661-7D41682FC6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9C26B5-6E7E-491D-A18A-FF1C5FF5AB43}"/>
              </a:ext>
            </a:extLst>
          </p:cNvPr>
          <p:cNvSpPr>
            <a:spLocks noGrp="1"/>
          </p:cNvSpPr>
          <p:nvPr>
            <p:ph type="dt" sz="half" idx="10"/>
          </p:nvPr>
        </p:nvSpPr>
        <p:spPr/>
        <p:txBody>
          <a:bodyPr/>
          <a:lstStyle/>
          <a:p>
            <a:fld id="{222553CD-0A31-404E-AA8B-2969B8AEC800}" type="datetimeFigureOut">
              <a:rPr lang="en-US" smtClean="0"/>
              <a:t>2/10/2022</a:t>
            </a:fld>
            <a:endParaRPr lang="en-US"/>
          </a:p>
        </p:txBody>
      </p:sp>
      <p:sp>
        <p:nvSpPr>
          <p:cNvPr id="5" name="Footer Placeholder 4">
            <a:extLst>
              <a:ext uri="{FF2B5EF4-FFF2-40B4-BE49-F238E27FC236}">
                <a16:creationId xmlns:a16="http://schemas.microsoft.com/office/drawing/2014/main" id="{94337C2E-6A38-4CEB-A6F7-EBFF2D2F1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72CDA-417B-4064-9C27-744A113CFCDC}"/>
              </a:ext>
            </a:extLst>
          </p:cNvPr>
          <p:cNvSpPr>
            <a:spLocks noGrp="1"/>
          </p:cNvSpPr>
          <p:nvPr>
            <p:ph type="sldNum" sz="quarter" idx="12"/>
          </p:nvPr>
        </p:nvSpPr>
        <p:spPr/>
        <p:txBody>
          <a:bodyPr/>
          <a:lstStyle/>
          <a:p>
            <a:fld id="{EA0343ED-0025-4621-995A-735C596B5EE7}" type="slidenum">
              <a:rPr lang="en-US" smtClean="0"/>
              <a:t>‹#›</a:t>
            </a:fld>
            <a:endParaRPr lang="en-US"/>
          </a:p>
        </p:txBody>
      </p:sp>
    </p:spTree>
    <p:extLst>
      <p:ext uri="{BB962C8B-B14F-4D97-AF65-F5344CB8AC3E}">
        <p14:creationId xmlns:p14="http://schemas.microsoft.com/office/powerpoint/2010/main" val="3460647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63679-90BA-44BC-8AFE-C6C424111B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4668E9-28A1-4F96-93A0-385EDA0606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1A53CD-32A4-4364-8A61-DE34FD3AF18F}"/>
              </a:ext>
            </a:extLst>
          </p:cNvPr>
          <p:cNvSpPr>
            <a:spLocks noGrp="1"/>
          </p:cNvSpPr>
          <p:nvPr>
            <p:ph type="dt" sz="half" idx="10"/>
          </p:nvPr>
        </p:nvSpPr>
        <p:spPr/>
        <p:txBody>
          <a:bodyPr/>
          <a:lstStyle/>
          <a:p>
            <a:fld id="{222553CD-0A31-404E-AA8B-2969B8AEC800}" type="datetimeFigureOut">
              <a:rPr lang="en-US" smtClean="0"/>
              <a:t>2/10/2022</a:t>
            </a:fld>
            <a:endParaRPr lang="en-US"/>
          </a:p>
        </p:txBody>
      </p:sp>
      <p:sp>
        <p:nvSpPr>
          <p:cNvPr id="5" name="Footer Placeholder 4">
            <a:extLst>
              <a:ext uri="{FF2B5EF4-FFF2-40B4-BE49-F238E27FC236}">
                <a16:creationId xmlns:a16="http://schemas.microsoft.com/office/drawing/2014/main" id="{8E7C29C6-8619-429C-9D9D-3BEBF78CA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2F486-E67B-46D5-BE35-6F774D0CDF1B}"/>
              </a:ext>
            </a:extLst>
          </p:cNvPr>
          <p:cNvSpPr>
            <a:spLocks noGrp="1"/>
          </p:cNvSpPr>
          <p:nvPr>
            <p:ph type="sldNum" sz="quarter" idx="12"/>
          </p:nvPr>
        </p:nvSpPr>
        <p:spPr/>
        <p:txBody>
          <a:bodyPr/>
          <a:lstStyle/>
          <a:p>
            <a:fld id="{EA0343ED-0025-4621-995A-735C596B5EE7}" type="slidenum">
              <a:rPr lang="en-US" smtClean="0"/>
              <a:t>‹#›</a:t>
            </a:fld>
            <a:endParaRPr lang="en-US"/>
          </a:p>
        </p:txBody>
      </p:sp>
    </p:spTree>
    <p:extLst>
      <p:ext uri="{BB962C8B-B14F-4D97-AF65-F5344CB8AC3E}">
        <p14:creationId xmlns:p14="http://schemas.microsoft.com/office/powerpoint/2010/main" val="1712444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1711-1E92-4B32-B61A-F3B539661F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F18299-438E-4847-B8E1-46825BF685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830375-E7A8-4D89-ABB5-0B5F1307BE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1DE6E4-9B7F-4B13-9BBC-37296B1F2AF2}"/>
              </a:ext>
            </a:extLst>
          </p:cNvPr>
          <p:cNvSpPr>
            <a:spLocks noGrp="1"/>
          </p:cNvSpPr>
          <p:nvPr>
            <p:ph type="dt" sz="half" idx="10"/>
          </p:nvPr>
        </p:nvSpPr>
        <p:spPr/>
        <p:txBody>
          <a:bodyPr/>
          <a:lstStyle/>
          <a:p>
            <a:fld id="{222553CD-0A31-404E-AA8B-2969B8AEC800}" type="datetimeFigureOut">
              <a:rPr lang="en-US" smtClean="0"/>
              <a:t>2/10/2022</a:t>
            </a:fld>
            <a:endParaRPr lang="en-US"/>
          </a:p>
        </p:txBody>
      </p:sp>
      <p:sp>
        <p:nvSpPr>
          <p:cNvPr id="6" name="Footer Placeholder 5">
            <a:extLst>
              <a:ext uri="{FF2B5EF4-FFF2-40B4-BE49-F238E27FC236}">
                <a16:creationId xmlns:a16="http://schemas.microsoft.com/office/drawing/2014/main" id="{0CAE034A-90A6-4ABF-B7BB-36A880EDA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0F9344-D50C-49A1-99D4-19325AD1086C}"/>
              </a:ext>
            </a:extLst>
          </p:cNvPr>
          <p:cNvSpPr>
            <a:spLocks noGrp="1"/>
          </p:cNvSpPr>
          <p:nvPr>
            <p:ph type="sldNum" sz="quarter" idx="12"/>
          </p:nvPr>
        </p:nvSpPr>
        <p:spPr/>
        <p:txBody>
          <a:bodyPr/>
          <a:lstStyle/>
          <a:p>
            <a:fld id="{EA0343ED-0025-4621-995A-735C596B5EE7}" type="slidenum">
              <a:rPr lang="en-US" smtClean="0"/>
              <a:t>‹#›</a:t>
            </a:fld>
            <a:endParaRPr lang="en-US"/>
          </a:p>
        </p:txBody>
      </p:sp>
    </p:spTree>
    <p:extLst>
      <p:ext uri="{BB962C8B-B14F-4D97-AF65-F5344CB8AC3E}">
        <p14:creationId xmlns:p14="http://schemas.microsoft.com/office/powerpoint/2010/main" val="2131594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1729-BC60-4D73-B6B3-EC0D1A68ED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59A185-7FC0-4410-90E6-187F172965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AEE8A6-9125-4BB2-ABFC-ECCC649D01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919131-7C9D-457F-9CAF-28942578D7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E3C811-5903-4A87-9E81-762BB86E32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CF8E61-2F24-45B0-A082-2C8F95A37D0B}"/>
              </a:ext>
            </a:extLst>
          </p:cNvPr>
          <p:cNvSpPr>
            <a:spLocks noGrp="1"/>
          </p:cNvSpPr>
          <p:nvPr>
            <p:ph type="dt" sz="half" idx="10"/>
          </p:nvPr>
        </p:nvSpPr>
        <p:spPr/>
        <p:txBody>
          <a:bodyPr/>
          <a:lstStyle/>
          <a:p>
            <a:fld id="{222553CD-0A31-404E-AA8B-2969B8AEC800}" type="datetimeFigureOut">
              <a:rPr lang="en-US" smtClean="0"/>
              <a:t>2/10/2022</a:t>
            </a:fld>
            <a:endParaRPr lang="en-US"/>
          </a:p>
        </p:txBody>
      </p:sp>
      <p:sp>
        <p:nvSpPr>
          <p:cNvPr id="8" name="Footer Placeholder 7">
            <a:extLst>
              <a:ext uri="{FF2B5EF4-FFF2-40B4-BE49-F238E27FC236}">
                <a16:creationId xmlns:a16="http://schemas.microsoft.com/office/drawing/2014/main" id="{ABE56F94-B47B-454A-A0C1-CD86449165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F3DE20-9E9F-48D6-897B-F8CE621BC6A2}"/>
              </a:ext>
            </a:extLst>
          </p:cNvPr>
          <p:cNvSpPr>
            <a:spLocks noGrp="1"/>
          </p:cNvSpPr>
          <p:nvPr>
            <p:ph type="sldNum" sz="quarter" idx="12"/>
          </p:nvPr>
        </p:nvSpPr>
        <p:spPr/>
        <p:txBody>
          <a:bodyPr/>
          <a:lstStyle/>
          <a:p>
            <a:fld id="{EA0343ED-0025-4621-995A-735C596B5EE7}" type="slidenum">
              <a:rPr lang="en-US" smtClean="0"/>
              <a:t>‹#›</a:t>
            </a:fld>
            <a:endParaRPr lang="en-US"/>
          </a:p>
        </p:txBody>
      </p:sp>
    </p:spTree>
    <p:extLst>
      <p:ext uri="{BB962C8B-B14F-4D97-AF65-F5344CB8AC3E}">
        <p14:creationId xmlns:p14="http://schemas.microsoft.com/office/powerpoint/2010/main" val="3420887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B6A4-D5DA-46B3-AAD7-43DDA8315E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8C2024-88F3-42AD-86CF-447C23610596}"/>
              </a:ext>
            </a:extLst>
          </p:cNvPr>
          <p:cNvSpPr>
            <a:spLocks noGrp="1"/>
          </p:cNvSpPr>
          <p:nvPr>
            <p:ph type="dt" sz="half" idx="10"/>
          </p:nvPr>
        </p:nvSpPr>
        <p:spPr/>
        <p:txBody>
          <a:bodyPr/>
          <a:lstStyle/>
          <a:p>
            <a:fld id="{222553CD-0A31-404E-AA8B-2969B8AEC800}" type="datetimeFigureOut">
              <a:rPr lang="en-US" smtClean="0"/>
              <a:t>2/10/2022</a:t>
            </a:fld>
            <a:endParaRPr lang="en-US"/>
          </a:p>
        </p:txBody>
      </p:sp>
      <p:sp>
        <p:nvSpPr>
          <p:cNvPr id="4" name="Footer Placeholder 3">
            <a:extLst>
              <a:ext uri="{FF2B5EF4-FFF2-40B4-BE49-F238E27FC236}">
                <a16:creationId xmlns:a16="http://schemas.microsoft.com/office/drawing/2014/main" id="{C6F17743-D043-4950-B311-6100ED1E93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294C4B-D8F3-49E3-8B55-BEB85CF04CD9}"/>
              </a:ext>
            </a:extLst>
          </p:cNvPr>
          <p:cNvSpPr>
            <a:spLocks noGrp="1"/>
          </p:cNvSpPr>
          <p:nvPr>
            <p:ph type="sldNum" sz="quarter" idx="12"/>
          </p:nvPr>
        </p:nvSpPr>
        <p:spPr/>
        <p:txBody>
          <a:bodyPr/>
          <a:lstStyle/>
          <a:p>
            <a:fld id="{EA0343ED-0025-4621-995A-735C596B5EE7}" type="slidenum">
              <a:rPr lang="en-US" smtClean="0"/>
              <a:t>‹#›</a:t>
            </a:fld>
            <a:endParaRPr lang="en-US"/>
          </a:p>
        </p:txBody>
      </p:sp>
    </p:spTree>
    <p:extLst>
      <p:ext uri="{BB962C8B-B14F-4D97-AF65-F5344CB8AC3E}">
        <p14:creationId xmlns:p14="http://schemas.microsoft.com/office/powerpoint/2010/main" val="923735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D978CE-3BC2-480E-9906-3F73B6FFA105}"/>
              </a:ext>
            </a:extLst>
          </p:cNvPr>
          <p:cNvSpPr>
            <a:spLocks noGrp="1"/>
          </p:cNvSpPr>
          <p:nvPr>
            <p:ph type="dt" sz="half" idx="10"/>
          </p:nvPr>
        </p:nvSpPr>
        <p:spPr/>
        <p:txBody>
          <a:bodyPr/>
          <a:lstStyle/>
          <a:p>
            <a:fld id="{222553CD-0A31-404E-AA8B-2969B8AEC800}" type="datetimeFigureOut">
              <a:rPr lang="en-US" smtClean="0"/>
              <a:t>2/10/2022</a:t>
            </a:fld>
            <a:endParaRPr lang="en-US"/>
          </a:p>
        </p:txBody>
      </p:sp>
      <p:sp>
        <p:nvSpPr>
          <p:cNvPr id="3" name="Footer Placeholder 2">
            <a:extLst>
              <a:ext uri="{FF2B5EF4-FFF2-40B4-BE49-F238E27FC236}">
                <a16:creationId xmlns:a16="http://schemas.microsoft.com/office/drawing/2014/main" id="{D90D719B-17F4-4B05-ACDF-7441F3EC58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736783-9A7B-4AD7-B490-6CEA201F787A}"/>
              </a:ext>
            </a:extLst>
          </p:cNvPr>
          <p:cNvSpPr>
            <a:spLocks noGrp="1"/>
          </p:cNvSpPr>
          <p:nvPr>
            <p:ph type="sldNum" sz="quarter" idx="12"/>
          </p:nvPr>
        </p:nvSpPr>
        <p:spPr/>
        <p:txBody>
          <a:bodyPr/>
          <a:lstStyle/>
          <a:p>
            <a:fld id="{EA0343ED-0025-4621-995A-735C596B5EE7}" type="slidenum">
              <a:rPr lang="en-US" smtClean="0"/>
              <a:t>‹#›</a:t>
            </a:fld>
            <a:endParaRPr lang="en-US"/>
          </a:p>
        </p:txBody>
      </p:sp>
    </p:spTree>
    <p:extLst>
      <p:ext uri="{BB962C8B-B14F-4D97-AF65-F5344CB8AC3E}">
        <p14:creationId xmlns:p14="http://schemas.microsoft.com/office/powerpoint/2010/main" val="116197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46BEA-C38A-44C0-BDCC-41DA001C3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EC1F63-0B7C-467A-909E-305672DC05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B96B4A-0870-42FB-BC6C-F6B96464F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8EEA8F-5C2D-498E-918C-AF889E0232EE}"/>
              </a:ext>
            </a:extLst>
          </p:cNvPr>
          <p:cNvSpPr>
            <a:spLocks noGrp="1"/>
          </p:cNvSpPr>
          <p:nvPr>
            <p:ph type="dt" sz="half" idx="10"/>
          </p:nvPr>
        </p:nvSpPr>
        <p:spPr/>
        <p:txBody>
          <a:bodyPr/>
          <a:lstStyle/>
          <a:p>
            <a:fld id="{222553CD-0A31-404E-AA8B-2969B8AEC800}" type="datetimeFigureOut">
              <a:rPr lang="en-US" smtClean="0"/>
              <a:t>2/10/2022</a:t>
            </a:fld>
            <a:endParaRPr lang="en-US"/>
          </a:p>
        </p:txBody>
      </p:sp>
      <p:sp>
        <p:nvSpPr>
          <p:cNvPr id="6" name="Footer Placeholder 5">
            <a:extLst>
              <a:ext uri="{FF2B5EF4-FFF2-40B4-BE49-F238E27FC236}">
                <a16:creationId xmlns:a16="http://schemas.microsoft.com/office/drawing/2014/main" id="{9552BCDC-C710-4ACF-B233-AC03D5C85F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A01B8-AE4A-460A-87FE-A89A05A38D29}"/>
              </a:ext>
            </a:extLst>
          </p:cNvPr>
          <p:cNvSpPr>
            <a:spLocks noGrp="1"/>
          </p:cNvSpPr>
          <p:nvPr>
            <p:ph type="sldNum" sz="quarter" idx="12"/>
          </p:nvPr>
        </p:nvSpPr>
        <p:spPr/>
        <p:txBody>
          <a:bodyPr/>
          <a:lstStyle/>
          <a:p>
            <a:fld id="{EA0343ED-0025-4621-995A-735C596B5EE7}" type="slidenum">
              <a:rPr lang="en-US" smtClean="0"/>
              <a:t>‹#›</a:t>
            </a:fld>
            <a:endParaRPr lang="en-US"/>
          </a:p>
        </p:txBody>
      </p:sp>
    </p:spTree>
    <p:extLst>
      <p:ext uri="{BB962C8B-B14F-4D97-AF65-F5344CB8AC3E}">
        <p14:creationId xmlns:p14="http://schemas.microsoft.com/office/powerpoint/2010/main" val="186197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4EEBD-9E4C-4CB2-AB7E-B29A2F3AB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648FE0-69D5-45FE-81A4-0ED7B27B2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FB7AE2-46C9-4119-B11B-B790F1D66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DDBF66-EDEF-4575-B49D-0305DBDFF16A}"/>
              </a:ext>
            </a:extLst>
          </p:cNvPr>
          <p:cNvSpPr>
            <a:spLocks noGrp="1"/>
          </p:cNvSpPr>
          <p:nvPr>
            <p:ph type="dt" sz="half" idx="10"/>
          </p:nvPr>
        </p:nvSpPr>
        <p:spPr/>
        <p:txBody>
          <a:bodyPr/>
          <a:lstStyle/>
          <a:p>
            <a:fld id="{222553CD-0A31-404E-AA8B-2969B8AEC800}" type="datetimeFigureOut">
              <a:rPr lang="en-US" smtClean="0"/>
              <a:t>2/10/2022</a:t>
            </a:fld>
            <a:endParaRPr lang="en-US"/>
          </a:p>
        </p:txBody>
      </p:sp>
      <p:sp>
        <p:nvSpPr>
          <p:cNvPr id="6" name="Footer Placeholder 5">
            <a:extLst>
              <a:ext uri="{FF2B5EF4-FFF2-40B4-BE49-F238E27FC236}">
                <a16:creationId xmlns:a16="http://schemas.microsoft.com/office/drawing/2014/main" id="{8CB60C14-B366-48A3-B64F-D8C8258868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05798C-06F5-4658-A521-43D4BD77328F}"/>
              </a:ext>
            </a:extLst>
          </p:cNvPr>
          <p:cNvSpPr>
            <a:spLocks noGrp="1"/>
          </p:cNvSpPr>
          <p:nvPr>
            <p:ph type="sldNum" sz="quarter" idx="12"/>
          </p:nvPr>
        </p:nvSpPr>
        <p:spPr/>
        <p:txBody>
          <a:bodyPr/>
          <a:lstStyle/>
          <a:p>
            <a:fld id="{EA0343ED-0025-4621-995A-735C596B5EE7}" type="slidenum">
              <a:rPr lang="en-US" smtClean="0"/>
              <a:t>‹#›</a:t>
            </a:fld>
            <a:endParaRPr lang="en-US"/>
          </a:p>
        </p:txBody>
      </p:sp>
    </p:spTree>
    <p:extLst>
      <p:ext uri="{BB962C8B-B14F-4D97-AF65-F5344CB8AC3E}">
        <p14:creationId xmlns:p14="http://schemas.microsoft.com/office/powerpoint/2010/main" val="145586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5F0DF2-5AD6-4CF1-A358-18EF8DBA0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2A4E88-4A20-4DC2-B84E-72E44A8E89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D984B-8AAA-4F7F-9D46-EC6E620B95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553CD-0A31-404E-AA8B-2969B8AEC800}" type="datetimeFigureOut">
              <a:rPr lang="en-US" smtClean="0"/>
              <a:t>2/10/2022</a:t>
            </a:fld>
            <a:endParaRPr lang="en-US"/>
          </a:p>
        </p:txBody>
      </p:sp>
      <p:sp>
        <p:nvSpPr>
          <p:cNvPr id="5" name="Footer Placeholder 4">
            <a:extLst>
              <a:ext uri="{FF2B5EF4-FFF2-40B4-BE49-F238E27FC236}">
                <a16:creationId xmlns:a16="http://schemas.microsoft.com/office/drawing/2014/main" id="{AC6E7458-1A97-4955-8429-8319ACDE24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949367-C6E0-4819-BAA2-DE392DFF9F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343ED-0025-4621-995A-735C596B5EE7}" type="slidenum">
              <a:rPr lang="en-US" smtClean="0"/>
              <a:t>‹#›</a:t>
            </a:fld>
            <a:endParaRPr lang="en-US"/>
          </a:p>
        </p:txBody>
      </p:sp>
    </p:spTree>
    <p:extLst>
      <p:ext uri="{BB962C8B-B14F-4D97-AF65-F5344CB8AC3E}">
        <p14:creationId xmlns:p14="http://schemas.microsoft.com/office/powerpoint/2010/main" val="143921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Layout" Target="../diagrams/layout3.xml"/><Relationship Id="rId7" Type="http://schemas.openxmlformats.org/officeDocument/2006/relationships/image" Target="../media/image11.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con&#10;&#10;Description automatically generated">
            <a:extLst>
              <a:ext uri="{FF2B5EF4-FFF2-40B4-BE49-F238E27FC236}">
                <a16:creationId xmlns:a16="http://schemas.microsoft.com/office/drawing/2014/main" id="{AA50D3AD-AF16-4F4C-B91E-8C468E33D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88" y="2098257"/>
            <a:ext cx="3368969" cy="2661485"/>
          </a:xfrm>
          <a:prstGeom prst="rect">
            <a:avLst/>
          </a:prstGeom>
        </p:spPr>
      </p:pic>
      <p:sp>
        <p:nvSpPr>
          <p:cNvPr id="66" name="Freeform: Shape 65">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3CA90A2-2DAC-4B9E-B720-6E78BA536F9F}"/>
              </a:ext>
            </a:extLst>
          </p:cNvPr>
          <p:cNvSpPr>
            <a:spLocks noGrp="1"/>
          </p:cNvSpPr>
          <p:nvPr>
            <p:ph type="ctrTitle"/>
          </p:nvPr>
        </p:nvSpPr>
        <p:spPr>
          <a:xfrm>
            <a:off x="5622061" y="762538"/>
            <a:ext cx="5649349" cy="3199862"/>
          </a:xfrm>
        </p:spPr>
        <p:txBody>
          <a:bodyPr anchor="b">
            <a:normAutofit/>
          </a:bodyPr>
          <a:lstStyle/>
          <a:p>
            <a:pPr algn="l"/>
            <a:r>
              <a:rPr lang="en-US" sz="4600" b="1" dirty="0" err="1">
                <a:solidFill>
                  <a:srgbClr val="FFFFFF"/>
                </a:solidFill>
              </a:rPr>
              <a:t>Cyclistic</a:t>
            </a:r>
            <a:r>
              <a:rPr lang="en-US" sz="4600" b="1" dirty="0">
                <a:solidFill>
                  <a:srgbClr val="FFFFFF"/>
                </a:solidFill>
              </a:rPr>
              <a:t> Bike-Share: </a:t>
            </a:r>
            <a:br>
              <a:rPr lang="en-US" sz="4600" b="1" dirty="0">
                <a:solidFill>
                  <a:srgbClr val="FFFFFF"/>
                </a:solidFill>
              </a:rPr>
            </a:br>
            <a:r>
              <a:rPr lang="en-US" sz="4600" b="1" dirty="0">
                <a:solidFill>
                  <a:srgbClr val="FFFFFF"/>
                </a:solidFill>
              </a:rPr>
              <a:t>A Case Study</a:t>
            </a:r>
            <a:br>
              <a:rPr lang="en-US" sz="4600" dirty="0">
                <a:solidFill>
                  <a:srgbClr val="FFFFFF"/>
                </a:solidFill>
              </a:rPr>
            </a:br>
            <a:r>
              <a:rPr lang="en-US" sz="4600" dirty="0">
                <a:solidFill>
                  <a:srgbClr val="FFFFFF"/>
                </a:solidFill>
              </a:rPr>
              <a:t>By </a:t>
            </a:r>
            <a:br>
              <a:rPr lang="en-US" sz="4600" dirty="0">
                <a:solidFill>
                  <a:srgbClr val="FFFFFF"/>
                </a:solidFill>
              </a:rPr>
            </a:br>
            <a:r>
              <a:rPr lang="en-US" sz="4600" dirty="0">
                <a:solidFill>
                  <a:srgbClr val="FFFFFF"/>
                </a:solidFill>
              </a:rPr>
              <a:t>Benjamin Adu-Gyamfi</a:t>
            </a:r>
          </a:p>
        </p:txBody>
      </p:sp>
      <p:sp>
        <p:nvSpPr>
          <p:cNvPr id="68"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63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8C7AB6-5E82-41B7-8D04-704CDCC3A6C6}"/>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latin typeface="+mj-lt"/>
                <a:ea typeface="+mj-ea"/>
                <a:cs typeface="+mj-cs"/>
              </a:rPr>
              <a:t>Top 15 Station</a:t>
            </a:r>
          </a:p>
        </p:txBody>
      </p:sp>
      <p:sp>
        <p:nvSpPr>
          <p:cNvPr id="2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Chart, bar chart&#10;&#10;Description automatically generated">
            <a:extLst>
              <a:ext uri="{FF2B5EF4-FFF2-40B4-BE49-F238E27FC236}">
                <a16:creationId xmlns:a16="http://schemas.microsoft.com/office/drawing/2014/main" id="{8380CA8B-5A38-4DC2-A4D4-FD16D58419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5957" y="2216796"/>
            <a:ext cx="8782061" cy="4532347"/>
          </a:xfrm>
        </p:spPr>
      </p:pic>
    </p:spTree>
    <p:extLst>
      <p:ext uri="{BB962C8B-B14F-4D97-AF65-F5344CB8AC3E}">
        <p14:creationId xmlns:p14="http://schemas.microsoft.com/office/powerpoint/2010/main" val="48404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3DE4-B9DD-48DD-8ABE-AAD0FFEC176E}"/>
              </a:ext>
            </a:extLst>
          </p:cNvPr>
          <p:cNvSpPr>
            <a:spLocks noGrp="1"/>
          </p:cNvSpPr>
          <p:nvPr>
            <p:ph type="title"/>
          </p:nvPr>
        </p:nvSpPr>
        <p:spPr/>
        <p:txBody>
          <a:bodyPr/>
          <a:lstStyle/>
          <a:p>
            <a:r>
              <a:rPr lang="en-US"/>
              <a:t>Conclusion</a:t>
            </a:r>
            <a:endParaRPr lang="en-US" dirty="0"/>
          </a:p>
        </p:txBody>
      </p:sp>
      <p:graphicFrame>
        <p:nvGraphicFramePr>
          <p:cNvPr id="17" name="Content Placeholder 2">
            <a:extLst>
              <a:ext uri="{FF2B5EF4-FFF2-40B4-BE49-F238E27FC236}">
                <a16:creationId xmlns:a16="http://schemas.microsoft.com/office/drawing/2014/main" id="{091A5A42-4DCA-42C0-B346-9E153AC265C1}"/>
              </a:ext>
            </a:extLst>
          </p:cNvPr>
          <p:cNvGraphicFramePr>
            <a:graphicFrameLocks noGrp="1"/>
          </p:cNvGraphicFramePr>
          <p:nvPr>
            <p:ph idx="1"/>
            <p:extLst>
              <p:ext uri="{D42A27DB-BD31-4B8C-83A1-F6EECF244321}">
                <p14:modId xmlns:p14="http://schemas.microsoft.com/office/powerpoint/2010/main" val="2440718915"/>
              </p:ext>
            </p:extLst>
          </p:nvPr>
        </p:nvGraphicFramePr>
        <p:xfrm>
          <a:off x="492134" y="1528831"/>
          <a:ext cx="8538330" cy="3017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picture containing bicycle, outdoor, parked, bicycle rack&#10;&#10;Description automatically generated">
            <a:extLst>
              <a:ext uri="{FF2B5EF4-FFF2-40B4-BE49-F238E27FC236}">
                <a16:creationId xmlns:a16="http://schemas.microsoft.com/office/drawing/2014/main" id="{D8866484-AB0F-42D0-9611-EF890915FC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0880" y="1690688"/>
            <a:ext cx="2448570" cy="1633987"/>
          </a:xfrm>
          <a:prstGeom prst="rect">
            <a:avLst/>
          </a:prstGeom>
        </p:spPr>
      </p:pic>
      <p:sp>
        <p:nvSpPr>
          <p:cNvPr id="15" name="Content Placeholder 2">
            <a:extLst>
              <a:ext uri="{FF2B5EF4-FFF2-40B4-BE49-F238E27FC236}">
                <a16:creationId xmlns:a16="http://schemas.microsoft.com/office/drawing/2014/main" id="{A538B63D-4D70-4D08-A60A-F0239DFEC1E0}"/>
              </a:ext>
            </a:extLst>
          </p:cNvPr>
          <p:cNvSpPr txBox="1">
            <a:spLocks/>
          </p:cNvSpPr>
          <p:nvPr/>
        </p:nvSpPr>
        <p:spPr>
          <a:xfrm>
            <a:off x="492134" y="4634061"/>
            <a:ext cx="8799284" cy="2151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t>Overall, the behaviors of Casual riders suggest that their use of bikes are mainly for recreation. This is because, most recreational activities happens on the weekends and in warmer months of the year.</a:t>
            </a:r>
          </a:p>
        </p:txBody>
      </p:sp>
      <p:pic>
        <p:nvPicPr>
          <p:cNvPr id="9" name="Picture 8" descr="A picture containing icon&#10;&#10;Description automatically generated">
            <a:extLst>
              <a:ext uri="{FF2B5EF4-FFF2-40B4-BE49-F238E27FC236}">
                <a16:creationId xmlns:a16="http://schemas.microsoft.com/office/drawing/2014/main" id="{BD031E33-1B40-40C9-8019-763BE81FE17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84450" y="3897763"/>
            <a:ext cx="1905000" cy="1504950"/>
          </a:xfrm>
          <a:prstGeom prst="rect">
            <a:avLst/>
          </a:prstGeom>
        </p:spPr>
      </p:pic>
    </p:spTree>
    <p:extLst>
      <p:ext uri="{BB962C8B-B14F-4D97-AF65-F5344CB8AC3E}">
        <p14:creationId xmlns:p14="http://schemas.microsoft.com/office/powerpoint/2010/main" val="1448412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2B36F-BC63-4A8B-8BD8-7AE97F194916}"/>
              </a:ext>
            </a:extLst>
          </p:cNvPr>
          <p:cNvSpPr>
            <a:spLocks noGrp="1"/>
          </p:cNvSpPr>
          <p:nvPr>
            <p:ph type="title"/>
          </p:nvPr>
        </p:nvSpPr>
        <p:spPr>
          <a:xfrm>
            <a:off x="686834" y="1153572"/>
            <a:ext cx="3200400" cy="4461163"/>
          </a:xfrm>
        </p:spPr>
        <p:txBody>
          <a:bodyPr>
            <a:normAutofit/>
          </a:bodyPr>
          <a:lstStyle/>
          <a:p>
            <a:r>
              <a:rPr lang="en-US" sz="3100">
                <a:solidFill>
                  <a:srgbClr val="FFFFFF"/>
                </a:solidFill>
              </a:rPr>
              <a:t>Recommendations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C2A426B-06D7-4FB9-AFB7-0FEF4E836C2E}"/>
              </a:ext>
            </a:extLst>
          </p:cNvPr>
          <p:cNvSpPr>
            <a:spLocks noGrp="1"/>
          </p:cNvSpPr>
          <p:nvPr>
            <p:ph idx="1"/>
          </p:nvPr>
        </p:nvSpPr>
        <p:spPr>
          <a:xfrm>
            <a:off x="4447308" y="591344"/>
            <a:ext cx="6906491" cy="5585619"/>
          </a:xfrm>
        </p:spPr>
        <p:txBody>
          <a:bodyPr anchor="ctr">
            <a:normAutofit fontScale="92500" lnSpcReduction="10000"/>
          </a:bodyPr>
          <a:lstStyle/>
          <a:p>
            <a:r>
              <a:rPr lang="en-US" dirty="0"/>
              <a:t>Seasonal members packages can be introduced as marketing strategy such as</a:t>
            </a:r>
          </a:p>
          <a:p>
            <a:pPr marL="1201738" indent="-457200">
              <a:buFont typeface="Wingdings" panose="05000000000000000000" pitchFamily="2" charset="2"/>
              <a:buChar char="q"/>
            </a:pPr>
            <a:r>
              <a:rPr lang="en-US" dirty="0"/>
              <a:t>Weekend membership</a:t>
            </a:r>
          </a:p>
          <a:p>
            <a:pPr marL="1201738" indent="-457200">
              <a:buFont typeface="Wingdings" panose="05000000000000000000" pitchFamily="2" charset="2"/>
              <a:buChar char="q"/>
            </a:pPr>
            <a:r>
              <a:rPr lang="en-US" dirty="0"/>
              <a:t>Summer membership</a:t>
            </a:r>
          </a:p>
          <a:p>
            <a:pPr marL="1201738" indent="-457200">
              <a:buFont typeface="Wingdings" panose="05000000000000000000" pitchFamily="2" charset="2"/>
              <a:buChar char="q"/>
            </a:pPr>
            <a:r>
              <a:rPr lang="en-US" dirty="0"/>
              <a:t>Annual membership</a:t>
            </a:r>
          </a:p>
          <a:p>
            <a:pPr marL="1201738" indent="-457200">
              <a:buFont typeface="Wingdings" panose="05000000000000000000" pitchFamily="2" charset="2"/>
              <a:buChar char="q"/>
            </a:pPr>
            <a:endParaRPr lang="en-US" dirty="0"/>
          </a:p>
          <a:p>
            <a:pPr marL="280988"/>
            <a:r>
              <a:rPr lang="en-US" dirty="0"/>
              <a:t>Ads prepared should target recreational events at weekends and during the months of May to October. Ads should also target the top stations where Casual users begin their trips.</a:t>
            </a:r>
          </a:p>
          <a:p>
            <a:pPr marL="280988"/>
            <a:endParaRPr lang="en-US" dirty="0"/>
          </a:p>
          <a:p>
            <a:pPr marL="280988"/>
            <a:r>
              <a:rPr lang="en-US" dirty="0"/>
              <a:t>Special promotion or discount should be introduced to encourage bike users in months or season with colder temperatures.</a:t>
            </a:r>
          </a:p>
          <a:p>
            <a:pPr marL="280988"/>
            <a:endParaRPr lang="en-US" dirty="0"/>
          </a:p>
        </p:txBody>
      </p:sp>
    </p:spTree>
    <p:extLst>
      <p:ext uri="{BB962C8B-B14F-4D97-AF65-F5344CB8AC3E}">
        <p14:creationId xmlns:p14="http://schemas.microsoft.com/office/powerpoint/2010/main" val="356003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A picture containing line&#10;&#10;Description automatically generated">
            <a:extLst>
              <a:ext uri="{FF2B5EF4-FFF2-40B4-BE49-F238E27FC236}">
                <a16:creationId xmlns:a16="http://schemas.microsoft.com/office/drawing/2014/main" id="{BAE99F96-2A14-43A5-9D89-530049A7C3E8}"/>
              </a:ext>
            </a:extLst>
          </p:cNvPr>
          <p:cNvPicPr>
            <a:picLocks noChangeAspect="1"/>
          </p:cNvPicPr>
          <p:nvPr/>
        </p:nvPicPr>
        <p:blipFill rotWithShape="1">
          <a:blip r:embed="rId2">
            <a:extLst>
              <a:ext uri="{28A0092B-C50C-407E-A947-70E740481C1C}">
                <a14:useLocalDpi xmlns:a14="http://schemas.microsoft.com/office/drawing/2010/main" val="0"/>
              </a:ext>
            </a:extLst>
          </a:blip>
          <a:srcRect t="15709" r="-1" b="-1"/>
          <a:stretch/>
        </p:blipFill>
        <p:spPr>
          <a:xfrm>
            <a:off x="20" y="10"/>
            <a:ext cx="12188932" cy="6857990"/>
          </a:xfrm>
          <a:prstGeom prst="rect">
            <a:avLst/>
          </a:prstGeom>
        </p:spPr>
      </p:pic>
      <p:sp>
        <p:nvSpPr>
          <p:cNvPr id="10" name="Freeform: Shape 9">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2A1D157-63DE-44BF-B2A8-82CCD8966E4A}"/>
              </a:ext>
            </a:extLst>
          </p:cNvPr>
          <p:cNvSpPr>
            <a:spLocks noGrp="1"/>
          </p:cNvSpPr>
          <p:nvPr>
            <p:ph idx="1"/>
          </p:nvPr>
        </p:nvSpPr>
        <p:spPr>
          <a:xfrm>
            <a:off x="545491" y="4421492"/>
            <a:ext cx="9565028" cy="1249240"/>
          </a:xfrm>
        </p:spPr>
        <p:txBody>
          <a:bodyPr>
            <a:noAutofit/>
          </a:bodyPr>
          <a:lstStyle/>
          <a:p>
            <a:pPr marL="0" indent="0">
              <a:buNone/>
            </a:pPr>
            <a:r>
              <a:rPr lang="en-US" sz="9600" b="1" dirty="0"/>
              <a:t>Thank you</a:t>
            </a:r>
          </a:p>
        </p:txBody>
      </p:sp>
    </p:spTree>
    <p:extLst>
      <p:ext uri="{BB962C8B-B14F-4D97-AF65-F5344CB8AC3E}">
        <p14:creationId xmlns:p14="http://schemas.microsoft.com/office/powerpoint/2010/main" val="394121281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E46B65-7EC2-421D-8EB5-B51770D8BD5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Outline</a:t>
            </a: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DA0B475-2EED-4890-B598-5286E714D8D0}"/>
              </a:ext>
            </a:extLst>
          </p:cNvPr>
          <p:cNvGraphicFramePr>
            <a:graphicFrameLocks noGrp="1"/>
          </p:cNvGraphicFramePr>
          <p:nvPr>
            <p:ph idx="1"/>
            <p:extLst>
              <p:ext uri="{D42A27DB-BD31-4B8C-83A1-F6EECF244321}">
                <p14:modId xmlns:p14="http://schemas.microsoft.com/office/powerpoint/2010/main" val="2460862507"/>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091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4CEDD-4D1A-41E6-929E-0213BAC85C31}"/>
              </a:ext>
            </a:extLst>
          </p:cNvPr>
          <p:cNvSpPr>
            <a:spLocks noGrp="1"/>
          </p:cNvSpPr>
          <p:nvPr>
            <p:ph type="title"/>
          </p:nvPr>
        </p:nvSpPr>
        <p:spPr>
          <a:xfrm>
            <a:off x="838200" y="365125"/>
            <a:ext cx="10515600" cy="1325563"/>
          </a:xfrm>
        </p:spPr>
        <p:txBody>
          <a:bodyPr>
            <a:normAutofit/>
          </a:bodyPr>
          <a:lstStyle/>
          <a:p>
            <a:r>
              <a:rPr lang="en-US" sz="5400"/>
              <a:t>Introduction</a:t>
            </a:r>
          </a:p>
        </p:txBody>
      </p:sp>
      <p:sp>
        <p:nvSpPr>
          <p:cNvPr id="24"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2F10310-43F6-42EA-9BF0-4E0F426B3155}"/>
              </a:ext>
            </a:extLst>
          </p:cNvPr>
          <p:cNvGraphicFramePr>
            <a:graphicFrameLocks noGrp="1"/>
          </p:cNvGraphicFramePr>
          <p:nvPr>
            <p:ph idx="1"/>
            <p:extLst>
              <p:ext uri="{D42A27DB-BD31-4B8C-83A1-F6EECF244321}">
                <p14:modId xmlns:p14="http://schemas.microsoft.com/office/powerpoint/2010/main" val="1797263767"/>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5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FB043-FFCE-4618-A064-EB7C141309A6}"/>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What is the data saying?</a:t>
            </a:r>
          </a:p>
        </p:txBody>
      </p:sp>
      <p:sp>
        <p:nvSpPr>
          <p:cNvPr id="2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row of bicycles parked on a sidewalk&#10;&#10;Description automatically generated with low confidence">
            <a:extLst>
              <a:ext uri="{FF2B5EF4-FFF2-40B4-BE49-F238E27FC236}">
                <a16:creationId xmlns:a16="http://schemas.microsoft.com/office/drawing/2014/main" id="{E4B2D81A-3B20-4EA6-8C21-0E03EF908754}"/>
              </a:ext>
            </a:extLst>
          </p:cNvPr>
          <p:cNvPicPr>
            <a:picLocks noChangeAspect="1"/>
          </p:cNvPicPr>
          <p:nvPr/>
        </p:nvPicPr>
        <p:blipFill rotWithShape="1">
          <a:blip r:embed="rId2">
            <a:extLst>
              <a:ext uri="{28A0092B-C50C-407E-A947-70E740481C1C}">
                <a14:useLocalDpi xmlns:a14="http://schemas.microsoft.com/office/drawing/2010/main" val="0"/>
              </a:ext>
            </a:extLst>
          </a:blip>
          <a:srcRect l="10828" r="2247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00765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FB043-FFCE-4618-A064-EB7C141309A6}"/>
              </a:ext>
            </a:extLst>
          </p:cNvPr>
          <p:cNvSpPr>
            <a:spLocks noGrp="1"/>
          </p:cNvSpPr>
          <p:nvPr>
            <p:ph type="title"/>
          </p:nvPr>
        </p:nvSpPr>
        <p:spPr>
          <a:xfrm>
            <a:off x="630936" y="640080"/>
            <a:ext cx="4818888" cy="1481328"/>
          </a:xfrm>
        </p:spPr>
        <p:txBody>
          <a:bodyPr anchor="b">
            <a:normAutofit/>
          </a:bodyPr>
          <a:lstStyle/>
          <a:p>
            <a:r>
              <a:rPr lang="en-US" sz="5000"/>
              <a:t>Total number of rides in 2021</a:t>
            </a:r>
          </a:p>
        </p:txBody>
      </p:sp>
      <p:sp>
        <p:nvSpPr>
          <p:cNvPr id="2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A0E8B7-ABF6-48C2-9674-E7A0AFF10978}"/>
              </a:ext>
            </a:extLst>
          </p:cNvPr>
          <p:cNvSpPr>
            <a:spLocks noGrp="1"/>
          </p:cNvSpPr>
          <p:nvPr>
            <p:ph idx="1"/>
          </p:nvPr>
        </p:nvSpPr>
        <p:spPr>
          <a:xfrm>
            <a:off x="253191" y="2670048"/>
            <a:ext cx="4818888" cy="3547872"/>
          </a:xfrm>
        </p:spPr>
        <p:txBody>
          <a:bodyPr anchor="t">
            <a:normAutofit/>
          </a:bodyPr>
          <a:lstStyle/>
          <a:p>
            <a:pPr>
              <a:buFont typeface="Wingdings" panose="05000000000000000000" pitchFamily="2" charset="2"/>
              <a:buChar char="q"/>
            </a:pPr>
            <a:r>
              <a:rPr lang="en-US" sz="2200" dirty="0"/>
              <a:t>Analyzed data span from January 2021 to December 2021.</a:t>
            </a:r>
          </a:p>
          <a:p>
            <a:pPr marL="0" indent="0">
              <a:buNone/>
            </a:pPr>
            <a:endParaRPr lang="en-US" sz="2200" dirty="0"/>
          </a:p>
          <a:p>
            <a:pPr>
              <a:buFont typeface="Wingdings" panose="05000000000000000000" pitchFamily="2" charset="2"/>
              <a:buChar char="q"/>
            </a:pPr>
            <a:r>
              <a:rPr lang="en-US" sz="2200" dirty="0"/>
              <a:t>The initial overview suggests that there are more rides taken by Members than Casual users.</a:t>
            </a:r>
          </a:p>
          <a:p>
            <a:pPr marL="0" indent="0">
              <a:buNone/>
            </a:pPr>
            <a:endParaRPr lang="en-US" sz="2200" dirty="0"/>
          </a:p>
        </p:txBody>
      </p:sp>
      <p:pic>
        <p:nvPicPr>
          <p:cNvPr id="6" name="Picture 5" descr="Chart, pie chart&#10;&#10;Description automatically generated">
            <a:extLst>
              <a:ext uri="{FF2B5EF4-FFF2-40B4-BE49-F238E27FC236}">
                <a16:creationId xmlns:a16="http://schemas.microsoft.com/office/drawing/2014/main" id="{6ECAF617-1F60-4863-A136-FA1B5563A195}"/>
              </a:ext>
            </a:extLst>
          </p:cNvPr>
          <p:cNvPicPr>
            <a:picLocks noChangeAspect="1"/>
          </p:cNvPicPr>
          <p:nvPr/>
        </p:nvPicPr>
        <p:blipFill rotWithShape="1">
          <a:blip r:embed="rId2">
            <a:extLst>
              <a:ext uri="{28A0092B-C50C-407E-A947-70E740481C1C}">
                <a14:useLocalDpi xmlns:a14="http://schemas.microsoft.com/office/drawing/2010/main" val="0"/>
              </a:ext>
            </a:extLst>
          </a:blip>
          <a:srcRect l="23450" r="18936" b="18506"/>
          <a:stretch/>
        </p:blipFill>
        <p:spPr>
          <a:xfrm>
            <a:off x="5072079" y="1218241"/>
            <a:ext cx="6778379" cy="4990535"/>
          </a:xfrm>
          <a:prstGeom prst="rect">
            <a:avLst/>
          </a:prstGeom>
        </p:spPr>
      </p:pic>
    </p:spTree>
    <p:extLst>
      <p:ext uri="{BB962C8B-B14F-4D97-AF65-F5344CB8AC3E}">
        <p14:creationId xmlns:p14="http://schemas.microsoft.com/office/powerpoint/2010/main" val="1832842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A99685-DC9C-43FE-92A9-25399CD31F66}"/>
              </a:ext>
            </a:extLst>
          </p:cNvPr>
          <p:cNvSpPr>
            <a:spLocks noGrp="1"/>
          </p:cNvSpPr>
          <p:nvPr>
            <p:ph type="title"/>
          </p:nvPr>
        </p:nvSpPr>
        <p:spPr>
          <a:xfrm>
            <a:off x="630936" y="640080"/>
            <a:ext cx="4818888" cy="1481328"/>
          </a:xfrm>
        </p:spPr>
        <p:txBody>
          <a:bodyPr anchor="b">
            <a:normAutofit/>
          </a:bodyPr>
          <a:lstStyle/>
          <a:p>
            <a:r>
              <a:rPr lang="en-US" sz="5400"/>
              <a:t>Ride duration</a:t>
            </a:r>
          </a:p>
        </p:txBody>
      </p:sp>
      <p:sp>
        <p:nvSpPr>
          <p:cNvPr id="1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038E74-B6FA-458D-9B6D-5E32E4A66ADA}"/>
              </a:ext>
            </a:extLst>
          </p:cNvPr>
          <p:cNvSpPr>
            <a:spLocks noGrp="1"/>
          </p:cNvSpPr>
          <p:nvPr>
            <p:ph idx="1"/>
          </p:nvPr>
        </p:nvSpPr>
        <p:spPr>
          <a:xfrm>
            <a:off x="630936" y="2660904"/>
            <a:ext cx="3708835" cy="3547872"/>
          </a:xfrm>
        </p:spPr>
        <p:txBody>
          <a:bodyPr anchor="t">
            <a:normAutofit/>
          </a:bodyPr>
          <a:lstStyle/>
          <a:p>
            <a:pPr>
              <a:buFont typeface="Wingdings" panose="05000000000000000000" pitchFamily="2" charset="2"/>
              <a:buChar char="q"/>
            </a:pPr>
            <a:r>
              <a:rPr lang="en-US" sz="2200" dirty="0"/>
              <a:t>Casual users take longer trips than Members.</a:t>
            </a:r>
          </a:p>
          <a:p>
            <a:pPr marL="0" indent="0">
              <a:buNone/>
            </a:pPr>
            <a:endParaRPr lang="en-US" sz="2200" dirty="0"/>
          </a:p>
          <a:p>
            <a:pPr>
              <a:buFont typeface="Wingdings" panose="05000000000000000000" pitchFamily="2" charset="2"/>
              <a:buChar char="q"/>
            </a:pPr>
            <a:r>
              <a:rPr lang="en-US" sz="2200" dirty="0"/>
              <a:t>The ride duration for Casual users was </a:t>
            </a:r>
            <a:r>
              <a:rPr lang="en-US" sz="2200" b="1" dirty="0"/>
              <a:t>~ 2X</a:t>
            </a:r>
            <a:r>
              <a:rPr lang="en-US" sz="2200" dirty="0"/>
              <a:t> more than that of Members.</a:t>
            </a:r>
          </a:p>
        </p:txBody>
      </p:sp>
      <p:pic>
        <p:nvPicPr>
          <p:cNvPr id="8" name="Picture 7" descr="Chart, bar chart&#10;&#10;Description automatically generated">
            <a:extLst>
              <a:ext uri="{FF2B5EF4-FFF2-40B4-BE49-F238E27FC236}">
                <a16:creationId xmlns:a16="http://schemas.microsoft.com/office/drawing/2014/main" id="{7272A7D3-8A03-4DE8-A836-C6403A5B6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481" y="2216083"/>
            <a:ext cx="7304808" cy="4547242"/>
          </a:xfrm>
          <a:prstGeom prst="rect">
            <a:avLst/>
          </a:prstGeom>
        </p:spPr>
      </p:pic>
    </p:spTree>
    <p:extLst>
      <p:ext uri="{BB962C8B-B14F-4D97-AF65-F5344CB8AC3E}">
        <p14:creationId xmlns:p14="http://schemas.microsoft.com/office/powerpoint/2010/main" val="107773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14E09-2054-4084-809C-848B515D8E13}"/>
              </a:ext>
            </a:extLst>
          </p:cNvPr>
          <p:cNvSpPr>
            <a:spLocks noGrp="1"/>
          </p:cNvSpPr>
          <p:nvPr>
            <p:ph type="title"/>
          </p:nvPr>
        </p:nvSpPr>
        <p:spPr>
          <a:xfrm>
            <a:off x="630936" y="639520"/>
            <a:ext cx="3429000" cy="1719072"/>
          </a:xfrm>
        </p:spPr>
        <p:txBody>
          <a:bodyPr anchor="b">
            <a:normAutofit/>
          </a:bodyPr>
          <a:lstStyle/>
          <a:p>
            <a:r>
              <a:rPr lang="en-US" sz="5400"/>
              <a:t>Yearly Snapshot </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224DA7-665B-40A5-997A-0114924392CF}"/>
              </a:ext>
            </a:extLst>
          </p:cNvPr>
          <p:cNvSpPr>
            <a:spLocks noGrp="1"/>
          </p:cNvSpPr>
          <p:nvPr>
            <p:ph idx="1"/>
          </p:nvPr>
        </p:nvSpPr>
        <p:spPr>
          <a:xfrm>
            <a:off x="279883" y="2828264"/>
            <a:ext cx="3429000" cy="2685568"/>
          </a:xfrm>
        </p:spPr>
        <p:txBody>
          <a:bodyPr anchor="t">
            <a:noAutofit/>
          </a:bodyPr>
          <a:lstStyle/>
          <a:p>
            <a:pPr marL="0" indent="0">
              <a:buNone/>
            </a:pPr>
            <a:r>
              <a:rPr lang="en-US" dirty="0"/>
              <a:t>Months with colder temperatures correlate with </a:t>
            </a:r>
            <a:r>
              <a:rPr lang="en-US" b="1" dirty="0"/>
              <a:t>low number of rides </a:t>
            </a:r>
            <a:r>
              <a:rPr lang="en-US" dirty="0"/>
              <a:t>and </a:t>
            </a:r>
            <a:r>
              <a:rPr lang="en-US" b="1" dirty="0"/>
              <a:t>shorter ride durations </a:t>
            </a:r>
            <a:r>
              <a:rPr lang="en-US" dirty="0"/>
              <a:t>and vice versa.</a:t>
            </a:r>
          </a:p>
        </p:txBody>
      </p:sp>
      <p:pic>
        <p:nvPicPr>
          <p:cNvPr id="14" name="Picture 13" descr="Chart, bar chart&#10;&#10;Description automatically generated">
            <a:extLst>
              <a:ext uri="{FF2B5EF4-FFF2-40B4-BE49-F238E27FC236}">
                <a16:creationId xmlns:a16="http://schemas.microsoft.com/office/drawing/2014/main" id="{5828E448-5FFD-40F0-BFAF-5ACA3B087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8766" y="1499056"/>
            <a:ext cx="8112840" cy="5050242"/>
          </a:xfrm>
          <a:prstGeom prst="rect">
            <a:avLst/>
          </a:prstGeom>
        </p:spPr>
      </p:pic>
    </p:spTree>
    <p:extLst>
      <p:ext uri="{BB962C8B-B14F-4D97-AF65-F5344CB8AC3E}">
        <p14:creationId xmlns:p14="http://schemas.microsoft.com/office/powerpoint/2010/main" val="403960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62C30B-2557-4EFC-8DAD-D5C3B15ABD13}"/>
              </a:ext>
            </a:extLst>
          </p:cNvPr>
          <p:cNvSpPr>
            <a:spLocks noGrp="1"/>
          </p:cNvSpPr>
          <p:nvPr>
            <p:ph type="title"/>
          </p:nvPr>
        </p:nvSpPr>
        <p:spPr>
          <a:xfrm>
            <a:off x="630936" y="639520"/>
            <a:ext cx="3429000" cy="1719072"/>
          </a:xfrm>
        </p:spPr>
        <p:txBody>
          <a:bodyPr anchor="b">
            <a:normAutofit/>
          </a:bodyPr>
          <a:lstStyle/>
          <a:p>
            <a:r>
              <a:rPr lang="en-US" sz="5400"/>
              <a:t>Weekly Snapshot</a:t>
            </a:r>
          </a:p>
        </p:txBody>
      </p:sp>
      <p:sp>
        <p:nvSpPr>
          <p:cNvPr id="40"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22E87F-2631-4872-B77D-C2EE3353CB32}"/>
              </a:ext>
            </a:extLst>
          </p:cNvPr>
          <p:cNvSpPr>
            <a:spLocks noGrp="1"/>
          </p:cNvSpPr>
          <p:nvPr>
            <p:ph idx="1"/>
          </p:nvPr>
        </p:nvSpPr>
        <p:spPr>
          <a:xfrm>
            <a:off x="630936" y="2807208"/>
            <a:ext cx="3429000" cy="3410712"/>
          </a:xfrm>
        </p:spPr>
        <p:txBody>
          <a:bodyPr anchor="t">
            <a:normAutofit lnSpcReduction="10000"/>
          </a:bodyPr>
          <a:lstStyle/>
          <a:p>
            <a:pPr>
              <a:buFont typeface="Wingdings" panose="05000000000000000000" pitchFamily="2" charset="2"/>
              <a:buChar char="q"/>
            </a:pPr>
            <a:r>
              <a:rPr lang="en-US" sz="2000" dirty="0"/>
              <a:t>The number of rides by Members slightly increased by ~ 33% going into the weekdays. However, ride duration are almost the same throughout the week.</a:t>
            </a:r>
          </a:p>
          <a:p>
            <a:pPr marL="0" indent="0">
              <a:buNone/>
            </a:pPr>
            <a:endParaRPr lang="en-US" sz="2000" dirty="0"/>
          </a:p>
          <a:p>
            <a:pPr>
              <a:buFont typeface="Wingdings" panose="05000000000000000000" pitchFamily="2" charset="2"/>
              <a:buChar char="q"/>
            </a:pPr>
            <a:r>
              <a:rPr lang="en-US" sz="2000" dirty="0"/>
              <a:t>Contrary, Casual users have about 50% more number of rides and duration during the weekends than the weekdays.</a:t>
            </a:r>
          </a:p>
        </p:txBody>
      </p:sp>
      <p:pic>
        <p:nvPicPr>
          <p:cNvPr id="15" name="Picture 14" descr="Chart, line chart&#10;&#10;Description automatically generated">
            <a:extLst>
              <a:ext uri="{FF2B5EF4-FFF2-40B4-BE49-F238E27FC236}">
                <a16:creationId xmlns:a16="http://schemas.microsoft.com/office/drawing/2014/main" id="{974A1914-1D97-4E0D-B5A1-C169CF1AB29F}"/>
              </a:ext>
            </a:extLst>
          </p:cNvPr>
          <p:cNvPicPr>
            <a:picLocks noChangeAspect="1"/>
          </p:cNvPicPr>
          <p:nvPr/>
        </p:nvPicPr>
        <p:blipFill rotWithShape="1">
          <a:blip r:embed="rId2">
            <a:extLst>
              <a:ext uri="{28A0092B-C50C-407E-A947-70E740481C1C}">
                <a14:useLocalDpi xmlns:a14="http://schemas.microsoft.com/office/drawing/2010/main" val="0"/>
              </a:ext>
            </a:extLst>
          </a:blip>
          <a:srcRect r="7846"/>
          <a:stretch/>
        </p:blipFill>
        <p:spPr>
          <a:xfrm>
            <a:off x="4308873" y="1940290"/>
            <a:ext cx="7795752" cy="4673869"/>
          </a:xfrm>
          <a:prstGeom prst="rect">
            <a:avLst/>
          </a:prstGeom>
        </p:spPr>
      </p:pic>
    </p:spTree>
    <p:extLst>
      <p:ext uri="{BB962C8B-B14F-4D97-AF65-F5344CB8AC3E}">
        <p14:creationId xmlns:p14="http://schemas.microsoft.com/office/powerpoint/2010/main" val="4272766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98">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8" name="Rectangle 100">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CBBAFD-960C-4816-B66B-C5102EE2E764}"/>
              </a:ext>
            </a:extLst>
          </p:cNvPr>
          <p:cNvSpPr>
            <a:spLocks noGrp="1"/>
          </p:cNvSpPr>
          <p:nvPr>
            <p:ph type="title"/>
          </p:nvPr>
        </p:nvSpPr>
        <p:spPr>
          <a:xfrm>
            <a:off x="537590" y="525780"/>
            <a:ext cx="4056530" cy="1106424"/>
          </a:xfrm>
        </p:spPr>
        <p:txBody>
          <a:bodyPr vert="horz" lIns="91440" tIns="45720" rIns="91440" bIns="45720" rtlCol="0" anchor="ctr">
            <a:normAutofit/>
          </a:bodyPr>
          <a:lstStyle/>
          <a:p>
            <a:r>
              <a:rPr lang="en-US" sz="2800" dirty="0"/>
              <a:t>Rideable Type</a:t>
            </a:r>
          </a:p>
        </p:txBody>
      </p:sp>
      <p:sp>
        <p:nvSpPr>
          <p:cNvPr id="109" name="Rectangle 102">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Rectangle 104">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2">
            <a:extLst>
              <a:ext uri="{FF2B5EF4-FFF2-40B4-BE49-F238E27FC236}">
                <a16:creationId xmlns:a16="http://schemas.microsoft.com/office/drawing/2014/main" id="{B2A5A8B3-BBB5-4CA6-9FED-23FA7D3BA866}"/>
              </a:ext>
            </a:extLst>
          </p:cNvPr>
          <p:cNvSpPr txBox="1">
            <a:spLocks/>
          </p:cNvSpPr>
          <p:nvPr/>
        </p:nvSpPr>
        <p:spPr>
          <a:xfrm>
            <a:off x="537590" y="1582689"/>
            <a:ext cx="5067686" cy="15156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dirty="0"/>
              <a:t>Casual users patronize all the available rideable types; electric, docked and classic bikes. </a:t>
            </a:r>
          </a:p>
          <a:p>
            <a:pPr>
              <a:buFont typeface="Wingdings" panose="05000000000000000000" pitchFamily="2" charset="2"/>
              <a:buChar char="q"/>
            </a:pPr>
            <a:r>
              <a:rPr lang="en-US" sz="2400" dirty="0"/>
              <a:t>However, Members patronize only electric and classic bikes.</a:t>
            </a:r>
          </a:p>
        </p:txBody>
      </p:sp>
      <p:pic>
        <p:nvPicPr>
          <p:cNvPr id="44" name="Picture 43" descr="Chart, bar chart&#10;&#10;Description automatically generated">
            <a:extLst>
              <a:ext uri="{FF2B5EF4-FFF2-40B4-BE49-F238E27FC236}">
                <a16:creationId xmlns:a16="http://schemas.microsoft.com/office/drawing/2014/main" id="{470C52E5-E94E-478E-B119-1E66F537C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1294" y="324807"/>
            <a:ext cx="5486400" cy="3031235"/>
          </a:xfrm>
          <a:prstGeom prst="rect">
            <a:avLst/>
          </a:prstGeom>
        </p:spPr>
      </p:pic>
      <p:pic>
        <p:nvPicPr>
          <p:cNvPr id="32" name="Picture 31" descr="Chart, bar chart&#10;&#10;Description automatically generated">
            <a:extLst>
              <a:ext uri="{FF2B5EF4-FFF2-40B4-BE49-F238E27FC236}">
                <a16:creationId xmlns:a16="http://schemas.microsoft.com/office/drawing/2014/main" id="{DB113D07-DA78-4586-8C44-7ABA58503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6025" y="3680849"/>
            <a:ext cx="5486400" cy="3031235"/>
          </a:xfrm>
          <a:prstGeom prst="rect">
            <a:avLst/>
          </a:prstGeom>
        </p:spPr>
      </p:pic>
      <p:pic>
        <p:nvPicPr>
          <p:cNvPr id="36" name="Picture 35" descr="Chart, bar chart&#10;&#10;Description automatically generated">
            <a:extLst>
              <a:ext uri="{FF2B5EF4-FFF2-40B4-BE49-F238E27FC236}">
                <a16:creationId xmlns:a16="http://schemas.microsoft.com/office/drawing/2014/main" id="{0186E7A3-0249-4B4D-91A2-32C89FED2C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89" y="3680847"/>
            <a:ext cx="5486400" cy="3031237"/>
          </a:xfrm>
          <a:prstGeom prst="rect">
            <a:avLst/>
          </a:prstGeom>
        </p:spPr>
      </p:pic>
    </p:spTree>
    <p:extLst>
      <p:ext uri="{BB962C8B-B14F-4D97-AF65-F5344CB8AC3E}">
        <p14:creationId xmlns:p14="http://schemas.microsoft.com/office/powerpoint/2010/main" val="2447169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1442</TotalTime>
  <Words>418</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Cyclistic Bike-Share:  A Case Study By  Benjamin Adu-Gyamfi</vt:lpstr>
      <vt:lpstr>Outline</vt:lpstr>
      <vt:lpstr>Introduction</vt:lpstr>
      <vt:lpstr>What is the data saying?</vt:lpstr>
      <vt:lpstr>Total number of rides in 2021</vt:lpstr>
      <vt:lpstr>Ride duration</vt:lpstr>
      <vt:lpstr>Yearly Snapshot </vt:lpstr>
      <vt:lpstr>Weekly Snapshot</vt:lpstr>
      <vt:lpstr>Rideable Type</vt:lpstr>
      <vt:lpstr>Top 15 Station</vt:lpstr>
      <vt:lpstr>Conclusion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Bike-Share:  A Case Study</dc:title>
  <dc:creator>Oforiwaa Jnr, Abena</dc:creator>
  <cp:lastModifiedBy>Oforiwaa Jnr, Abena</cp:lastModifiedBy>
  <cp:revision>20</cp:revision>
  <dcterms:created xsi:type="dcterms:W3CDTF">2022-02-09T08:45:53Z</dcterms:created>
  <dcterms:modified xsi:type="dcterms:W3CDTF">2022-02-10T19:23:08Z</dcterms:modified>
</cp:coreProperties>
</file>