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E538D-436E-4A3B-B238-9CD20FABB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0967CF-933C-4D5F-8155-5220C58BA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9D02D5-158F-420D-8210-A76295D28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D943-0FC4-4E0B-85C1-470E3E5C03AF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225FF0-FE69-43C3-A1A2-35046716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E413D4-933F-4959-A7D5-DA736AA5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B0B6-D508-4353-968D-2D1083EF6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09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2C68F-CA05-4661-9ED1-E72F0850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4B51A4-D21A-423B-861D-AA9360F7E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6CB302-040A-4BC0-AD87-785BE24D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D943-0FC4-4E0B-85C1-470E3E5C03AF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86EDD-243D-4705-A266-1F3545CB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2DA6C-B244-4D0A-A3CB-0C37808A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B0B6-D508-4353-968D-2D1083EF6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09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B15D14-2CF3-49DE-8EA2-472FE34C5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B91CF9-24AA-41B7-83C8-58F98DD60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C1E4F-614E-466F-AE59-44D3A9DD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D943-0FC4-4E0B-85C1-470E3E5C03AF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9E81AF-7944-420D-B2B5-0AEB8C6D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2E7301-7A5B-4C61-B859-C763E53E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B0B6-D508-4353-968D-2D1083EF6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77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79158-380E-439A-91D1-CF38D598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04F5F-C707-45E7-A425-6122E576F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EF4DD-D5FE-4690-9D87-C3EE7F45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D943-0FC4-4E0B-85C1-470E3E5C03AF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BEC90-ADA0-4EDB-B80B-94C77C04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87C89E-AE3C-4C52-8EFC-47DE0279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B0B6-D508-4353-968D-2D1083EF6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42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44571-36E4-4E84-8F68-5AB5C8B9C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43953F-B8C8-4839-B8A4-8E9099F13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C0B0C-6D3B-4758-8D91-E405C12E8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D943-0FC4-4E0B-85C1-470E3E5C03AF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D59A4-548C-4EEA-89DC-6E427B0A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39D9AD-7F15-4799-8B76-22AB43C19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B0B6-D508-4353-968D-2D1083EF6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91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84A44-F255-4A39-8B90-FA8F5F96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333350-8EE1-47F2-8E7B-735065DED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01E0AA-B914-4CB9-9FB6-7A90AC8C1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FEA478-08B6-453F-8867-F04BD214E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D943-0FC4-4E0B-85C1-470E3E5C03AF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D40F06-158D-478C-B117-9F46FCA0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DE72AB-EA44-4275-BA78-B3A7BCC1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B0B6-D508-4353-968D-2D1083EF6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82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03C27-0F15-4771-A3BD-A05C1A765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9AB6D6-A7C0-4AD5-8049-9AAEAA8FD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E2BAB5-56FD-4EF6-B115-795C9ACCD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947C42-EEFE-4A36-96C0-8F13E14D1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482752-BE39-43F4-957F-CC4DECC3B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2898FF-6DB1-4F02-B6D7-9872CC4A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D943-0FC4-4E0B-85C1-470E3E5C03AF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51DF0E-A901-4EEA-91A0-8E2D76B21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7ABBF3-6414-461F-ADE9-0F4C1942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B0B6-D508-4353-968D-2D1083EF6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82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58D17-C363-4013-AE61-DECF9806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262B6A-82C8-4DEA-86D5-88AD78A3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D943-0FC4-4E0B-85C1-470E3E5C03AF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3FD99F-5B9E-4AAE-B286-E7158542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1B30FA-88FB-430F-ABC1-5CAC41C9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B0B6-D508-4353-968D-2D1083EF6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08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91DB03-6EA3-4AE1-81A7-AEB0349F1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D943-0FC4-4E0B-85C1-470E3E5C03AF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D5C4BF-6CE5-4148-9E07-412FB3596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D32E96-9D87-424F-9B2F-BBAE3101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B0B6-D508-4353-968D-2D1083EF6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43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444D7-A358-442E-9378-955D86498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886DF-9556-458B-B810-B003C69DF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71C470-A5DF-46E5-9DAC-A3A6A383D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5CB377-C85B-4D1B-8459-4A12B093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D943-0FC4-4E0B-85C1-470E3E5C03AF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FB0A7A-8FE2-4DE3-9D2B-2EACD2E7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2CB905-B60F-4647-B532-41861001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B0B6-D508-4353-968D-2D1083EF6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65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9E2ED-75BF-425C-B7A9-DC1AE2A15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0D9470-0A31-42D4-9ADC-3982DAF7D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743B8F-B80F-4468-A160-B7EDEC28A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56EA8A-73AB-4DCB-BC50-8B4A9679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D943-0FC4-4E0B-85C1-470E3E5C03AF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B0C6F8-F200-409D-AA5E-FEF30F730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D29157-944B-4AFA-A23F-7AF0F96F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B0B6-D508-4353-968D-2D1083EF6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02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779E3D-D579-49D8-BB00-C38D2E28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37238-0D73-4844-802E-6E0D1AA9E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2E3102-8714-4743-BCCB-7D5E2B49C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CD943-0FC4-4E0B-85C1-470E3E5C03AF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2FE11-273E-4692-807E-36BC25291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E276B-E27D-4006-BC6A-8B894707A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1B0B6-D508-4353-968D-2D1083EF6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07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42B27-3605-4177-82B3-DDF1220A5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파이썬 기초 정리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AAB0A00-ACF0-46DA-97E7-8CEEFB7B9B0E}"/>
              </a:ext>
            </a:extLst>
          </p:cNvPr>
          <p:cNvSpPr txBox="1">
            <a:spLocks/>
          </p:cNvSpPr>
          <p:nvPr/>
        </p:nvSpPr>
        <p:spPr>
          <a:xfrm>
            <a:off x="9114408" y="5264458"/>
            <a:ext cx="1618695" cy="746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/>
              <a:t>학번 </a:t>
            </a:r>
            <a:r>
              <a:rPr lang="en-US" altLang="ko-KR" sz="1400" dirty="0"/>
              <a:t>: 19931856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이름</a:t>
            </a:r>
            <a:r>
              <a:rPr lang="en-US" altLang="ko-KR" sz="1400" dirty="0"/>
              <a:t>: </a:t>
            </a:r>
            <a:r>
              <a:rPr lang="ko-KR" altLang="en-US" sz="1400" dirty="0"/>
              <a:t>김지헌</a:t>
            </a:r>
          </a:p>
        </p:txBody>
      </p:sp>
    </p:spTree>
    <p:extLst>
      <p:ext uri="{BB962C8B-B14F-4D97-AF65-F5344CB8AC3E}">
        <p14:creationId xmlns:p14="http://schemas.microsoft.com/office/powerpoint/2010/main" val="1570791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61EE6-21A2-4CCD-BB5F-2D96EE60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3-1) </a:t>
            </a:r>
            <a:r>
              <a:rPr lang="ko-KR" altLang="en-US" sz="2800" dirty="0"/>
              <a:t>집합 자료형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044E85F-DEC3-4F27-8B97-8DD316461790}"/>
              </a:ext>
            </a:extLst>
          </p:cNvPr>
          <p:cNvSpPr txBox="1">
            <a:spLocks/>
          </p:cNvSpPr>
          <p:nvPr/>
        </p:nvSpPr>
        <p:spPr>
          <a:xfrm>
            <a:off x="5633622" y="1180730"/>
            <a:ext cx="422207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8BD8A11-801A-4303-94BD-6E4739C5C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0"/>
            <a:ext cx="4795422" cy="5182664"/>
          </a:xfrm>
        </p:spPr>
        <p:txBody>
          <a:bodyPr>
            <a:normAutofit fontScale="40000" lnSpcReduction="20000"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ko-KR" altLang="en-US" sz="3500" dirty="0"/>
              <a:t>〮 집합</a:t>
            </a:r>
            <a:r>
              <a:rPr lang="en-US" altLang="ko-KR" sz="3500" dirty="0"/>
              <a:t>(set)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s1 = set([1, 2, 3])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s1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{1, 2, 3}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s2 = set(“Hello”)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s2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{‘e’, ‘l’, ‘o’, ‘H’}</a:t>
            </a:r>
          </a:p>
          <a:p>
            <a:pPr marL="0" indent="0">
              <a:spcBef>
                <a:spcPts val="500"/>
              </a:spcBef>
              <a:buNone/>
            </a:pPr>
            <a:endParaRPr lang="en-US" altLang="ko-KR" sz="3500" dirty="0"/>
          </a:p>
          <a:p>
            <a:pPr marL="0" indent="0">
              <a:spcBef>
                <a:spcPts val="500"/>
              </a:spcBef>
              <a:buNone/>
            </a:pPr>
            <a:r>
              <a:rPr lang="ko-KR" altLang="en-US" sz="3500" dirty="0"/>
              <a:t>〮 교집합</a:t>
            </a:r>
            <a:endParaRPr lang="en-US" altLang="ko-KR" sz="3500" dirty="0"/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s1 = set([1, 2, 3, 4, 5, 6])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s2 = set([4, 5, 6, 7, 8, 9])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s1 &amp; s2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{4, 5, 6}</a:t>
            </a:r>
          </a:p>
          <a:p>
            <a:pPr marL="0" indent="0">
              <a:spcBef>
                <a:spcPts val="500"/>
              </a:spcBef>
              <a:buNone/>
            </a:pPr>
            <a:endParaRPr lang="en-US" altLang="ko-KR" sz="3500" dirty="0"/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s1.intersection(s2)	# = s2.intersection(s1)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{4, 5, 6}</a:t>
            </a:r>
          </a:p>
          <a:p>
            <a:pPr marL="0" indent="0">
              <a:spcBef>
                <a:spcPts val="500"/>
              </a:spcBef>
              <a:buNone/>
            </a:pPr>
            <a:endParaRPr lang="en-US" altLang="ko-KR" sz="3500" dirty="0"/>
          </a:p>
          <a:p>
            <a:pPr marL="0" indent="0">
              <a:spcBef>
                <a:spcPts val="500"/>
              </a:spcBef>
              <a:buNone/>
            </a:pPr>
            <a:r>
              <a:rPr lang="ko-KR" altLang="en-US" sz="3500" dirty="0"/>
              <a:t>〮합집합</a:t>
            </a:r>
            <a:endParaRPr lang="en-US" altLang="ko-KR" sz="3500" dirty="0"/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s1</a:t>
            </a:r>
            <a:r>
              <a:rPr lang="ko-KR" altLang="en-US" sz="3500" dirty="0"/>
              <a:t> </a:t>
            </a:r>
            <a:r>
              <a:rPr lang="en-US" altLang="ko-KR" sz="3500" dirty="0"/>
              <a:t>|</a:t>
            </a:r>
            <a:r>
              <a:rPr lang="ko-KR" altLang="en-US" sz="3500" dirty="0"/>
              <a:t> </a:t>
            </a:r>
            <a:r>
              <a:rPr lang="en-US" altLang="ko-KR" sz="3500" dirty="0"/>
              <a:t>s2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{1, 2, 3, 4, 5, 6, 7, 8, 9}</a:t>
            </a:r>
          </a:p>
          <a:p>
            <a:pPr marL="0" indent="0">
              <a:spcBef>
                <a:spcPts val="500"/>
              </a:spcBef>
              <a:buNone/>
            </a:pPr>
            <a:endParaRPr lang="en-US" altLang="ko-KR" sz="3500" dirty="0"/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s1.union(s2)		# = s2.union(s1)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{1, 2, 3, 4, 5, 6, 7, 8, 9}</a:t>
            </a:r>
          </a:p>
          <a:p>
            <a:pPr marL="0" indent="0">
              <a:spcBef>
                <a:spcPts val="500"/>
              </a:spcBef>
              <a:buNone/>
            </a:pPr>
            <a:endParaRPr lang="en-US" altLang="ko-KR" sz="3500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462EE8EC-4D16-409B-88B2-DC0E8C4553FD}"/>
              </a:ext>
            </a:extLst>
          </p:cNvPr>
          <p:cNvSpPr txBox="1">
            <a:spLocks/>
          </p:cNvSpPr>
          <p:nvPr/>
        </p:nvSpPr>
        <p:spPr>
          <a:xfrm>
            <a:off x="6096000" y="1180730"/>
            <a:ext cx="4795422" cy="5182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ko-KR" altLang="en-US" sz="1400" dirty="0"/>
              <a:t>〮</a:t>
            </a:r>
            <a:r>
              <a:rPr lang="ko-KR" altLang="en-US" sz="1400" dirty="0" err="1"/>
              <a:t>차집합</a:t>
            </a:r>
            <a:endParaRPr lang="en-US" altLang="ko-KR" sz="1400" dirty="0"/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400" dirty="0"/>
              <a:t>&gt;&gt;&gt; s1 – s2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400" dirty="0"/>
              <a:t>{1, 2, 3}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400" dirty="0"/>
              <a:t>&gt;&gt;&gt; s2 – s1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400" dirty="0"/>
              <a:t>{7, 8, 9}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400" dirty="0"/>
              <a:t>&gt;&gt;&gt;s1.difference(s2)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400" dirty="0"/>
              <a:t>{1, 2, 3}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400" dirty="0"/>
              <a:t>&gt;&gt;&gt;s2.difference(s1)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400" dirty="0"/>
              <a:t>{7, 8, 9}</a:t>
            </a:r>
          </a:p>
        </p:txBody>
      </p:sp>
    </p:spTree>
    <p:extLst>
      <p:ext uri="{BB962C8B-B14F-4D97-AF65-F5344CB8AC3E}">
        <p14:creationId xmlns:p14="http://schemas.microsoft.com/office/powerpoint/2010/main" val="174488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61EE6-21A2-4CCD-BB5F-2D96EE60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3-2) </a:t>
            </a:r>
            <a:r>
              <a:rPr lang="ko-KR" altLang="en-US" sz="2800" dirty="0"/>
              <a:t>집합 자료형 관련 함수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044E85F-DEC3-4F27-8B97-8DD316461790}"/>
              </a:ext>
            </a:extLst>
          </p:cNvPr>
          <p:cNvSpPr txBox="1">
            <a:spLocks/>
          </p:cNvSpPr>
          <p:nvPr/>
        </p:nvSpPr>
        <p:spPr>
          <a:xfrm>
            <a:off x="5633622" y="1180730"/>
            <a:ext cx="422207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8BD8A11-801A-4303-94BD-6E4739C5C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0"/>
            <a:ext cx="4795422" cy="5182664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ko-KR" altLang="en-US" sz="3500" dirty="0"/>
              <a:t>〮값 </a:t>
            </a:r>
            <a:r>
              <a:rPr lang="en-US" altLang="ko-KR" sz="3500" dirty="0"/>
              <a:t>1</a:t>
            </a:r>
            <a:r>
              <a:rPr lang="ko-KR" altLang="en-US" sz="3500" dirty="0"/>
              <a:t>개 추가 하기</a:t>
            </a:r>
            <a:r>
              <a:rPr lang="en-US" altLang="ko-KR" sz="3500" dirty="0"/>
              <a:t>(add)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s1 = set([1, 2, 3])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s1.add(4)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s1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{1, 2, 3, 4}</a:t>
            </a:r>
          </a:p>
          <a:p>
            <a:pPr marL="0" indent="0">
              <a:spcBef>
                <a:spcPts val="500"/>
              </a:spcBef>
              <a:buNone/>
            </a:pPr>
            <a:endParaRPr lang="en-US" altLang="ko-KR" sz="3500" dirty="0"/>
          </a:p>
          <a:p>
            <a:pPr marL="0" indent="0">
              <a:spcBef>
                <a:spcPts val="500"/>
              </a:spcBef>
              <a:buNone/>
            </a:pPr>
            <a:r>
              <a:rPr lang="ko-KR" altLang="en-US" sz="3500" dirty="0"/>
              <a:t>〮 값 여러 개 추가하기</a:t>
            </a:r>
            <a:r>
              <a:rPr lang="en-US" altLang="ko-KR" sz="3500" dirty="0"/>
              <a:t>(update)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s1 = set([1, 2, 3])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s1.update([3, 4, 5])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s1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{1, 2, 3, 4, 5}</a:t>
            </a:r>
          </a:p>
          <a:p>
            <a:pPr marL="0" indent="0">
              <a:spcBef>
                <a:spcPts val="500"/>
              </a:spcBef>
              <a:buNone/>
            </a:pPr>
            <a:endParaRPr lang="en-US" altLang="ko-KR" sz="3500" dirty="0"/>
          </a:p>
          <a:p>
            <a:pPr marL="0" indent="0">
              <a:spcBef>
                <a:spcPts val="500"/>
              </a:spcBef>
              <a:buNone/>
            </a:pPr>
            <a:r>
              <a:rPr lang="ko-KR" altLang="en-US" sz="3500" dirty="0"/>
              <a:t>〮 특정 값 제거하기</a:t>
            </a:r>
            <a:r>
              <a:rPr lang="en-US" altLang="ko-KR" sz="3500" dirty="0"/>
              <a:t>(remove)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s1 = set([1, 2, 3])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s1.remove(2)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s1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{1, 3}</a:t>
            </a:r>
          </a:p>
          <a:p>
            <a:pPr marL="0" indent="0">
              <a:spcBef>
                <a:spcPts val="500"/>
              </a:spcBef>
              <a:buNone/>
            </a:pPr>
            <a:endParaRPr lang="en-US" altLang="ko-KR" sz="3500" dirty="0"/>
          </a:p>
        </p:txBody>
      </p:sp>
    </p:spTree>
    <p:extLst>
      <p:ext uri="{BB962C8B-B14F-4D97-AF65-F5344CB8AC3E}">
        <p14:creationId xmlns:p14="http://schemas.microsoft.com/office/powerpoint/2010/main" val="161684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61EE6-21A2-4CCD-BB5F-2D96EE60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4) </a:t>
            </a:r>
            <a:r>
              <a:rPr lang="ko-KR" altLang="en-US" sz="2800" dirty="0"/>
              <a:t>변수 선언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044E85F-DEC3-4F27-8B97-8DD316461790}"/>
              </a:ext>
            </a:extLst>
          </p:cNvPr>
          <p:cNvSpPr txBox="1">
            <a:spLocks/>
          </p:cNvSpPr>
          <p:nvPr/>
        </p:nvSpPr>
        <p:spPr>
          <a:xfrm>
            <a:off x="5633622" y="1180730"/>
            <a:ext cx="422207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8BD8A11-801A-4303-94BD-6E4739C5C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0"/>
            <a:ext cx="4795422" cy="5182664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ko-KR" altLang="en-US" sz="3500" dirty="0"/>
              <a:t>〮 </a:t>
            </a:r>
            <a:r>
              <a:rPr lang="ko-KR" altLang="en-US" sz="3500" dirty="0" err="1"/>
              <a:t>튜플로</a:t>
            </a:r>
            <a:r>
              <a:rPr lang="ko-KR" altLang="en-US" sz="3500" dirty="0"/>
              <a:t> 변수 선언</a:t>
            </a:r>
            <a:endParaRPr lang="en-US" altLang="ko-KR" sz="3500" dirty="0"/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a, b = (‘python’, ‘life’)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(a, b) = ‘python’ , ‘life’</a:t>
            </a:r>
          </a:p>
          <a:p>
            <a:pPr marL="0" indent="0">
              <a:spcBef>
                <a:spcPts val="500"/>
              </a:spcBef>
              <a:buNone/>
            </a:pPr>
            <a:endParaRPr lang="en-US" altLang="ko-KR" sz="3500" dirty="0"/>
          </a:p>
          <a:p>
            <a:pPr marL="0" indent="0">
              <a:spcBef>
                <a:spcPts val="500"/>
              </a:spcBef>
              <a:buNone/>
            </a:pPr>
            <a:r>
              <a:rPr lang="ko-KR" altLang="en-US" sz="3500" dirty="0"/>
              <a:t>〮 리스트로 변수 선언</a:t>
            </a:r>
            <a:endParaRPr lang="en-US" altLang="ko-KR" sz="3500" dirty="0"/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[a, b] = [‘python’ , ‘life’]</a:t>
            </a:r>
          </a:p>
          <a:p>
            <a:pPr marL="0" indent="0">
              <a:spcBef>
                <a:spcPts val="500"/>
              </a:spcBef>
              <a:buNone/>
            </a:pPr>
            <a:endParaRPr lang="en-US" altLang="ko-KR" sz="3500" dirty="0"/>
          </a:p>
          <a:p>
            <a:pPr marL="0" indent="0">
              <a:spcBef>
                <a:spcPts val="500"/>
              </a:spcBef>
              <a:buNone/>
            </a:pPr>
            <a:r>
              <a:rPr lang="ko-KR" altLang="en-US" sz="3500" dirty="0"/>
              <a:t>〮그 외</a:t>
            </a:r>
            <a:endParaRPr lang="en-US" altLang="ko-KR" sz="3500" dirty="0"/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a = b = ‘python’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a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‘python’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b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‘python’</a:t>
            </a:r>
          </a:p>
          <a:p>
            <a:pPr marL="0" indent="0">
              <a:spcBef>
                <a:spcPts val="500"/>
              </a:spcBef>
              <a:buNone/>
            </a:pPr>
            <a:endParaRPr lang="en-US" altLang="ko-KR" sz="3500" dirty="0"/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a = 3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b = 5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a, b = b, a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a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5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b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3</a:t>
            </a:r>
          </a:p>
          <a:p>
            <a:pPr marL="0" indent="0">
              <a:spcBef>
                <a:spcPts val="500"/>
              </a:spcBef>
              <a:buNone/>
            </a:pPr>
            <a:endParaRPr lang="en-US" altLang="ko-KR" sz="3500" dirty="0"/>
          </a:p>
          <a:p>
            <a:pPr marL="0" indent="0">
              <a:spcBef>
                <a:spcPts val="500"/>
              </a:spcBef>
              <a:buNone/>
            </a:pPr>
            <a:endParaRPr lang="en-US" altLang="ko-KR" sz="3500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B4CFCC20-37AD-4CC0-B6A9-6DE82224915A}"/>
              </a:ext>
            </a:extLst>
          </p:cNvPr>
          <p:cNvSpPr txBox="1">
            <a:spLocks/>
          </p:cNvSpPr>
          <p:nvPr/>
        </p:nvSpPr>
        <p:spPr>
          <a:xfrm>
            <a:off x="6096000" y="1180730"/>
            <a:ext cx="4795422" cy="51826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ko-KR" altLang="en-US" sz="1800" dirty="0"/>
              <a:t>〮리스트를 변수에 넣고 복사</a:t>
            </a:r>
            <a:endParaRPr lang="en-US" altLang="ko-KR" sz="1800" dirty="0"/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800" dirty="0"/>
              <a:t>&gt;&gt;&gt; a = [1, 2, 3]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800" dirty="0"/>
              <a:t>&gt;&gt;&gt; b =a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800" dirty="0"/>
              <a:t>&gt;&gt;&gt; a[1] = 4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800" dirty="0"/>
              <a:t>&gt;&gt;&gt; a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800" dirty="0"/>
              <a:t>[1, 4, 3]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800" dirty="0"/>
              <a:t>&gt;&gt;&gt; b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800" dirty="0"/>
              <a:t>[1, 4, 3]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ko-KR" altLang="en-US" sz="1800" dirty="0"/>
              <a:t>〮복사해 넣고 리스트를 다르게 가리키게 하는 방법</a:t>
            </a:r>
            <a:endParaRPr lang="en-US" altLang="ko-KR" sz="1800" dirty="0"/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800" dirty="0"/>
              <a:t>&gt;&gt;&gt; a = [1, 2, 3]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800" dirty="0"/>
              <a:t>&gt;&gt;&gt; b = a[:]	#b = copy(a)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800" dirty="0"/>
              <a:t>&gt;&gt;&gt; a[1] = 4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800" dirty="0"/>
              <a:t>&gt;&gt;&gt; a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800" dirty="0"/>
              <a:t>[1, 4, 3]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800" dirty="0"/>
              <a:t>&gt;&gt;&gt; b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800" dirty="0"/>
              <a:t>[1, 2, 3]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endParaRPr lang="en-US" altLang="ko-KR" sz="3500" dirty="0"/>
          </a:p>
        </p:txBody>
      </p:sp>
    </p:spTree>
    <p:extLst>
      <p:ext uri="{BB962C8B-B14F-4D97-AF65-F5344CB8AC3E}">
        <p14:creationId xmlns:p14="http://schemas.microsoft.com/office/powerpoint/2010/main" val="3314199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61EE6-21A2-4CCD-BB5F-2D96EE60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5) </a:t>
            </a:r>
            <a:r>
              <a:rPr lang="ko-KR" altLang="en-US" sz="2800" dirty="0"/>
              <a:t>기초 문법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044E85F-DEC3-4F27-8B97-8DD316461790}"/>
              </a:ext>
            </a:extLst>
          </p:cNvPr>
          <p:cNvSpPr txBox="1">
            <a:spLocks/>
          </p:cNvSpPr>
          <p:nvPr/>
        </p:nvSpPr>
        <p:spPr>
          <a:xfrm>
            <a:off x="5633622" y="1180730"/>
            <a:ext cx="422207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8BD8A11-801A-4303-94BD-6E4739C5C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0"/>
            <a:ext cx="4795422" cy="5182664"/>
          </a:xfrm>
        </p:spPr>
        <p:txBody>
          <a:bodyPr>
            <a:normAutofit fontScale="40000" lnSpcReduction="20000"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ko-KR" altLang="en-US" sz="3500" dirty="0"/>
              <a:t>〮 조건문 </a:t>
            </a:r>
            <a:r>
              <a:rPr lang="en-US" altLang="ko-KR" sz="3500" dirty="0"/>
              <a:t>if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a = 3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if a &gt;1: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… 	print(‘a is greater than 1’)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…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a is greater than 1</a:t>
            </a:r>
          </a:p>
          <a:p>
            <a:pPr marL="0" indent="0">
              <a:spcBef>
                <a:spcPts val="500"/>
              </a:spcBef>
              <a:buNone/>
            </a:pPr>
            <a:endParaRPr lang="en-US" altLang="ko-KR" sz="3500" dirty="0"/>
          </a:p>
          <a:p>
            <a:pPr marL="0" indent="0">
              <a:spcBef>
                <a:spcPts val="500"/>
              </a:spcBef>
              <a:buNone/>
            </a:pPr>
            <a:r>
              <a:rPr lang="ko-KR" altLang="en-US" sz="3500" dirty="0"/>
              <a:t>〮</a:t>
            </a:r>
            <a:r>
              <a:rPr lang="en-US" altLang="ko-KR" sz="3500" dirty="0"/>
              <a:t> </a:t>
            </a:r>
            <a:r>
              <a:rPr lang="ko-KR" altLang="en-US" sz="3500" dirty="0" err="1"/>
              <a:t>반복문</a:t>
            </a:r>
            <a:r>
              <a:rPr lang="ko-KR" altLang="en-US" sz="3500" dirty="0"/>
              <a:t> </a:t>
            </a:r>
            <a:r>
              <a:rPr lang="en-US" altLang="ko-KR" sz="3500" dirty="0"/>
              <a:t>for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for a in [1, 2, 3]: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… print(a)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…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1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2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3</a:t>
            </a:r>
          </a:p>
          <a:p>
            <a:pPr marL="0" indent="0">
              <a:spcBef>
                <a:spcPts val="500"/>
              </a:spcBef>
              <a:buNone/>
            </a:pPr>
            <a:endParaRPr lang="en-US" altLang="ko-KR" sz="3500" dirty="0"/>
          </a:p>
          <a:p>
            <a:pPr marL="0" indent="0">
              <a:spcBef>
                <a:spcPts val="500"/>
              </a:spcBef>
              <a:buNone/>
            </a:pPr>
            <a:r>
              <a:rPr lang="ko-KR" altLang="en-US" sz="3500" dirty="0"/>
              <a:t>〮 </a:t>
            </a:r>
            <a:r>
              <a:rPr lang="ko-KR" altLang="en-US" sz="3500" dirty="0" err="1"/>
              <a:t>반복문</a:t>
            </a:r>
            <a:r>
              <a:rPr lang="ko-KR" altLang="en-US" sz="3500" dirty="0"/>
              <a:t> </a:t>
            </a:r>
            <a:r>
              <a:rPr lang="en-US" altLang="ko-KR" sz="3500" dirty="0"/>
              <a:t>while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</a:t>
            </a:r>
            <a:r>
              <a:rPr lang="en-US" altLang="ko-KR" sz="3500" dirty="0" err="1"/>
              <a:t>i</a:t>
            </a:r>
            <a:r>
              <a:rPr lang="en-US" altLang="ko-KR" sz="3500" dirty="0"/>
              <a:t> = 0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while </a:t>
            </a:r>
            <a:r>
              <a:rPr lang="en-US" altLang="ko-KR" sz="3500" dirty="0" err="1"/>
              <a:t>i</a:t>
            </a:r>
            <a:r>
              <a:rPr lang="en-US" altLang="ko-KR" sz="3500" dirty="0"/>
              <a:t> &lt; 3: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…	</a:t>
            </a:r>
            <a:r>
              <a:rPr lang="en-US" altLang="ko-KR" sz="3500" dirty="0" err="1"/>
              <a:t>i</a:t>
            </a:r>
            <a:r>
              <a:rPr lang="en-US" altLang="ko-KR" sz="3500" dirty="0"/>
              <a:t>= </a:t>
            </a:r>
            <a:r>
              <a:rPr lang="en-US" altLang="ko-KR" sz="3500" dirty="0" err="1"/>
              <a:t>i</a:t>
            </a:r>
            <a:r>
              <a:rPr lang="en-US" altLang="ko-KR" sz="3500" dirty="0"/>
              <a:t> + 1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…	print(</a:t>
            </a:r>
            <a:r>
              <a:rPr lang="en-US" altLang="ko-KR" sz="3500" dirty="0" err="1"/>
              <a:t>i</a:t>
            </a:r>
            <a:r>
              <a:rPr lang="en-US" altLang="ko-KR" sz="3500" dirty="0"/>
              <a:t>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1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2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3</a:t>
            </a:r>
          </a:p>
          <a:p>
            <a:pPr marL="0" indent="0">
              <a:spcBef>
                <a:spcPts val="500"/>
              </a:spcBef>
              <a:buNone/>
            </a:pPr>
            <a:endParaRPr lang="en-US" altLang="ko-KR" sz="3500" dirty="0"/>
          </a:p>
          <a:p>
            <a:pPr marL="0" indent="0">
              <a:spcBef>
                <a:spcPts val="500"/>
              </a:spcBef>
              <a:buNone/>
            </a:pPr>
            <a:endParaRPr lang="en-US" altLang="ko-KR" sz="3500" dirty="0"/>
          </a:p>
          <a:p>
            <a:pPr marL="0" indent="0">
              <a:spcBef>
                <a:spcPts val="500"/>
              </a:spcBef>
              <a:buNone/>
            </a:pPr>
            <a:endParaRPr lang="en-US" altLang="ko-KR" sz="3500" dirty="0"/>
          </a:p>
          <a:p>
            <a:pPr marL="0" indent="0">
              <a:spcBef>
                <a:spcPts val="500"/>
              </a:spcBef>
              <a:buNone/>
            </a:pPr>
            <a:endParaRPr lang="en-US" altLang="ko-KR" sz="3500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B4CFCC20-37AD-4CC0-B6A9-6DE82224915A}"/>
              </a:ext>
            </a:extLst>
          </p:cNvPr>
          <p:cNvSpPr txBox="1">
            <a:spLocks/>
          </p:cNvSpPr>
          <p:nvPr/>
        </p:nvSpPr>
        <p:spPr>
          <a:xfrm>
            <a:off x="6096000" y="1180730"/>
            <a:ext cx="4795422" cy="5182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ko-KR" altLang="en-US" sz="1400" dirty="0"/>
              <a:t>〮 </a:t>
            </a:r>
            <a:r>
              <a:rPr lang="en-US" altLang="ko-KR" sz="1400" dirty="0"/>
              <a:t>def(</a:t>
            </a:r>
            <a:r>
              <a:rPr lang="ko-KR" altLang="en-US" sz="1400" dirty="0"/>
              <a:t>함수를 만들 때 사용하는 </a:t>
            </a:r>
            <a:r>
              <a:rPr lang="ko-KR" altLang="en-US" sz="1400" dirty="0" err="1"/>
              <a:t>예약어</a:t>
            </a:r>
            <a:r>
              <a:rPr lang="en-US" altLang="ko-KR" sz="1400" dirty="0"/>
              <a:t>)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400" dirty="0"/>
              <a:t>&gt;&gt;&gt; def</a:t>
            </a:r>
            <a:r>
              <a:rPr lang="ko-KR" altLang="en-US" sz="1400" dirty="0"/>
              <a:t> </a:t>
            </a:r>
            <a:r>
              <a:rPr lang="en-US" altLang="ko-KR" sz="1400" dirty="0"/>
              <a:t>sum(a, b):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400" dirty="0"/>
              <a:t>…	return </a:t>
            </a:r>
            <a:r>
              <a:rPr lang="en-US" altLang="ko-KR" sz="1400" dirty="0" err="1"/>
              <a:t>a+b</a:t>
            </a:r>
            <a:endParaRPr lang="en-US" altLang="ko-KR" sz="1400" dirty="0"/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400" dirty="0"/>
              <a:t>…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400" dirty="0"/>
              <a:t>&gt;&gt;&gt; print(sum(3,4))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400" dirty="0"/>
              <a:t>7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24886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61EE6-21A2-4CCD-BB5F-2D96EE60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6) </a:t>
            </a:r>
            <a:r>
              <a:rPr lang="ko-KR" altLang="en-US" sz="2800" dirty="0"/>
              <a:t>사용자 입출력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044E85F-DEC3-4F27-8B97-8DD316461790}"/>
              </a:ext>
            </a:extLst>
          </p:cNvPr>
          <p:cNvSpPr txBox="1">
            <a:spLocks/>
          </p:cNvSpPr>
          <p:nvPr/>
        </p:nvSpPr>
        <p:spPr>
          <a:xfrm>
            <a:off x="5633622" y="1180730"/>
            <a:ext cx="422207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8BD8A11-801A-4303-94BD-6E4739C5C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0"/>
            <a:ext cx="4795422" cy="5182664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ko-KR" altLang="en-US" sz="3500" dirty="0"/>
              <a:t>〮</a:t>
            </a:r>
            <a:r>
              <a:rPr lang="en-US" altLang="ko-KR" sz="3500" dirty="0"/>
              <a:t>input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</a:t>
            </a:r>
            <a:r>
              <a:rPr lang="en-US" altLang="ko-KR" sz="3500" dirty="0" err="1"/>
              <a:t>numder</a:t>
            </a:r>
            <a:r>
              <a:rPr lang="en-US" altLang="ko-KR" sz="3500" dirty="0"/>
              <a:t> = input(“</a:t>
            </a:r>
            <a:r>
              <a:rPr lang="ko-KR" altLang="en-US" sz="3500" dirty="0"/>
              <a:t>숫자를 입력하세요</a:t>
            </a:r>
            <a:r>
              <a:rPr lang="en-US" altLang="ko-KR" sz="3500" dirty="0"/>
              <a:t>:”)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ko-KR" altLang="en-US" sz="3500" dirty="0"/>
              <a:t>숫자를 입력하세요</a:t>
            </a:r>
            <a:r>
              <a:rPr lang="en-US" altLang="ko-KR" sz="3500" dirty="0"/>
              <a:t>: 3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&gt;&gt;&gt;print(number)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3</a:t>
            </a:r>
          </a:p>
          <a:p>
            <a:pPr marL="0" indent="0">
              <a:spcBef>
                <a:spcPts val="500"/>
              </a:spcBef>
              <a:buNone/>
            </a:pPr>
            <a:endParaRPr lang="en-US" altLang="ko-KR" sz="3500" dirty="0"/>
          </a:p>
          <a:p>
            <a:pPr marL="0" indent="0">
              <a:spcBef>
                <a:spcPts val="500"/>
              </a:spcBef>
              <a:buNone/>
            </a:pPr>
            <a:r>
              <a:rPr lang="ko-KR" altLang="en-US" sz="3500" dirty="0"/>
              <a:t>〮</a:t>
            </a:r>
            <a:r>
              <a:rPr lang="en-US" altLang="ko-KR" sz="3500" dirty="0"/>
              <a:t>print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a = 123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print(a)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123</a:t>
            </a:r>
          </a:p>
          <a:p>
            <a:pPr marL="0" indent="0">
              <a:spcBef>
                <a:spcPts val="500"/>
              </a:spcBef>
              <a:buNone/>
            </a:pPr>
            <a:endParaRPr lang="en-US" altLang="ko-KR" sz="3500" dirty="0"/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a = ‘python’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print(a)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python</a:t>
            </a:r>
          </a:p>
          <a:p>
            <a:pPr marL="0" indent="0">
              <a:spcBef>
                <a:spcPts val="500"/>
              </a:spcBef>
              <a:buNone/>
            </a:pPr>
            <a:endParaRPr lang="en-US" altLang="ko-KR" sz="3500" dirty="0"/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a = [1, 2, 3]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print(a)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[1, 2 ,3]</a:t>
            </a:r>
          </a:p>
          <a:p>
            <a:pPr marL="0" indent="0">
              <a:spcBef>
                <a:spcPts val="500"/>
              </a:spcBef>
              <a:buNone/>
            </a:pPr>
            <a:endParaRPr lang="en-US" altLang="ko-KR" sz="3500" dirty="0"/>
          </a:p>
          <a:p>
            <a:pPr marL="0" indent="0">
              <a:spcBef>
                <a:spcPts val="500"/>
              </a:spcBef>
              <a:buNone/>
            </a:pPr>
            <a:endParaRPr lang="en-US" altLang="ko-KR" sz="3500" dirty="0"/>
          </a:p>
          <a:p>
            <a:pPr marL="0" indent="0">
              <a:spcBef>
                <a:spcPts val="500"/>
              </a:spcBef>
              <a:buNone/>
            </a:pPr>
            <a:endParaRPr lang="en-US" altLang="ko-KR" sz="3500" dirty="0"/>
          </a:p>
          <a:p>
            <a:pPr marL="0" indent="0">
              <a:spcBef>
                <a:spcPts val="500"/>
              </a:spcBef>
              <a:buNone/>
            </a:pPr>
            <a:endParaRPr lang="en-US" altLang="ko-KR" sz="3500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B4CFCC20-37AD-4CC0-B6A9-6DE82224915A}"/>
              </a:ext>
            </a:extLst>
          </p:cNvPr>
          <p:cNvSpPr txBox="1">
            <a:spLocks/>
          </p:cNvSpPr>
          <p:nvPr/>
        </p:nvSpPr>
        <p:spPr>
          <a:xfrm>
            <a:off x="6096000" y="1180730"/>
            <a:ext cx="4795422" cy="5182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ko-KR" altLang="en-US" sz="1900" dirty="0"/>
              <a:t>〮 </a:t>
            </a:r>
            <a:r>
              <a:rPr lang="en-US" altLang="ko-KR" sz="1900" dirty="0"/>
              <a:t>1</a:t>
            </a:r>
            <a:r>
              <a:rPr lang="ko-KR" altLang="en-US" sz="1900" dirty="0"/>
              <a:t>과 </a:t>
            </a:r>
            <a:r>
              <a:rPr lang="en-US" altLang="ko-KR" sz="1900" dirty="0"/>
              <a:t>2</a:t>
            </a:r>
            <a:r>
              <a:rPr lang="ko-KR" altLang="en-US" sz="1900" dirty="0"/>
              <a:t>와 같은 경우</a:t>
            </a:r>
            <a:endParaRPr lang="en-US" altLang="ko-KR" sz="1900" dirty="0"/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900" dirty="0"/>
              <a:t>&gt;&gt;&gt; print(‘life’ ‘is’ ‘too short’)		#1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900" dirty="0" err="1"/>
              <a:t>lifeistoo</a:t>
            </a:r>
            <a:r>
              <a:rPr lang="en-US" altLang="ko-KR" sz="1900" dirty="0"/>
              <a:t> short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900" dirty="0"/>
              <a:t>&gt;&gt;&gt; print(life’ + ‘is’ + ‘too short’)		#2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900" dirty="0" err="1"/>
              <a:t>lifeistoo</a:t>
            </a:r>
            <a:r>
              <a:rPr lang="en-US" altLang="ko-KR" sz="1900" dirty="0"/>
              <a:t> short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endParaRPr lang="en-US" altLang="ko-KR" sz="1900" dirty="0"/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ko-KR" altLang="en-US" sz="1900" dirty="0"/>
              <a:t>〮 문자열 띄어쓰기 콤마</a:t>
            </a:r>
            <a:r>
              <a:rPr lang="en-US" altLang="ko-KR" sz="1900" dirty="0"/>
              <a:t>( , )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900" dirty="0"/>
              <a:t>&gt;&gt;&gt; print(‘life’ , ‘is’ , ‘too short’)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900" dirty="0"/>
              <a:t>life is too short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endParaRPr lang="en-US" altLang="ko-KR" sz="1900" dirty="0"/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ko-KR" altLang="en-US" sz="1900" dirty="0"/>
              <a:t>〮 </a:t>
            </a:r>
            <a:r>
              <a:rPr lang="ko-KR" altLang="en-US" sz="1900" dirty="0" err="1"/>
              <a:t>한줄에</a:t>
            </a:r>
            <a:r>
              <a:rPr lang="ko-KR" altLang="en-US" sz="1900" dirty="0"/>
              <a:t> 결과값 출력</a:t>
            </a:r>
            <a:endParaRPr lang="en-US" altLang="ko-KR" sz="1900" dirty="0"/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900" dirty="0"/>
              <a:t>&gt;&gt;&gt; for </a:t>
            </a:r>
            <a:r>
              <a:rPr lang="en-US" altLang="ko-KR" sz="1900" dirty="0" err="1"/>
              <a:t>i</a:t>
            </a:r>
            <a:r>
              <a:rPr lang="en-US" altLang="ko-KR" sz="1900" dirty="0"/>
              <a:t> in range(10):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900" dirty="0"/>
              <a:t>…	print(</a:t>
            </a:r>
            <a:r>
              <a:rPr lang="en-US" altLang="ko-KR" sz="1900" dirty="0" err="1"/>
              <a:t>i</a:t>
            </a:r>
            <a:r>
              <a:rPr lang="en-US" altLang="ko-KR" sz="1900" dirty="0"/>
              <a:t>, end=‘ ’)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900" dirty="0"/>
              <a:t>…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900" dirty="0"/>
              <a:t>0 1 2 3 4 5 6 7 8 9</a:t>
            </a:r>
          </a:p>
        </p:txBody>
      </p:sp>
    </p:spTree>
    <p:extLst>
      <p:ext uri="{BB962C8B-B14F-4D97-AF65-F5344CB8AC3E}">
        <p14:creationId xmlns:p14="http://schemas.microsoft.com/office/powerpoint/2010/main" val="8743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61EE6-21A2-4CCD-BB5F-2D96EE60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▣목차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F44E93-0886-4A72-8A88-A8ECAA72A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0"/>
            <a:ext cx="4222072" cy="4802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1) </a:t>
            </a:r>
            <a:r>
              <a:rPr lang="ko-KR" altLang="en-US" sz="2000" dirty="0"/>
              <a:t>숫자형</a:t>
            </a:r>
            <a:r>
              <a:rPr lang="en-US" altLang="ko-KR" sz="2000" dirty="0"/>
              <a:t>(</a:t>
            </a:r>
            <a:r>
              <a:rPr lang="ko-KR" altLang="en-US" sz="2000" dirty="0"/>
              <a:t>데이터 타입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2) </a:t>
            </a:r>
            <a:r>
              <a:rPr lang="ko-KR" altLang="en-US" sz="2000" dirty="0"/>
              <a:t>자료형</a:t>
            </a:r>
            <a:r>
              <a:rPr lang="en-US" altLang="ko-KR" sz="2000" dirty="0"/>
              <a:t>(</a:t>
            </a:r>
            <a:r>
              <a:rPr lang="ko-KR" altLang="en-US" sz="2000" dirty="0"/>
              <a:t>리스트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튜플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딕셔너리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3) </a:t>
            </a:r>
            <a:r>
              <a:rPr lang="ko-KR" altLang="en-US" sz="2000" dirty="0"/>
              <a:t>집합 자료형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4) </a:t>
            </a:r>
            <a:r>
              <a:rPr lang="ko-KR" altLang="en-US" sz="2000" dirty="0"/>
              <a:t>변수선언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5) </a:t>
            </a:r>
            <a:r>
              <a:rPr lang="ko-KR" altLang="en-US" sz="2000" dirty="0"/>
              <a:t>기초 문법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6) </a:t>
            </a:r>
            <a:r>
              <a:rPr lang="ko-KR" altLang="en-US" sz="2000" dirty="0"/>
              <a:t>입출력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0411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61EE6-21A2-4CCD-BB5F-2D96EE60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1) </a:t>
            </a:r>
            <a:r>
              <a:rPr lang="ko-KR" altLang="en-US" sz="2800" dirty="0"/>
              <a:t>숫자형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F44E93-0886-4A72-8A88-A8ECAA72A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0"/>
            <a:ext cx="4222072" cy="5211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정수형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&gt;&gt;&gt; a = 123</a:t>
            </a:r>
          </a:p>
          <a:p>
            <a:pPr marL="0" indent="0">
              <a:buNone/>
            </a:pPr>
            <a:r>
              <a:rPr lang="en-US" altLang="ko-KR" sz="2000" dirty="0"/>
              <a:t>&gt;&gt;&gt; a= -178</a:t>
            </a:r>
          </a:p>
          <a:p>
            <a:pPr marL="0" indent="0">
              <a:buNone/>
            </a:pPr>
            <a:r>
              <a:rPr lang="en-US" altLang="ko-KR" sz="2000" dirty="0"/>
              <a:t>&gt;&gt;&gt; a= 0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실수형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&gt;&gt;&gt; a = 1.2</a:t>
            </a:r>
          </a:p>
          <a:p>
            <a:pPr marL="0" indent="0">
              <a:buNone/>
            </a:pPr>
            <a:r>
              <a:rPr lang="en-US" altLang="ko-KR" sz="2000" dirty="0"/>
              <a:t>&gt;&gt;&gt; a = -3.45</a:t>
            </a:r>
          </a:p>
          <a:p>
            <a:pPr marL="0" indent="0">
              <a:buNone/>
            </a:pPr>
            <a:r>
              <a:rPr lang="en-US" altLang="ko-KR" sz="2000" dirty="0"/>
              <a:t>&gt;&gt;&gt; a = 4.24E10     #4.24*10^10</a:t>
            </a:r>
          </a:p>
          <a:p>
            <a:pPr marL="0" indent="0">
              <a:buNone/>
            </a:pPr>
            <a:r>
              <a:rPr lang="en-US" altLang="ko-KR" sz="2000" dirty="0"/>
              <a:t>&gt;&gt;&gt; a = 4.24e-10    #4.24*10^-10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044E85F-DEC3-4F27-8B97-8DD316461790}"/>
              </a:ext>
            </a:extLst>
          </p:cNvPr>
          <p:cNvSpPr txBox="1">
            <a:spLocks/>
          </p:cNvSpPr>
          <p:nvPr/>
        </p:nvSpPr>
        <p:spPr>
          <a:xfrm>
            <a:off x="5571478" y="1331650"/>
            <a:ext cx="422207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8</a:t>
            </a:r>
            <a:r>
              <a:rPr lang="ko-KR" altLang="en-US" sz="2000" dirty="0"/>
              <a:t>진수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&gt;&gt;&gt; a =0o177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16</a:t>
            </a:r>
            <a:r>
              <a:rPr lang="ko-KR" altLang="en-US" sz="2000" dirty="0"/>
              <a:t>진수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&gt;&gt;&gt; a = 0x8ff</a:t>
            </a:r>
          </a:p>
          <a:p>
            <a:pPr marL="0" indent="0">
              <a:buNone/>
            </a:pPr>
            <a:r>
              <a:rPr lang="en-US" altLang="ko-KR" sz="2000" dirty="0"/>
              <a:t>&gt;&gt;&gt; a = 0xABC</a:t>
            </a:r>
          </a:p>
        </p:txBody>
      </p:sp>
    </p:spTree>
    <p:extLst>
      <p:ext uri="{BB962C8B-B14F-4D97-AF65-F5344CB8AC3E}">
        <p14:creationId xmlns:p14="http://schemas.microsoft.com/office/powerpoint/2010/main" val="2371096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61EE6-21A2-4CCD-BB5F-2D96EE60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2-1) </a:t>
            </a:r>
            <a:r>
              <a:rPr lang="ko-KR" altLang="en-US" sz="2800" dirty="0"/>
              <a:t>리스트</a:t>
            </a:r>
            <a:r>
              <a:rPr lang="en-US" altLang="ko-KR" sz="2800" dirty="0"/>
              <a:t>(1/2)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F44E93-0886-4A72-8A88-A8ECAA72A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29"/>
            <a:ext cx="4222072" cy="53121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000" dirty="0"/>
              <a:t>리스트의 인덱싱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&gt;&gt;&gt; a = [1, 2, 3, 4, 5, [‘a’, ’b’]]</a:t>
            </a:r>
          </a:p>
          <a:p>
            <a:pPr marL="0" indent="0">
              <a:buNone/>
            </a:pPr>
            <a:r>
              <a:rPr lang="en-US" altLang="ko-KR" sz="2000" dirty="0"/>
              <a:t>&gt;&gt;&gt; a [0]</a:t>
            </a:r>
          </a:p>
          <a:p>
            <a:pPr marL="0" indent="0">
              <a:buNone/>
            </a:pPr>
            <a:r>
              <a:rPr lang="en-US" altLang="ko-KR" sz="2000" dirty="0"/>
              <a:t>1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&gt;&gt;&gt; a[0] + a[2]</a:t>
            </a:r>
          </a:p>
          <a:p>
            <a:pPr marL="0" indent="0">
              <a:buNone/>
            </a:pPr>
            <a:r>
              <a:rPr lang="en-US" altLang="ko-KR" sz="2000" dirty="0"/>
              <a:t>4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&gt;&gt;&gt;a[-1][0]</a:t>
            </a:r>
          </a:p>
          <a:p>
            <a:pPr marL="0" indent="0">
              <a:buNone/>
            </a:pPr>
            <a:r>
              <a:rPr lang="en-US" altLang="ko-KR" sz="2000" dirty="0"/>
              <a:t>‘a’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&gt;&gt;&gt; a += [6]</a:t>
            </a:r>
          </a:p>
          <a:p>
            <a:pPr marL="0" indent="0">
              <a:buNone/>
            </a:pPr>
            <a:r>
              <a:rPr lang="en-US" altLang="ko-KR" sz="2000" dirty="0"/>
              <a:t>&gt;&gt;&gt;print(a)</a:t>
            </a:r>
          </a:p>
          <a:p>
            <a:pPr marL="0" indent="0">
              <a:buNone/>
            </a:pPr>
            <a:r>
              <a:rPr lang="en-US" altLang="ko-KR" sz="2000" dirty="0"/>
              <a:t>[1, 2, 3, 4, 5, [‘a’, ‘b’], 6]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044E85F-DEC3-4F27-8B97-8DD316461790}"/>
              </a:ext>
            </a:extLst>
          </p:cNvPr>
          <p:cNvSpPr txBox="1">
            <a:spLocks/>
          </p:cNvSpPr>
          <p:nvPr/>
        </p:nvSpPr>
        <p:spPr>
          <a:xfrm>
            <a:off x="5633622" y="1180730"/>
            <a:ext cx="4222072" cy="53121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/>
              <a:t>리스트의 </a:t>
            </a:r>
            <a:r>
              <a:rPr lang="ko-KR" altLang="en-US" sz="2000" dirty="0" err="1"/>
              <a:t>슬라이싱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&gt;&gt;&gt; a</a:t>
            </a:r>
            <a:r>
              <a:rPr lang="ko-KR" altLang="en-US" sz="2000" dirty="0"/>
              <a:t> </a:t>
            </a:r>
            <a:r>
              <a:rPr lang="en-US" altLang="ko-KR" sz="2000" dirty="0"/>
              <a:t>=</a:t>
            </a:r>
            <a:r>
              <a:rPr lang="ko-KR" altLang="en-US" sz="2000" dirty="0"/>
              <a:t> </a:t>
            </a:r>
            <a:r>
              <a:rPr lang="en-US" altLang="ko-KR" sz="2000" dirty="0"/>
              <a:t>[1, 2, 3, 4, 5]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&gt;&gt;&gt; a[0 : 2]  # 0&lt;=a&lt;2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[1, 2]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&gt;&gt;&gt;a[:3]	#a&lt;3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[1, 2, 3]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&gt;&gt;&gt;a[3:]	#3&lt;=a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[4, 5]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&gt;&gt;&gt; a = “12345”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&gt;&gt;&gt; a[0 : 2]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‘12’</a:t>
            </a:r>
          </a:p>
        </p:txBody>
      </p:sp>
    </p:spTree>
    <p:extLst>
      <p:ext uri="{BB962C8B-B14F-4D97-AF65-F5344CB8AC3E}">
        <p14:creationId xmlns:p14="http://schemas.microsoft.com/office/powerpoint/2010/main" val="207751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61EE6-21A2-4CCD-BB5F-2D96EE60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2-2) </a:t>
            </a:r>
            <a:r>
              <a:rPr lang="ko-KR" altLang="en-US" sz="2800" dirty="0"/>
              <a:t>리스트</a:t>
            </a:r>
            <a:r>
              <a:rPr lang="en-US" altLang="ko-KR" sz="2800" dirty="0"/>
              <a:t>(2/2)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F44E93-0886-4A72-8A88-A8ECAA72A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0"/>
            <a:ext cx="3494103" cy="522894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ko-KR" altLang="en-US" sz="1000" dirty="0"/>
              <a:t>리스트에 요소 추가</a:t>
            </a:r>
            <a:r>
              <a:rPr lang="en-US" altLang="ko-KR" sz="1000" dirty="0"/>
              <a:t>(append)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ko-KR" sz="1000" dirty="0"/>
              <a:t>&gt;&gt;&gt; a=[1, 2, 3]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ko-KR" sz="1000" dirty="0"/>
              <a:t>&gt;&gt;&gt; </a:t>
            </a:r>
            <a:r>
              <a:rPr lang="en-US" altLang="ko-KR" sz="1000" dirty="0" err="1"/>
              <a:t>a.append</a:t>
            </a:r>
            <a:r>
              <a:rPr lang="en-US" altLang="ko-KR" sz="1000" dirty="0"/>
              <a:t>([4])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ko-KR" sz="1000" dirty="0"/>
              <a:t>&gt;&gt;&gt; a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ko-KR" sz="1000" dirty="0"/>
              <a:t>[1, 2, 3, [4]]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ko-KR" altLang="en-US" sz="1000" dirty="0"/>
              <a:t>리스트 정렬</a:t>
            </a:r>
            <a:r>
              <a:rPr lang="en-US" altLang="ko-KR" sz="1000" dirty="0"/>
              <a:t>(sort)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ko-KR" sz="1000" dirty="0"/>
              <a:t>&gt;&gt;&gt; a = [1, 4, 3, 2]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ko-KR" sz="1000" dirty="0"/>
              <a:t>&gt;&gt;&gt; </a:t>
            </a:r>
            <a:r>
              <a:rPr lang="en-US" altLang="ko-KR" sz="1000" dirty="0" err="1"/>
              <a:t>a.sort</a:t>
            </a:r>
            <a:r>
              <a:rPr lang="en-US" altLang="ko-KR" sz="1000" dirty="0"/>
              <a:t>()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ko-KR" sz="1000" dirty="0"/>
              <a:t>&gt;&gt;&gt; a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ko-KR" sz="1000" dirty="0"/>
              <a:t>[1, 2, 3, 4]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ko-KR" altLang="en-US" sz="1000" dirty="0"/>
              <a:t>리스트 뒤집기</a:t>
            </a:r>
            <a:r>
              <a:rPr lang="en-US" altLang="ko-KR" sz="1000" dirty="0"/>
              <a:t>(reverse)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ko-KR" sz="1000" dirty="0"/>
              <a:t>&gt;&gt;&gt; a = [‘a’, ‘c’, ‘b’]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ko-KR" sz="1000" dirty="0"/>
              <a:t>&gt;&gt;&gt; </a:t>
            </a:r>
            <a:r>
              <a:rPr lang="en-US" altLang="ko-KR" sz="1000" dirty="0" err="1"/>
              <a:t>a.reverse</a:t>
            </a:r>
            <a:r>
              <a:rPr lang="en-US" altLang="ko-KR" sz="1000" dirty="0"/>
              <a:t>()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ko-KR" sz="1000" dirty="0"/>
              <a:t>&gt;&gt;&gt; a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ko-KR" sz="1000" dirty="0"/>
              <a:t>[‘b’, ‘c’, ‘a’]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ko-KR" altLang="en-US" sz="1000" dirty="0"/>
              <a:t>위치 반환</a:t>
            </a:r>
            <a:r>
              <a:rPr lang="en-US" altLang="ko-KR" sz="1000" dirty="0"/>
              <a:t>(index)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ko-KR" sz="1000" dirty="0"/>
              <a:t>&gt;&gt;&gt; a [1, 2, 3, 3]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ko-KR" sz="1000" dirty="0"/>
              <a:t>&gt;&gt;&gt; </a:t>
            </a:r>
            <a:r>
              <a:rPr lang="en-US" altLang="ko-KR" sz="1000" dirty="0" err="1"/>
              <a:t>a.index</a:t>
            </a:r>
            <a:r>
              <a:rPr lang="en-US" altLang="ko-KR" sz="1000" dirty="0"/>
              <a:t>(3)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ko-KR" sz="1000" dirty="0"/>
              <a:t>2</a:t>
            </a:r>
          </a:p>
          <a:p>
            <a:pPr marL="0" indent="0">
              <a:buNone/>
            </a:pPr>
            <a:r>
              <a:rPr lang="en-US" altLang="ko-KR" sz="1000" dirty="0"/>
              <a:t>&gt;&gt;&gt; </a:t>
            </a:r>
            <a:r>
              <a:rPr lang="en-US" altLang="ko-KR" sz="1000" dirty="0" err="1"/>
              <a:t>a.index</a:t>
            </a:r>
            <a:r>
              <a:rPr lang="en-US" altLang="ko-KR" sz="1000" dirty="0"/>
              <a:t>(1)</a:t>
            </a:r>
          </a:p>
          <a:p>
            <a:pPr marL="0" indent="0">
              <a:buNone/>
            </a:pPr>
            <a:r>
              <a:rPr lang="en-US" altLang="ko-KR" sz="1000" dirty="0"/>
              <a:t>0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9DA7F97-B3BA-43CC-B60F-20789DD92CB1}"/>
              </a:ext>
            </a:extLst>
          </p:cNvPr>
          <p:cNvSpPr txBox="1">
            <a:spLocks/>
          </p:cNvSpPr>
          <p:nvPr/>
        </p:nvSpPr>
        <p:spPr>
          <a:xfrm>
            <a:off x="4365596" y="1180730"/>
            <a:ext cx="3494103" cy="5228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ko-KR" altLang="en-US" sz="1000" dirty="0"/>
              <a:t>리스트에 요소 삽입</a:t>
            </a:r>
            <a:r>
              <a:rPr lang="en-US" altLang="ko-KR" sz="1000" dirty="0"/>
              <a:t>(insert)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000" dirty="0"/>
              <a:t>&gt;&gt;&gt; a = [1, 2, 3]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000" dirty="0"/>
              <a:t>&gt;&gt;&gt; </a:t>
            </a:r>
            <a:r>
              <a:rPr lang="en-US" altLang="ko-KR" sz="1000" dirty="0" err="1"/>
              <a:t>a.insert</a:t>
            </a:r>
            <a:r>
              <a:rPr lang="en-US" altLang="ko-KR" sz="1000" dirty="0"/>
              <a:t>(0, 4)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000" dirty="0"/>
              <a:t>[4, 1, 2, 3]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endParaRPr lang="en-US" altLang="ko-KR" sz="1000" dirty="0"/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ko-KR" altLang="en-US" sz="1000" dirty="0"/>
              <a:t>리스트 요소 제거</a:t>
            </a:r>
            <a:r>
              <a:rPr lang="en-US" altLang="ko-KR" sz="1000" dirty="0"/>
              <a:t>(remove)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000" dirty="0"/>
              <a:t>&gt;&gt;&gt; a = [1, 2, 3, 1, 2, 3]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000" dirty="0"/>
              <a:t>&gt;&gt;&gt; </a:t>
            </a:r>
            <a:r>
              <a:rPr lang="en-US" altLang="ko-KR" sz="1000" dirty="0" err="1"/>
              <a:t>a.remove</a:t>
            </a:r>
            <a:r>
              <a:rPr lang="en-US" altLang="ko-KR" sz="1000" dirty="0"/>
              <a:t>(3)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000" dirty="0"/>
              <a:t>&gt;&gt;&gt; a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000" dirty="0"/>
              <a:t>[1, 2, 1, 2, 3]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000" dirty="0"/>
              <a:t>&gt;&gt;&gt; </a:t>
            </a:r>
            <a:r>
              <a:rPr lang="en-US" altLang="ko-KR" sz="1000" dirty="0" err="1"/>
              <a:t>a.remove</a:t>
            </a:r>
            <a:r>
              <a:rPr lang="en-US" altLang="ko-KR" sz="1000" dirty="0"/>
              <a:t>(3)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000" dirty="0"/>
              <a:t>[1, 2, 1, 2]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endParaRPr lang="en-US" altLang="ko-KR" sz="1000" dirty="0"/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ko-KR" altLang="en-US" sz="1000" dirty="0"/>
              <a:t>리스트 요소 끄집어내기</a:t>
            </a:r>
            <a:r>
              <a:rPr lang="en-US" altLang="ko-KR" sz="1000" dirty="0"/>
              <a:t>(pop)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000" dirty="0"/>
              <a:t>&gt;&gt;&gt; a</a:t>
            </a:r>
            <a:r>
              <a:rPr lang="ko-KR" altLang="en-US" sz="1000" dirty="0"/>
              <a:t> </a:t>
            </a:r>
            <a:r>
              <a:rPr lang="en-US" altLang="ko-KR" sz="1000" dirty="0"/>
              <a:t>=</a:t>
            </a:r>
            <a:r>
              <a:rPr lang="ko-KR" altLang="en-US" sz="1000" dirty="0"/>
              <a:t> </a:t>
            </a:r>
            <a:r>
              <a:rPr lang="en-US" altLang="ko-KR" sz="1000" dirty="0"/>
              <a:t>[1, 2, 3]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000" dirty="0"/>
              <a:t>&gt;&gt;&gt; </a:t>
            </a:r>
            <a:r>
              <a:rPr lang="en-US" altLang="ko-KR" sz="1000" dirty="0" err="1"/>
              <a:t>a.pop</a:t>
            </a:r>
            <a:r>
              <a:rPr lang="en-US" altLang="ko-KR" sz="1000" dirty="0"/>
              <a:t>(2)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000" dirty="0"/>
              <a:t>3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000" dirty="0"/>
              <a:t>&gt;&gt;&gt; a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000" dirty="0"/>
              <a:t>[1, 2]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endParaRPr lang="en-US" altLang="ko-KR" sz="1000" dirty="0"/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000" dirty="0"/>
              <a:t> </a:t>
            </a:r>
            <a:r>
              <a:rPr lang="ko-KR" altLang="en-US" sz="1000" dirty="0"/>
              <a:t>리스트에 포함된 요소 개수</a:t>
            </a:r>
            <a:r>
              <a:rPr lang="en-US" altLang="ko-KR" sz="1000" dirty="0"/>
              <a:t>(count)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000" dirty="0"/>
              <a:t>&gt;&gt;&gt; a = [1, 2, 3, 1]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000" dirty="0"/>
              <a:t>&gt;&gt;&gt; </a:t>
            </a:r>
            <a:r>
              <a:rPr lang="en-US" altLang="ko-KR" sz="1000" dirty="0" err="1"/>
              <a:t>a.count</a:t>
            </a:r>
            <a:r>
              <a:rPr lang="en-US" altLang="ko-KR" sz="1000" dirty="0"/>
              <a:t>(1)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000" dirty="0"/>
              <a:t>2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F689AEB-6336-4D2B-8E6B-BD0FDC7F35F1}"/>
              </a:ext>
            </a:extLst>
          </p:cNvPr>
          <p:cNvSpPr txBox="1">
            <a:spLocks/>
          </p:cNvSpPr>
          <p:nvPr/>
        </p:nvSpPr>
        <p:spPr>
          <a:xfrm>
            <a:off x="7859697" y="1180730"/>
            <a:ext cx="3494103" cy="5228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ko-KR" altLang="en-US" sz="1000" dirty="0"/>
              <a:t>리스트 확장</a:t>
            </a:r>
            <a:r>
              <a:rPr lang="en-US" altLang="ko-KR" sz="1000" dirty="0"/>
              <a:t>(extend)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000" dirty="0"/>
              <a:t>&gt;&gt;&gt; a</a:t>
            </a:r>
            <a:r>
              <a:rPr lang="ko-KR" altLang="en-US" sz="1000" dirty="0"/>
              <a:t> </a:t>
            </a:r>
            <a:r>
              <a:rPr lang="en-US" altLang="ko-KR" sz="1000" dirty="0"/>
              <a:t>= [1, 2, 3]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000" dirty="0"/>
              <a:t>&gt;&gt;&gt; </a:t>
            </a:r>
            <a:r>
              <a:rPr lang="en-US" altLang="ko-KR" sz="1000" dirty="0" err="1"/>
              <a:t>a.extend</a:t>
            </a:r>
            <a:r>
              <a:rPr lang="en-US" altLang="ko-KR" sz="1000" dirty="0"/>
              <a:t>([4, 5])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000" dirty="0"/>
              <a:t>&gt;&gt;&gt; a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000" dirty="0"/>
              <a:t>[1, 2, 3, 4, 5]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000" dirty="0"/>
              <a:t>&gt;&gt;&gt; b = [6, 7]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000" dirty="0"/>
              <a:t>&gt;&gt;&gt; </a:t>
            </a:r>
            <a:r>
              <a:rPr lang="en-US" altLang="ko-KR" sz="1000" dirty="0" err="1"/>
              <a:t>a.extend</a:t>
            </a:r>
            <a:r>
              <a:rPr lang="en-US" altLang="ko-KR" sz="1000" dirty="0"/>
              <a:t>(b)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000" dirty="0"/>
              <a:t>&gt;&gt;&gt; a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000" dirty="0"/>
              <a:t>[1, 2, 3, 4, 5, 6, 7]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endParaRPr lang="en-US" altLang="ko-KR" sz="1000" dirty="0"/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000" dirty="0"/>
              <a:t>=a += [4, 5]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endParaRPr lang="en-US" altLang="ko-KR" sz="1000" dirty="0"/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ko-KR" altLang="en-US" sz="1000" dirty="0"/>
              <a:t>리스트의 요소 제거</a:t>
            </a:r>
            <a:r>
              <a:rPr lang="en-US" altLang="ko-KR" sz="1000" dirty="0"/>
              <a:t>(del)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000" dirty="0"/>
              <a:t>&gt;&gt;&gt; a = [1, 2, 3, ‘a’, ‘b’, ‘c’]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000" dirty="0"/>
              <a:t>&gt;&gt;&gt; del a[4]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000" dirty="0"/>
              <a:t>&gt;&gt;&gt; a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ko-KR" sz="1000" dirty="0"/>
              <a:t>[1, 2, 3, ‘a’, ‘c’]</a:t>
            </a:r>
          </a:p>
          <a:p>
            <a:pPr marL="0" indent="0">
              <a:spcBef>
                <a:spcPts val="500"/>
              </a:spcBef>
              <a:buFont typeface="Arial" panose="020B0604020202020204" pitchFamily="34" charset="0"/>
              <a:buNone/>
            </a:pPr>
            <a:endParaRPr lang="en-US" altLang="ko-KR" sz="1000" dirty="0"/>
          </a:p>
          <a:p>
            <a:pPr marL="457200" indent="-457200">
              <a:spcBef>
                <a:spcPts val="500"/>
              </a:spcBef>
              <a:buFont typeface="Arial" panose="020B0604020202020204" pitchFamily="34" charset="0"/>
              <a:buAutoNum type="arabicPeriod"/>
            </a:pPr>
            <a:r>
              <a:rPr lang="en-US" altLang="ko-KR" sz="1000" dirty="0" err="1"/>
              <a:t>a.remove</a:t>
            </a:r>
            <a:r>
              <a:rPr lang="en-US" altLang="ko-KR" sz="1000" dirty="0"/>
              <a:t>(x) – x</a:t>
            </a:r>
            <a:r>
              <a:rPr lang="ko-KR" altLang="en-US" sz="1000" dirty="0"/>
              <a:t>는 </a:t>
            </a:r>
            <a:r>
              <a:rPr lang="ko-KR" altLang="en-US" sz="1000" dirty="0" err="1"/>
              <a:t>요소값</a:t>
            </a:r>
            <a:endParaRPr lang="en-US" altLang="ko-KR" sz="1000" dirty="0"/>
          </a:p>
          <a:p>
            <a:pPr marL="457200" indent="-457200">
              <a:spcBef>
                <a:spcPts val="500"/>
              </a:spcBef>
              <a:buFont typeface="Arial" panose="020B0604020202020204" pitchFamily="34" charset="0"/>
              <a:buAutoNum type="arabicPeriod"/>
            </a:pPr>
            <a:r>
              <a:rPr lang="en-US" altLang="ko-KR" sz="1000" dirty="0" err="1"/>
              <a:t>a.pop</a:t>
            </a:r>
            <a:r>
              <a:rPr lang="en-US" altLang="ko-KR" sz="1000" dirty="0"/>
              <a:t>(x) – x</a:t>
            </a:r>
            <a:r>
              <a:rPr lang="ko-KR" altLang="en-US" sz="1000" dirty="0"/>
              <a:t>는 인덱스 리턴</a:t>
            </a:r>
            <a:endParaRPr lang="en-US" altLang="ko-KR" sz="1000" dirty="0"/>
          </a:p>
          <a:p>
            <a:pPr marL="457200" indent="-457200">
              <a:spcBef>
                <a:spcPts val="500"/>
              </a:spcBef>
              <a:buFont typeface="Arial" panose="020B0604020202020204" pitchFamily="34" charset="0"/>
              <a:buAutoNum type="arabicPeriod"/>
            </a:pPr>
            <a:r>
              <a:rPr lang="en-US" altLang="ko-KR" sz="1000" dirty="0"/>
              <a:t>Del</a:t>
            </a:r>
            <a:r>
              <a:rPr lang="ko-KR" altLang="en-US" sz="1000" dirty="0"/>
              <a:t> </a:t>
            </a:r>
            <a:r>
              <a:rPr lang="en-US" altLang="ko-KR" sz="1000" dirty="0"/>
              <a:t>a[x] - x</a:t>
            </a:r>
            <a:r>
              <a:rPr lang="ko-KR" altLang="en-US" sz="1000" dirty="0"/>
              <a:t>는 인덱스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07574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61EE6-21A2-4CCD-BB5F-2D96EE60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2-3) </a:t>
            </a:r>
            <a:r>
              <a:rPr lang="ko-KR" altLang="en-US" sz="2800" dirty="0" err="1"/>
              <a:t>튜플</a:t>
            </a:r>
            <a:r>
              <a:rPr lang="en-US" altLang="ko-KR" sz="2800" dirty="0"/>
              <a:t>(tuple)</a:t>
            </a:r>
            <a:endParaRPr lang="ko-KR" altLang="en-US" sz="2800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99B3C8B-03A4-4BB5-A42D-BDA9EE2C31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0509234"/>
              </p:ext>
            </p:extLst>
          </p:nvPr>
        </p:nvGraphicFramePr>
        <p:xfrm>
          <a:off x="838200" y="1180730"/>
          <a:ext cx="10507462" cy="4668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4887">
                  <a:extLst>
                    <a:ext uri="{9D8B030D-6E8A-4147-A177-3AD203B41FA5}">
                      <a16:colId xmlns:a16="http://schemas.microsoft.com/office/drawing/2014/main" val="3704004524"/>
                    </a:ext>
                  </a:extLst>
                </a:gridCol>
                <a:gridCol w="4350059">
                  <a:extLst>
                    <a:ext uri="{9D8B030D-6E8A-4147-A177-3AD203B41FA5}">
                      <a16:colId xmlns:a16="http://schemas.microsoft.com/office/drawing/2014/main" val="134360084"/>
                    </a:ext>
                  </a:extLst>
                </a:gridCol>
                <a:gridCol w="5042516">
                  <a:extLst>
                    <a:ext uri="{9D8B030D-6E8A-4147-A177-3AD203B41FA5}">
                      <a16:colId xmlns:a16="http://schemas.microsoft.com/office/drawing/2014/main" val="3225879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튜플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27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표현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= [1, 2, 3]</a:t>
                      </a:r>
                    </a:p>
                    <a:p>
                      <a:pPr latinLnBrk="1"/>
                      <a:r>
                        <a:rPr lang="en-US" altLang="ko-KR" dirty="0"/>
                        <a:t>a = [1]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= (1, 2, 3)</a:t>
                      </a:r>
                    </a:p>
                    <a:p>
                      <a:pPr latinLnBrk="1"/>
                      <a:r>
                        <a:rPr lang="en-US" altLang="ko-KR" dirty="0"/>
                        <a:t>a = 1, 2, 3</a:t>
                      </a:r>
                    </a:p>
                    <a:p>
                      <a:pPr latinLnBrk="1"/>
                      <a:r>
                        <a:rPr lang="en-US" altLang="ko-KR" dirty="0"/>
                        <a:t>a = (1,)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472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= [1, 2, ‘a’, ‘b’]</a:t>
                      </a:r>
                    </a:p>
                    <a:p>
                      <a:pPr latinLnBrk="1"/>
                      <a:r>
                        <a:rPr lang="en-US" altLang="ko-KR" dirty="0"/>
                        <a:t>del a[2]</a:t>
                      </a:r>
                    </a:p>
                    <a:p>
                      <a:pPr latinLnBrk="1"/>
                      <a:r>
                        <a:rPr lang="en-US" altLang="ko-KR" dirty="0"/>
                        <a:t>a = [1, 2, ‘b’]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= (1, 2, ‘a’, ‘b’)</a:t>
                      </a:r>
                    </a:p>
                    <a:p>
                      <a:pPr latinLnBrk="1"/>
                      <a:r>
                        <a:rPr lang="en-US" altLang="ko-KR" dirty="0"/>
                        <a:t>del a[2]</a:t>
                      </a:r>
                    </a:p>
                    <a:p>
                      <a:pPr latinLnBrk="1"/>
                      <a:r>
                        <a:rPr lang="en-US" altLang="ko-KR" dirty="0" err="1"/>
                        <a:t>TypeError</a:t>
                      </a:r>
                      <a:r>
                        <a:rPr lang="en-US" altLang="ko-KR" dirty="0"/>
                        <a:t>: ‘tuple’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71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= [1, 2, ‘a’, ‘b’]</a:t>
                      </a:r>
                    </a:p>
                    <a:p>
                      <a:pPr latinLnBrk="1"/>
                      <a:r>
                        <a:rPr lang="en-US" altLang="ko-KR" dirty="0"/>
                        <a:t>a[0] = ‘c’</a:t>
                      </a:r>
                    </a:p>
                    <a:p>
                      <a:pPr latinLnBrk="1"/>
                      <a:r>
                        <a:rPr lang="en-US" altLang="ko-KR" dirty="0"/>
                        <a:t>a = [‘c’, 2, ‘a’, ‘b’]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= (1, 2, ‘a’, ‘b’)</a:t>
                      </a:r>
                    </a:p>
                    <a:p>
                      <a:pPr latinLnBrk="1"/>
                      <a:r>
                        <a:rPr lang="en-US" altLang="ko-KR" dirty="0"/>
                        <a:t>a[0] = ‘c’</a:t>
                      </a:r>
                    </a:p>
                    <a:p>
                      <a:pPr latinLnBrk="1"/>
                      <a:r>
                        <a:rPr lang="en-US" altLang="ko-KR" dirty="0" err="1"/>
                        <a:t>TypeError</a:t>
                      </a:r>
                      <a:r>
                        <a:rPr lang="en-US" altLang="ko-KR" dirty="0"/>
                        <a:t>: ‘tuple’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74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= [1, 2, ‘a’, ‘b’]</a:t>
                      </a:r>
                    </a:p>
                    <a:p>
                      <a:pPr latinLnBrk="1"/>
                      <a:r>
                        <a:rPr lang="en-US" altLang="ko-KR" dirty="0" err="1"/>
                        <a:t>a.append</a:t>
                      </a:r>
                      <a:r>
                        <a:rPr lang="en-US" altLang="ko-KR" dirty="0"/>
                        <a:t>(‘c’)</a:t>
                      </a:r>
                    </a:p>
                    <a:p>
                      <a:pPr latinLnBrk="1"/>
                      <a:r>
                        <a:rPr lang="en-US" altLang="ko-KR" dirty="0"/>
                        <a:t>a = [1, 2, ‘a’, ‘b’, ‘c’]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 = (1, 2, ‘a’, ‘b’)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a.append</a:t>
                      </a:r>
                      <a:r>
                        <a:rPr lang="en-US" altLang="ko-KR" dirty="0"/>
                        <a:t>(‘c’)</a:t>
                      </a:r>
                    </a:p>
                    <a:p>
                      <a:pPr latinLnBrk="1"/>
                      <a:r>
                        <a:rPr lang="en-US" altLang="ko-KR" dirty="0" err="1"/>
                        <a:t>AttributeError</a:t>
                      </a:r>
                      <a:r>
                        <a:rPr lang="en-US" altLang="ko-KR" dirty="0"/>
                        <a:t>: ‘tuple’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389882"/>
                  </a:ext>
                </a:extLst>
              </a:tr>
              <a:tr h="2618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인덱싱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 err="1"/>
                        <a:t>슬라이싱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55249"/>
                  </a:ext>
                </a:extLst>
              </a:tr>
            </a:tbl>
          </a:graphicData>
        </a:graphic>
      </p:graphicFrame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044E85F-DEC3-4F27-8B97-8DD316461790}"/>
              </a:ext>
            </a:extLst>
          </p:cNvPr>
          <p:cNvSpPr txBox="1">
            <a:spLocks/>
          </p:cNvSpPr>
          <p:nvPr/>
        </p:nvSpPr>
        <p:spPr>
          <a:xfrm>
            <a:off x="5633622" y="1180730"/>
            <a:ext cx="422207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10108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61EE6-21A2-4CCD-BB5F-2D96EE60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2-4) </a:t>
            </a:r>
            <a:r>
              <a:rPr lang="ko-KR" altLang="en-US" sz="2800" dirty="0" err="1"/>
              <a:t>딕셔너리</a:t>
            </a:r>
            <a:r>
              <a:rPr lang="ko-KR" altLang="en-US" sz="2800" dirty="0"/>
              <a:t> 자료형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044E85F-DEC3-4F27-8B97-8DD316461790}"/>
              </a:ext>
            </a:extLst>
          </p:cNvPr>
          <p:cNvSpPr txBox="1">
            <a:spLocks/>
          </p:cNvSpPr>
          <p:nvPr/>
        </p:nvSpPr>
        <p:spPr>
          <a:xfrm>
            <a:off x="5633622" y="1180730"/>
            <a:ext cx="422207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8BD8A11-801A-4303-94BD-6E4739C5C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4299"/>
            <a:ext cx="10515600" cy="5182664"/>
          </a:xfrm>
        </p:spPr>
        <p:txBody>
          <a:bodyPr>
            <a:normAutofit fontScale="40000" lnSpcReduction="20000"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ko-KR" altLang="en-US" sz="3500" dirty="0"/>
              <a:t>〮기본적인 </a:t>
            </a:r>
            <a:r>
              <a:rPr lang="ko-KR" altLang="en-US" sz="3500" dirty="0" err="1"/>
              <a:t>딕셔너리의</a:t>
            </a:r>
            <a:r>
              <a:rPr lang="ko-KR" altLang="en-US" sz="3500" dirty="0"/>
              <a:t> 모습</a:t>
            </a:r>
            <a:endParaRPr lang="en-US" altLang="ko-KR" sz="3500" dirty="0"/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{Key1: Value1, Key2: Value2…..}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ko-KR" altLang="en-US" sz="3500" dirty="0"/>
              <a:t>예</a:t>
            </a:r>
            <a:r>
              <a:rPr lang="en-US" altLang="ko-KR" sz="3500" dirty="0"/>
              <a:t>) </a:t>
            </a:r>
            <a:r>
              <a:rPr lang="en-US" altLang="ko-KR" sz="3500" dirty="0" err="1"/>
              <a:t>dic</a:t>
            </a:r>
            <a:r>
              <a:rPr lang="en-US" altLang="ko-KR" sz="3500" dirty="0"/>
              <a:t> = {‘name’ : ‘</a:t>
            </a:r>
            <a:r>
              <a:rPr lang="en-US" altLang="ko-KR" sz="3500" dirty="0" err="1"/>
              <a:t>jiheon</a:t>
            </a:r>
            <a:r>
              <a:rPr lang="en-US" altLang="ko-KR" sz="3500" dirty="0"/>
              <a:t>’ , ‘phone’ : ‘01080817169’ , ‘birth’ : ‘0531’}</a:t>
            </a:r>
          </a:p>
          <a:p>
            <a:pPr marL="0" indent="0">
              <a:spcBef>
                <a:spcPts val="500"/>
              </a:spcBef>
              <a:buNone/>
            </a:pPr>
            <a:endParaRPr lang="en-US" altLang="ko-KR" sz="3500" dirty="0"/>
          </a:p>
          <a:p>
            <a:pPr marL="0" indent="0">
              <a:spcBef>
                <a:spcPts val="500"/>
              </a:spcBef>
              <a:buNone/>
            </a:pPr>
            <a:r>
              <a:rPr lang="ko-KR" altLang="en-US" sz="3500" dirty="0"/>
              <a:t>〮 </a:t>
            </a:r>
            <a:r>
              <a:rPr lang="ko-KR" altLang="en-US" sz="3500" dirty="0" err="1"/>
              <a:t>딕셔너리</a:t>
            </a:r>
            <a:r>
              <a:rPr lang="ko-KR" altLang="en-US" sz="3500" dirty="0"/>
              <a:t> 쌍 추가</a:t>
            </a:r>
            <a:endParaRPr lang="en-US" altLang="ko-KR" sz="3500" dirty="0"/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a</a:t>
            </a:r>
            <a:r>
              <a:rPr lang="ko-KR" altLang="en-US" sz="3500" dirty="0"/>
              <a:t> </a:t>
            </a:r>
            <a:r>
              <a:rPr lang="en-US" altLang="ko-KR" sz="3500" dirty="0"/>
              <a:t>= {1: ‘a’}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a[2] = ‘b’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a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{1: ‘a’, 2: ‘b’}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a[‘name’]  = ‘</a:t>
            </a:r>
            <a:r>
              <a:rPr lang="en-US" altLang="ko-KR" sz="3500" dirty="0" err="1"/>
              <a:t>jiheon</a:t>
            </a:r>
            <a:r>
              <a:rPr lang="en-US" altLang="ko-KR" sz="3500" dirty="0"/>
              <a:t>’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a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{1: ‘a’ , 2: ‘b’ , ‘name’ : ‘</a:t>
            </a:r>
            <a:r>
              <a:rPr lang="en-US" altLang="ko-KR" sz="3500" dirty="0" err="1"/>
              <a:t>jiheon</a:t>
            </a:r>
            <a:r>
              <a:rPr lang="en-US" altLang="ko-KR" sz="3500" dirty="0"/>
              <a:t>’}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a[3] = [1, 2, 3]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a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{1 : ‘a’ , 2: ‘b’ , ‘name’ : ‘</a:t>
            </a:r>
            <a:r>
              <a:rPr lang="en-US" altLang="ko-KR" sz="3500" dirty="0" err="1"/>
              <a:t>jiheon</a:t>
            </a:r>
            <a:r>
              <a:rPr lang="en-US" altLang="ko-KR" sz="3500" dirty="0"/>
              <a:t>’ , 3 : [1, 2, 3]}</a:t>
            </a:r>
          </a:p>
          <a:p>
            <a:pPr marL="0" indent="0">
              <a:spcBef>
                <a:spcPts val="500"/>
              </a:spcBef>
              <a:buNone/>
            </a:pPr>
            <a:endParaRPr lang="en-US" altLang="ko-KR" sz="3500" dirty="0"/>
          </a:p>
          <a:p>
            <a:pPr marL="0" indent="0">
              <a:spcBef>
                <a:spcPts val="500"/>
              </a:spcBef>
              <a:buNone/>
            </a:pPr>
            <a:r>
              <a:rPr lang="ko-KR" altLang="en-US" sz="3500" dirty="0"/>
              <a:t>〮 </a:t>
            </a:r>
            <a:r>
              <a:rPr lang="ko-KR" altLang="en-US" sz="3500" dirty="0" err="1"/>
              <a:t>딕셔너리</a:t>
            </a:r>
            <a:r>
              <a:rPr lang="ko-KR" altLang="en-US" sz="3500" dirty="0"/>
              <a:t> 요소 삭제</a:t>
            </a:r>
            <a:endParaRPr lang="en-US" altLang="ko-KR" sz="3500" dirty="0"/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del a[1]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{2: ‘b’ , ‘name’ : ‘</a:t>
            </a:r>
            <a:r>
              <a:rPr lang="en-US" altLang="ko-KR" sz="3500" dirty="0" err="1"/>
              <a:t>jiheon</a:t>
            </a:r>
            <a:r>
              <a:rPr lang="en-US" altLang="ko-KR" sz="3500" dirty="0"/>
              <a:t>’ , 3 : [1, 2, 3]}</a:t>
            </a:r>
          </a:p>
          <a:p>
            <a:pPr marL="0" indent="0">
              <a:spcBef>
                <a:spcPts val="500"/>
              </a:spcBef>
              <a:buNone/>
            </a:pPr>
            <a:endParaRPr lang="en-US" altLang="ko-KR" sz="3500" dirty="0"/>
          </a:p>
          <a:p>
            <a:pPr marL="0" indent="0">
              <a:spcBef>
                <a:spcPts val="500"/>
              </a:spcBef>
              <a:buNone/>
            </a:pPr>
            <a:r>
              <a:rPr lang="ko-KR" altLang="en-US" sz="3500" dirty="0"/>
              <a:t>〮 </a:t>
            </a:r>
            <a:r>
              <a:rPr lang="ko-KR" altLang="en-US" sz="3500" dirty="0" err="1"/>
              <a:t>딕셔너리</a:t>
            </a:r>
            <a:r>
              <a:rPr lang="ko-KR" altLang="en-US" sz="3500" dirty="0"/>
              <a:t> 사용방법</a:t>
            </a:r>
            <a:endParaRPr lang="en-US" altLang="ko-KR" sz="3500" dirty="0"/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</a:t>
            </a:r>
            <a:r>
              <a:rPr lang="en-US" altLang="ko-KR" sz="3500" dirty="0" err="1"/>
              <a:t>dic</a:t>
            </a:r>
            <a:r>
              <a:rPr lang="en-US" altLang="ko-KR" sz="3500" dirty="0"/>
              <a:t> = {‘name’ : ‘</a:t>
            </a:r>
            <a:r>
              <a:rPr lang="en-US" altLang="ko-KR" sz="3500" dirty="0" err="1"/>
              <a:t>jiheon</a:t>
            </a:r>
            <a:r>
              <a:rPr lang="en-US" altLang="ko-KR" sz="3500" dirty="0"/>
              <a:t>’ , ‘phone’ : ‘01080817169’ , ‘birth’ : ‘0531’}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</a:t>
            </a:r>
            <a:r>
              <a:rPr lang="en-US" altLang="ko-KR" sz="3500" dirty="0" err="1"/>
              <a:t>dic</a:t>
            </a:r>
            <a:r>
              <a:rPr lang="en-US" altLang="ko-KR" sz="3500" dirty="0"/>
              <a:t>[‘name’]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‘</a:t>
            </a:r>
            <a:r>
              <a:rPr lang="en-US" altLang="ko-KR" sz="3500" dirty="0" err="1"/>
              <a:t>jiheon</a:t>
            </a:r>
            <a:r>
              <a:rPr lang="en-US" altLang="ko-KR" sz="3500" dirty="0"/>
              <a:t>’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385203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61EE6-21A2-4CCD-BB5F-2D96EE60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2-5) </a:t>
            </a:r>
            <a:r>
              <a:rPr lang="ko-KR" altLang="en-US" sz="2800" dirty="0" err="1"/>
              <a:t>딕셔너리</a:t>
            </a:r>
            <a:r>
              <a:rPr lang="ko-KR" altLang="en-US" sz="2800" dirty="0"/>
              <a:t> 관련 함수</a:t>
            </a:r>
            <a:r>
              <a:rPr lang="en-US" altLang="ko-KR" sz="2800" dirty="0"/>
              <a:t>(1/2)</a:t>
            </a:r>
            <a:endParaRPr lang="ko-KR" altLang="en-US" sz="28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044E85F-DEC3-4F27-8B97-8DD316461790}"/>
              </a:ext>
            </a:extLst>
          </p:cNvPr>
          <p:cNvSpPr txBox="1">
            <a:spLocks/>
          </p:cNvSpPr>
          <p:nvPr/>
        </p:nvSpPr>
        <p:spPr>
          <a:xfrm>
            <a:off x="5633622" y="1180730"/>
            <a:ext cx="422207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8BD8A11-801A-4303-94BD-6E4739C5C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0"/>
            <a:ext cx="10515600" cy="5182664"/>
          </a:xfrm>
        </p:spPr>
        <p:txBody>
          <a:bodyPr>
            <a:normAutofit fontScale="40000" lnSpcReduction="20000"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ko-KR" altLang="en-US" sz="3500" dirty="0"/>
              <a:t>〮 </a:t>
            </a:r>
            <a:r>
              <a:rPr lang="en-US" altLang="ko-KR" sz="3500" dirty="0"/>
              <a:t>Key </a:t>
            </a:r>
            <a:r>
              <a:rPr lang="ko-KR" altLang="en-US" sz="3500" dirty="0"/>
              <a:t>리스트 만들기</a:t>
            </a:r>
            <a:r>
              <a:rPr lang="en-US" altLang="ko-KR" sz="3500" dirty="0"/>
              <a:t>(keys)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a = {‘name’ : ‘</a:t>
            </a:r>
            <a:r>
              <a:rPr lang="en-US" altLang="ko-KR" sz="3500" dirty="0" err="1"/>
              <a:t>jiheon</a:t>
            </a:r>
            <a:r>
              <a:rPr lang="en-US" altLang="ko-KR" sz="3500" dirty="0"/>
              <a:t>’ , ‘phone’ : ‘01080817169’ , ‘birth’ : ‘0531’}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</a:t>
            </a:r>
            <a:r>
              <a:rPr lang="en-US" altLang="ko-KR" sz="3500" dirty="0" err="1"/>
              <a:t>a.keys</a:t>
            </a:r>
            <a:r>
              <a:rPr lang="en-US" altLang="ko-KR" sz="3500" dirty="0"/>
              <a:t>()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 err="1"/>
              <a:t>dict_keys</a:t>
            </a:r>
            <a:r>
              <a:rPr lang="en-US" altLang="ko-KR" sz="3500" dirty="0"/>
              <a:t>([‘name’ , ‘phone’ , ‘birth’])</a:t>
            </a:r>
          </a:p>
          <a:p>
            <a:pPr marL="0" indent="0">
              <a:spcBef>
                <a:spcPts val="500"/>
              </a:spcBef>
              <a:buNone/>
            </a:pPr>
            <a:endParaRPr lang="en-US" altLang="ko-KR" sz="3500" dirty="0"/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&gt;&gt;&gt;list(</a:t>
            </a:r>
            <a:r>
              <a:rPr lang="en-US" altLang="ko-KR" sz="3500" dirty="0" err="1"/>
              <a:t>a.keys</a:t>
            </a:r>
            <a:r>
              <a:rPr lang="en-US" altLang="ko-KR" sz="3500" dirty="0"/>
              <a:t>())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[‘name’ , ‘phone’ , ‘birth’])</a:t>
            </a:r>
          </a:p>
          <a:p>
            <a:pPr marL="0" indent="0">
              <a:spcBef>
                <a:spcPts val="500"/>
              </a:spcBef>
              <a:buNone/>
            </a:pPr>
            <a:endParaRPr lang="en-US" altLang="ko-KR" sz="3500" dirty="0"/>
          </a:p>
          <a:p>
            <a:pPr marL="0" indent="0">
              <a:spcBef>
                <a:spcPts val="500"/>
              </a:spcBef>
              <a:buNone/>
            </a:pPr>
            <a:r>
              <a:rPr lang="ko-KR" altLang="en-US" sz="3500" dirty="0"/>
              <a:t>〮 </a:t>
            </a:r>
            <a:r>
              <a:rPr lang="en-US" altLang="ko-KR" sz="3500" dirty="0"/>
              <a:t>Value </a:t>
            </a:r>
            <a:r>
              <a:rPr lang="ko-KR" altLang="en-US" sz="3500" dirty="0"/>
              <a:t>리스트 만들기</a:t>
            </a:r>
            <a:r>
              <a:rPr lang="en-US" altLang="ko-KR" sz="3500" dirty="0"/>
              <a:t>(values)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</a:t>
            </a:r>
            <a:r>
              <a:rPr lang="en-US" altLang="ko-KR" sz="3500" dirty="0" err="1"/>
              <a:t>a.values</a:t>
            </a:r>
            <a:r>
              <a:rPr lang="en-US" altLang="ko-KR" sz="3500" dirty="0"/>
              <a:t>()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 err="1"/>
              <a:t>dict_values</a:t>
            </a:r>
            <a:r>
              <a:rPr lang="en-US" altLang="ko-KR" sz="3500" dirty="0"/>
              <a:t>([‘</a:t>
            </a:r>
            <a:r>
              <a:rPr lang="en-US" altLang="ko-KR" sz="3500" dirty="0" err="1"/>
              <a:t>jiheon</a:t>
            </a:r>
            <a:r>
              <a:rPr lang="en-US" altLang="ko-KR" sz="3500" dirty="0"/>
              <a:t>’, ‘01080817169’, ‘0531’])</a:t>
            </a:r>
          </a:p>
          <a:p>
            <a:pPr marL="0" indent="0">
              <a:spcBef>
                <a:spcPts val="500"/>
              </a:spcBef>
              <a:buNone/>
            </a:pPr>
            <a:endParaRPr lang="en-US" altLang="ko-KR" sz="3500" dirty="0"/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&gt;&gt;&gt;list(</a:t>
            </a:r>
            <a:r>
              <a:rPr lang="en-US" altLang="ko-KR" sz="3500" dirty="0" err="1"/>
              <a:t>a.values</a:t>
            </a:r>
            <a:r>
              <a:rPr lang="en-US" altLang="ko-KR" sz="3500" dirty="0"/>
              <a:t>())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[‘</a:t>
            </a:r>
            <a:r>
              <a:rPr lang="en-US" altLang="ko-KR" sz="3500" dirty="0" err="1"/>
              <a:t>jiheon</a:t>
            </a:r>
            <a:r>
              <a:rPr lang="en-US" altLang="ko-KR" sz="3500" dirty="0"/>
              <a:t>’, ‘01080817169’, ‘0531’]</a:t>
            </a:r>
          </a:p>
          <a:p>
            <a:pPr marL="0" indent="0">
              <a:spcBef>
                <a:spcPts val="500"/>
              </a:spcBef>
              <a:buNone/>
            </a:pPr>
            <a:endParaRPr lang="en-US" altLang="ko-KR" sz="3500" dirty="0"/>
          </a:p>
          <a:p>
            <a:pPr marL="0" indent="0">
              <a:spcBef>
                <a:spcPts val="500"/>
              </a:spcBef>
              <a:buNone/>
            </a:pPr>
            <a:r>
              <a:rPr lang="ko-KR" altLang="en-US" sz="3500" dirty="0"/>
              <a:t>〮 </a:t>
            </a:r>
            <a:r>
              <a:rPr lang="en-US" altLang="ko-KR" sz="3500" dirty="0"/>
              <a:t>Key, Value </a:t>
            </a:r>
            <a:r>
              <a:rPr lang="ko-KR" altLang="en-US" sz="3500" dirty="0"/>
              <a:t>쌍 얻기</a:t>
            </a:r>
            <a:r>
              <a:rPr lang="en-US" altLang="ko-KR" sz="3500" dirty="0"/>
              <a:t>(items)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</a:t>
            </a:r>
            <a:r>
              <a:rPr lang="en-US" altLang="ko-KR" sz="3500" dirty="0" err="1"/>
              <a:t>a.items</a:t>
            </a:r>
            <a:r>
              <a:rPr lang="en-US" altLang="ko-KR" sz="3500" dirty="0"/>
              <a:t>()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 err="1"/>
              <a:t>dict_items</a:t>
            </a:r>
            <a:r>
              <a:rPr lang="en-US" altLang="ko-KR" sz="3500" dirty="0"/>
              <a:t>([(‘name’ : ‘</a:t>
            </a:r>
            <a:r>
              <a:rPr lang="en-US" altLang="ko-KR" sz="3500" dirty="0" err="1"/>
              <a:t>jiheon</a:t>
            </a:r>
            <a:r>
              <a:rPr lang="en-US" altLang="ko-KR" sz="3500" dirty="0"/>
              <a:t>’) , (‘phone’ : ‘01080817169’) , (‘birth’ : ‘0531’)])</a:t>
            </a:r>
          </a:p>
          <a:p>
            <a:pPr marL="0" indent="0">
              <a:spcBef>
                <a:spcPts val="500"/>
              </a:spcBef>
              <a:buNone/>
            </a:pPr>
            <a:endParaRPr lang="en-US" altLang="ko-KR" sz="3500" dirty="0"/>
          </a:p>
          <a:p>
            <a:pPr marL="0" indent="0">
              <a:spcBef>
                <a:spcPts val="500"/>
              </a:spcBef>
              <a:buNone/>
            </a:pPr>
            <a:r>
              <a:rPr lang="ko-KR" altLang="en-US" sz="3500" dirty="0"/>
              <a:t>〮 </a:t>
            </a:r>
            <a:r>
              <a:rPr lang="en-US" altLang="ko-KR" sz="3500" dirty="0"/>
              <a:t>Key, Value </a:t>
            </a:r>
            <a:r>
              <a:rPr lang="ko-KR" altLang="en-US" sz="3500" dirty="0"/>
              <a:t>쌍 모두 지우기</a:t>
            </a:r>
            <a:r>
              <a:rPr lang="en-US" altLang="ko-KR" sz="3500" dirty="0"/>
              <a:t>(clear)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</a:t>
            </a:r>
            <a:r>
              <a:rPr lang="en-US" altLang="ko-KR" sz="3500" dirty="0" err="1"/>
              <a:t>a.clear</a:t>
            </a:r>
            <a:r>
              <a:rPr lang="en-US" altLang="ko-KR" sz="3500" dirty="0"/>
              <a:t>()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a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{}</a:t>
            </a:r>
          </a:p>
          <a:p>
            <a:pPr marL="0" indent="0">
              <a:spcBef>
                <a:spcPts val="500"/>
              </a:spcBef>
              <a:buNone/>
            </a:pPr>
            <a:endParaRPr lang="en-US" altLang="ko-KR" sz="3500" dirty="0"/>
          </a:p>
        </p:txBody>
      </p:sp>
    </p:spTree>
    <p:extLst>
      <p:ext uri="{BB962C8B-B14F-4D97-AF65-F5344CB8AC3E}">
        <p14:creationId xmlns:p14="http://schemas.microsoft.com/office/powerpoint/2010/main" val="1787038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61EE6-21A2-4CCD-BB5F-2D96EE60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2-5) </a:t>
            </a:r>
            <a:r>
              <a:rPr lang="ko-KR" altLang="en-US" sz="2800" dirty="0" err="1"/>
              <a:t>딕셔너리</a:t>
            </a:r>
            <a:r>
              <a:rPr lang="ko-KR" altLang="en-US" sz="2800" dirty="0"/>
              <a:t> 관련 함수</a:t>
            </a:r>
            <a:r>
              <a:rPr lang="en-US" altLang="ko-KR" sz="2800" dirty="0"/>
              <a:t>(2/2)</a:t>
            </a:r>
            <a:endParaRPr lang="ko-KR" altLang="en-US" sz="28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044E85F-DEC3-4F27-8B97-8DD316461790}"/>
              </a:ext>
            </a:extLst>
          </p:cNvPr>
          <p:cNvSpPr txBox="1">
            <a:spLocks/>
          </p:cNvSpPr>
          <p:nvPr/>
        </p:nvSpPr>
        <p:spPr>
          <a:xfrm>
            <a:off x="5633622" y="1180730"/>
            <a:ext cx="422207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8BD8A11-801A-4303-94BD-6E4739C5C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0"/>
            <a:ext cx="10515600" cy="5182664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ko-KR" altLang="en-US" sz="3500" dirty="0"/>
              <a:t>〮 </a:t>
            </a:r>
            <a:r>
              <a:rPr lang="en-US" altLang="ko-KR" sz="3500" dirty="0"/>
              <a:t>Key</a:t>
            </a:r>
            <a:r>
              <a:rPr lang="ko-KR" altLang="en-US" sz="3500" dirty="0"/>
              <a:t>로 </a:t>
            </a:r>
            <a:r>
              <a:rPr lang="en-US" altLang="ko-KR" sz="3500" dirty="0"/>
              <a:t>Value </a:t>
            </a:r>
            <a:r>
              <a:rPr lang="ko-KR" altLang="en-US" sz="3500" dirty="0"/>
              <a:t>얻기</a:t>
            </a:r>
            <a:r>
              <a:rPr lang="en-US" altLang="ko-KR" sz="3500" dirty="0"/>
              <a:t>(get)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a = {‘name’ : ‘</a:t>
            </a:r>
            <a:r>
              <a:rPr lang="en-US" altLang="ko-KR" sz="3500" dirty="0" err="1"/>
              <a:t>jiheon</a:t>
            </a:r>
            <a:r>
              <a:rPr lang="en-US" altLang="ko-KR" sz="3500" dirty="0"/>
              <a:t>’ , ‘phone’ : ‘01080817169’ , ‘birth’ : ‘0531’}</a:t>
            </a:r>
          </a:p>
          <a:p>
            <a:pPr marL="0" indent="0">
              <a:spcBef>
                <a:spcPts val="500"/>
              </a:spcBef>
              <a:buNone/>
            </a:pPr>
            <a:endParaRPr lang="en-US" altLang="ko-KR" sz="3500" dirty="0"/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</a:t>
            </a:r>
            <a:r>
              <a:rPr lang="en-US" altLang="ko-KR" sz="3500" dirty="0" err="1"/>
              <a:t>a.get</a:t>
            </a:r>
            <a:r>
              <a:rPr lang="en-US" altLang="ko-KR" sz="3500" dirty="0"/>
              <a:t>(‘name’)		#a[‘name’]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‘</a:t>
            </a:r>
            <a:r>
              <a:rPr lang="en-US" altLang="ko-KR" sz="3500" dirty="0" err="1"/>
              <a:t>jiheon</a:t>
            </a:r>
            <a:r>
              <a:rPr lang="en-US" altLang="ko-KR" sz="3500" dirty="0"/>
              <a:t>’</a:t>
            </a:r>
          </a:p>
          <a:p>
            <a:pPr marL="0" indent="0">
              <a:spcBef>
                <a:spcPts val="500"/>
              </a:spcBef>
              <a:buNone/>
            </a:pPr>
            <a:endParaRPr lang="en-US" altLang="ko-KR" sz="3500" dirty="0"/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</a:t>
            </a:r>
            <a:r>
              <a:rPr lang="en-US" altLang="ko-KR" sz="3500" dirty="0" err="1"/>
              <a:t>a.get</a:t>
            </a:r>
            <a:r>
              <a:rPr lang="en-US" altLang="ko-KR" sz="3500" dirty="0"/>
              <a:t>(‘phone’)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‘01080817169’</a:t>
            </a:r>
          </a:p>
          <a:p>
            <a:pPr marL="0" indent="0">
              <a:spcBef>
                <a:spcPts val="500"/>
              </a:spcBef>
              <a:buNone/>
            </a:pPr>
            <a:endParaRPr lang="en-US" altLang="ko-KR" sz="3500" dirty="0"/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print(</a:t>
            </a:r>
            <a:r>
              <a:rPr lang="en-US" altLang="ko-KR" sz="3500" dirty="0" err="1"/>
              <a:t>a.get</a:t>
            </a:r>
            <a:r>
              <a:rPr lang="en-US" altLang="ko-KR" sz="3500" dirty="0"/>
              <a:t>(‘</a:t>
            </a:r>
            <a:r>
              <a:rPr lang="en-US" altLang="ko-KR" sz="3500" dirty="0" err="1"/>
              <a:t>nokey</a:t>
            </a:r>
            <a:r>
              <a:rPr lang="en-US" altLang="ko-KR" sz="3500" dirty="0"/>
              <a:t>’))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None</a:t>
            </a:r>
          </a:p>
          <a:p>
            <a:pPr marL="0" indent="0">
              <a:spcBef>
                <a:spcPts val="500"/>
              </a:spcBef>
              <a:buNone/>
            </a:pPr>
            <a:endParaRPr lang="en-US" altLang="ko-KR" sz="3500" dirty="0"/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print(a[‘</a:t>
            </a:r>
            <a:r>
              <a:rPr lang="en-US" altLang="ko-KR" sz="3500" dirty="0" err="1"/>
              <a:t>nokey</a:t>
            </a:r>
            <a:r>
              <a:rPr lang="en-US" altLang="ko-KR" sz="3500" dirty="0"/>
              <a:t>’])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 err="1"/>
              <a:t>KeyError</a:t>
            </a:r>
            <a:r>
              <a:rPr lang="en-US" altLang="ko-KR" sz="3500" dirty="0"/>
              <a:t>: ‘</a:t>
            </a:r>
            <a:r>
              <a:rPr lang="en-US" altLang="ko-KR" sz="3500" dirty="0" err="1"/>
              <a:t>nokey</a:t>
            </a:r>
            <a:r>
              <a:rPr lang="en-US" altLang="ko-KR" sz="3500" dirty="0"/>
              <a:t>’</a:t>
            </a:r>
          </a:p>
          <a:p>
            <a:pPr marL="0" indent="0">
              <a:spcBef>
                <a:spcPts val="500"/>
              </a:spcBef>
              <a:buNone/>
            </a:pPr>
            <a:endParaRPr lang="en-US" altLang="ko-KR" sz="3500" dirty="0"/>
          </a:p>
          <a:p>
            <a:pPr marL="0" indent="0">
              <a:spcBef>
                <a:spcPts val="500"/>
              </a:spcBef>
              <a:buNone/>
            </a:pPr>
            <a:r>
              <a:rPr lang="ko-KR" altLang="en-US" sz="3500" dirty="0"/>
              <a:t>〮해당 </a:t>
            </a:r>
            <a:r>
              <a:rPr lang="en-US" altLang="ko-KR" sz="3500" dirty="0"/>
              <a:t>key</a:t>
            </a:r>
            <a:r>
              <a:rPr lang="ko-KR" altLang="en-US" sz="3500" dirty="0"/>
              <a:t>가 </a:t>
            </a:r>
            <a:r>
              <a:rPr lang="ko-KR" altLang="en-US" sz="3500" dirty="0" err="1"/>
              <a:t>딕셔너리</a:t>
            </a:r>
            <a:r>
              <a:rPr lang="ko-KR" altLang="en-US" sz="3500" dirty="0"/>
              <a:t> 안에 있는지 조사하기</a:t>
            </a:r>
            <a:r>
              <a:rPr lang="en-US" altLang="ko-KR" sz="3500" dirty="0"/>
              <a:t>(in)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a = {‘name’ : ‘</a:t>
            </a:r>
            <a:r>
              <a:rPr lang="en-US" altLang="ko-KR" sz="3500" dirty="0" err="1"/>
              <a:t>jiheon</a:t>
            </a:r>
            <a:r>
              <a:rPr lang="en-US" altLang="ko-KR" sz="3500" dirty="0"/>
              <a:t>’ , ‘phone’ : ‘01080817169’ , ‘birth’ : ‘0531’}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 ‘name’ in a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Ture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&gt;&gt;&gt;’email’ in a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ko-KR" sz="35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62362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2308</Words>
  <Application>Microsoft Office PowerPoint</Application>
  <PresentationFormat>와이드스크린</PresentationFormat>
  <Paragraphs>394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파이썬 기초 정리</vt:lpstr>
      <vt:lpstr>▣목차</vt:lpstr>
      <vt:lpstr>1) 숫자형</vt:lpstr>
      <vt:lpstr>2-1) 리스트(1/2)</vt:lpstr>
      <vt:lpstr>2-2) 리스트(2/2)</vt:lpstr>
      <vt:lpstr>2-3) 튜플(tuple)</vt:lpstr>
      <vt:lpstr>2-4) 딕셔너리 자료형</vt:lpstr>
      <vt:lpstr>2-5) 딕셔너리 관련 함수(1/2)</vt:lpstr>
      <vt:lpstr>2-5) 딕셔너리 관련 함수(2/2)</vt:lpstr>
      <vt:lpstr>3-1) 집합 자료형</vt:lpstr>
      <vt:lpstr>3-2) 집합 자료형 관련 함수</vt:lpstr>
      <vt:lpstr>4) 변수 선언</vt:lpstr>
      <vt:lpstr>5) 기초 문법</vt:lpstr>
      <vt:lpstr>6) 사용자 입출력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기초 정리</dc:title>
  <dc:creator>김지헌</dc:creator>
  <cp:lastModifiedBy>김지헌</cp:lastModifiedBy>
  <cp:revision>2</cp:revision>
  <dcterms:created xsi:type="dcterms:W3CDTF">2021-10-10T06:16:42Z</dcterms:created>
  <dcterms:modified xsi:type="dcterms:W3CDTF">2021-10-10T11:08:25Z</dcterms:modified>
</cp:coreProperties>
</file>