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5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6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7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8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9" r:id="rId4"/>
    <p:sldId id="260" r:id="rId5"/>
    <p:sldId id="263" r:id="rId6"/>
    <p:sldId id="264" r:id="rId7"/>
    <p:sldId id="272" r:id="rId8"/>
    <p:sldId id="273" r:id="rId9"/>
    <p:sldId id="266" r:id="rId10"/>
    <p:sldId id="267" r:id="rId11"/>
    <p:sldId id="275" r:id="rId12"/>
    <p:sldId id="274" r:id="rId13"/>
    <p:sldId id="276" r:id="rId14"/>
    <p:sldId id="277" r:id="rId15"/>
    <p:sldId id="278" r:id="rId16"/>
    <p:sldId id="280" r:id="rId17"/>
    <p:sldId id="282" r:id="rId18"/>
    <p:sldId id="281" r:id="rId19"/>
    <p:sldId id="268" r:id="rId20"/>
    <p:sldId id="283" r:id="rId21"/>
    <p:sldId id="261" r:id="rId22"/>
  </p:sldIdLst>
  <p:sldSz cx="9144000" cy="6858000" type="screen4x3"/>
  <p:notesSz cx="6858000" cy="9144000"/>
  <p:custDataLst>
    <p:tags r:id="rId2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6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3E895-86B4-46AB-ACD4-C3C20751C21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0E20-303F-461F-8602-976D1F22D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1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SMOTE : </a:t>
            </a:r>
            <a:r>
              <a:rPr lang="ko-KR" altLang="en-US" dirty="0"/>
              <a:t>기존 데이터셋보다 점수 올라감</a:t>
            </a:r>
          </a:p>
          <a:p>
            <a:r>
              <a:rPr lang="en-US" altLang="ko-KR" dirty="0"/>
              <a:t>TOMEK : </a:t>
            </a:r>
            <a:r>
              <a:rPr lang="ko-KR" altLang="en-US" dirty="0"/>
              <a:t>기존 데이터셋보다 점수 올라감</a:t>
            </a:r>
          </a:p>
          <a:p>
            <a:r>
              <a:rPr lang="en-US" altLang="ko-KR" dirty="0" err="1"/>
              <a:t>EasyEnsemble</a:t>
            </a:r>
            <a:r>
              <a:rPr lang="en-US" altLang="ko-KR" dirty="0"/>
              <a:t> : </a:t>
            </a:r>
            <a:r>
              <a:rPr lang="ko-KR" altLang="en-US" dirty="0"/>
              <a:t>기존 데이터셋보다 점수 </a:t>
            </a:r>
            <a:r>
              <a:rPr lang="ko-KR" altLang="en-US" dirty="0" err="1"/>
              <a:t>내려감</a:t>
            </a:r>
            <a:endParaRPr lang="ko-KR" altLang="en-US" dirty="0"/>
          </a:p>
          <a:p>
            <a:r>
              <a:rPr lang="en-US" altLang="ko-KR" dirty="0" err="1"/>
              <a:t>BalanceCascade</a:t>
            </a:r>
            <a:r>
              <a:rPr lang="en-US" altLang="ko-KR" dirty="0"/>
              <a:t> : </a:t>
            </a:r>
            <a:r>
              <a:rPr lang="ko-KR" altLang="en-US" dirty="0" err="1"/>
              <a:t>메모리에러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Smote:</a:t>
            </a:r>
            <a:r>
              <a:rPr lang="ko-KR" altLang="en-US" dirty="0"/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Over-Sampling,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소수 클래스를 복사하기 때문에 과적합의 가능성이 있다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9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우리가 </a:t>
            </a:r>
            <a:r>
              <a:rPr lang="ko-KR" altLang="en-US" dirty="0" err="1"/>
              <a:t>변수에대한</a:t>
            </a:r>
            <a:r>
              <a:rPr lang="ko-KR" altLang="en-US" dirty="0"/>
              <a:t> </a:t>
            </a:r>
            <a:r>
              <a:rPr lang="en-US" altLang="ko-KR" dirty="0" err="1"/>
              <a:t>ABTest</a:t>
            </a:r>
            <a:r>
              <a:rPr lang="ko-KR" altLang="en-US" dirty="0"/>
              <a:t>를 </a:t>
            </a:r>
            <a:r>
              <a:rPr lang="ko-KR" altLang="en-US" dirty="0" err="1"/>
              <a:t>진행할때</a:t>
            </a:r>
            <a:r>
              <a:rPr lang="ko-KR" altLang="en-US" dirty="0"/>
              <a:t> 브랜드이름</a:t>
            </a:r>
            <a:r>
              <a:rPr lang="en-US" altLang="ko-KR" dirty="0"/>
              <a:t>(</a:t>
            </a:r>
            <a:r>
              <a:rPr lang="en-US" altLang="ko-KR" dirty="0" err="1"/>
              <a:t>brd_nm</a:t>
            </a:r>
            <a:r>
              <a:rPr lang="en-US" altLang="ko-KR" dirty="0"/>
              <a:t>)</a:t>
            </a:r>
            <a:r>
              <a:rPr lang="ko-KR" altLang="en-US" dirty="0"/>
              <a:t>에 대한 변수중요도가 높았기 때문에 문자열 데이터를 가지고 성별을 예측해보면 </a:t>
            </a:r>
            <a:r>
              <a:rPr lang="ko-KR" altLang="en-US" dirty="0" err="1"/>
              <a:t>의미있는</a:t>
            </a:r>
            <a:r>
              <a:rPr lang="ko-KR" altLang="en-US" dirty="0"/>
              <a:t> 결과가 </a:t>
            </a:r>
            <a:r>
              <a:rPr lang="ko-KR" altLang="en-US" dirty="0" err="1"/>
              <a:t>나올것같아서</a:t>
            </a:r>
            <a:r>
              <a:rPr lang="ko-KR" altLang="en-US" dirty="0"/>
              <a:t> </a:t>
            </a:r>
            <a:r>
              <a:rPr lang="en-US" altLang="ko-KR" dirty="0"/>
              <a:t>word2vec</a:t>
            </a:r>
            <a:r>
              <a:rPr lang="ko-KR" altLang="en-US" dirty="0"/>
              <a:t>을 진행했지만 적은 </a:t>
            </a:r>
            <a:r>
              <a:rPr lang="ko-KR" altLang="en-US" dirty="0" err="1"/>
              <a:t>피쳐만</a:t>
            </a:r>
            <a:r>
              <a:rPr lang="ko-KR" altLang="en-US" dirty="0"/>
              <a:t> 가지고 예측하기엔 무리가 </a:t>
            </a:r>
            <a:r>
              <a:rPr lang="ko-KR" altLang="en-US" dirty="0" err="1"/>
              <a:t>잇엇다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8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떄로는</a:t>
            </a:r>
            <a:r>
              <a:rPr lang="ko-KR" altLang="en-US" dirty="0"/>
              <a:t> </a:t>
            </a:r>
            <a:r>
              <a:rPr lang="ko-KR" altLang="en-US" dirty="0" err="1"/>
              <a:t>임벨하지</a:t>
            </a:r>
            <a:r>
              <a:rPr lang="ko-KR" altLang="en-US" dirty="0"/>
              <a:t> 않은 경우에 더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7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8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</a:t>
            </a:r>
            <a:r>
              <a:rPr lang="en-US" altLang="ko-KR" dirty="0"/>
              <a:t>pred12</a:t>
            </a:r>
            <a:r>
              <a:rPr lang="ko-KR" altLang="en-US" dirty="0"/>
              <a:t>만의 결과보다 낮음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E0E20-303F-461F-8602-976D1F22D2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3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6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3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6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33FE7-92A8-4FE6-816B-6C202DF03FFA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D669-746F-492F-B488-07B7A3624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Relationship Id="rId1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4.pn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1.emf"/><Relationship Id="rId2" Type="http://schemas.openxmlformats.org/officeDocument/2006/relationships/tags" Target="../tags/tag79.xml"/><Relationship Id="rId1" Type="http://schemas.openxmlformats.org/officeDocument/2006/relationships/vmlDrawing" Target="../drawings/vmlDrawing10.vml"/><Relationship Id="rId6" Type="http://schemas.openxmlformats.org/officeDocument/2006/relationships/tags" Target="../tags/tag83.xml"/><Relationship Id="rId11" Type="http://schemas.openxmlformats.org/officeDocument/2006/relationships/oleObject" Target="../embeddings/oleObject3.bin"/><Relationship Id="rId5" Type="http://schemas.openxmlformats.org/officeDocument/2006/relationships/tags" Target="../tags/tag8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9.png"/><Relationship Id="rId2" Type="http://schemas.openxmlformats.org/officeDocument/2006/relationships/tags" Target="../tags/tag87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1.vml"/><Relationship Id="rId6" Type="http://schemas.openxmlformats.org/officeDocument/2006/relationships/tags" Target="../tags/tag91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90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4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1.emf"/><Relationship Id="rId2" Type="http://schemas.openxmlformats.org/officeDocument/2006/relationships/tags" Target="../tags/tag9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99.xml"/><Relationship Id="rId11" Type="http://schemas.openxmlformats.org/officeDocument/2006/relationships/oleObject" Target="../embeddings/oleObject3.bin"/><Relationship Id="rId5" Type="http://schemas.openxmlformats.org/officeDocument/2006/relationships/tags" Target="../tags/tag9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emf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03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07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06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11.xml"/><Relationship Id="rId16" Type="http://schemas.microsoft.com/office/2007/relationships/hdphoto" Target="../media/hdphoto3.wdp"/><Relationship Id="rId1" Type="http://schemas.openxmlformats.org/officeDocument/2006/relationships/vmlDrawing" Target="../drawings/vmlDrawing14.vml"/><Relationship Id="rId6" Type="http://schemas.openxmlformats.org/officeDocument/2006/relationships/tags" Target="../tags/tag1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4.xml"/><Relationship Id="rId15" Type="http://schemas.openxmlformats.org/officeDocument/2006/relationships/image" Target="../media/image4.png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1.emf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20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24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23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image" Target="../media/image1.emf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28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32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31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Layout" Target="../slideLayouts/slideLayout7.xml"/><Relationship Id="rId17" Type="http://schemas.microsoft.com/office/2007/relationships/hdphoto" Target="../media/hdphoto3.wdp"/><Relationship Id="rId2" Type="http://schemas.openxmlformats.org/officeDocument/2006/relationships/tags" Target="../tags/tag136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17.v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1.emf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image" Target="../media/image1.emf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oleObject" Target="../embeddings/oleObject3.bin"/><Relationship Id="rId2" Type="http://schemas.openxmlformats.org/officeDocument/2006/relationships/tags" Target="../tags/tag14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50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49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5.xml"/><Relationship Id="rId21" Type="http://schemas.openxmlformats.org/officeDocument/2006/relationships/image" Target="../media/image4.png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image" Target="../media/image1.emf"/><Relationship Id="rId1" Type="http://schemas.openxmlformats.org/officeDocument/2006/relationships/vmlDrawing" Target="../drawings/vmlDrawing19.v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24" Type="http://schemas.microsoft.com/office/2007/relationships/hdphoto" Target="../media/hdphoto5.wdp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23" Type="http://schemas.openxmlformats.org/officeDocument/2006/relationships/image" Target="../media/image6.png"/><Relationship Id="rId10" Type="http://schemas.openxmlformats.org/officeDocument/2006/relationships/tags" Target="../tags/tag162.xml"/><Relationship Id="rId19" Type="http://schemas.openxmlformats.org/officeDocument/2006/relationships/oleObject" Target="../embeddings/oleObject3.bin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Relationship Id="rId22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oleObject" Target="../embeddings/oleObject2.bin"/><Relationship Id="rId17" Type="http://schemas.microsoft.com/office/2007/relationships/hdphoto" Target="../media/hdphoto4.wdp"/><Relationship Id="rId2" Type="http://schemas.openxmlformats.org/officeDocument/2006/relationships/tags" Target="../tags/tag8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15" Type="http://schemas.microsoft.com/office/2007/relationships/hdphoto" Target="../media/hdphoto3.wdp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1.emf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oleObject" Target="../embeddings/oleObject3.bin"/><Relationship Id="rId17" Type="http://schemas.microsoft.com/office/2007/relationships/hdphoto" Target="../media/hdphoto4.wdp"/><Relationship Id="rId2" Type="http://schemas.openxmlformats.org/officeDocument/2006/relationships/tags" Target="../tags/tag170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20.vml"/><Relationship Id="rId6" Type="http://schemas.openxmlformats.org/officeDocument/2006/relationships/tags" Target="../tags/tag1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3.xml"/><Relationship Id="rId15" Type="http://schemas.microsoft.com/office/2007/relationships/hdphoto" Target="../media/hdphoto3.wdp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80.xml"/><Relationship Id="rId7" Type="http://schemas.openxmlformats.org/officeDocument/2006/relationships/image" Target="../media/image1.emf"/><Relationship Id="rId2" Type="http://schemas.openxmlformats.org/officeDocument/2006/relationships/tags" Target="../tags/tag17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1.xml"/><Relationship Id="rId9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.e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17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5" Type="http://schemas.microsoft.com/office/2007/relationships/hdphoto" Target="../media/hdphoto3.wdp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1.emf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26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9.xml"/><Relationship Id="rId15" Type="http://schemas.microsoft.com/office/2007/relationships/hdphoto" Target="../media/hdphoto3.wdp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emf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oleObject" Target="../embeddings/oleObject3.bin"/><Relationship Id="rId2" Type="http://schemas.openxmlformats.org/officeDocument/2006/relationships/tags" Target="../tags/tag35.xml"/><Relationship Id="rId1" Type="http://schemas.openxmlformats.org/officeDocument/2006/relationships/vmlDrawing" Target="../drawings/vmlDrawing5.v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8.xml"/><Relationship Id="rId15" Type="http://schemas.microsoft.com/office/2007/relationships/hdphoto" Target="../media/hdphoto3.wdp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.emf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oleObject" Target="../embeddings/oleObject3.bin"/><Relationship Id="rId17" Type="http://schemas.microsoft.com/office/2007/relationships/hdphoto" Target="../media/hdphoto5.wdp"/><Relationship Id="rId2" Type="http://schemas.openxmlformats.org/officeDocument/2006/relationships/tags" Target="../tags/tag44.xml"/><Relationship Id="rId16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7.xml"/><Relationship Id="rId15" Type="http://schemas.microsoft.com/office/2007/relationships/hdphoto" Target="../media/hdphoto3.wdp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1.emf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oleObject" Target="../embeddings/oleObject3.bin"/><Relationship Id="rId2" Type="http://schemas.openxmlformats.org/officeDocument/2006/relationships/tags" Target="../tags/tag53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15" Type="http://schemas.microsoft.com/office/2007/relationships/hdphoto" Target="../media/hdphoto3.wdp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4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.emf"/><Relationship Id="rId2" Type="http://schemas.openxmlformats.org/officeDocument/2006/relationships/tags" Target="../tags/tag62.xml"/><Relationship Id="rId1" Type="http://schemas.openxmlformats.org/officeDocument/2006/relationships/vmlDrawing" Target="../drawings/vmlDrawing8.vml"/><Relationship Id="rId6" Type="http://schemas.openxmlformats.org/officeDocument/2006/relationships/tags" Target="../tags/tag66.xml"/><Relationship Id="rId11" Type="http://schemas.openxmlformats.org/officeDocument/2006/relationships/oleObject" Target="../embeddings/oleObject3.bin"/><Relationship Id="rId5" Type="http://schemas.openxmlformats.org/officeDocument/2006/relationships/tags" Target="../tags/tag6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oleObject" Target="../embeddings/oleObject3.bin"/><Relationship Id="rId18" Type="http://schemas.microsoft.com/office/2007/relationships/hdphoto" Target="../media/hdphoto5.wdp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6.png"/><Relationship Id="rId2" Type="http://schemas.openxmlformats.org/officeDocument/2006/relationships/tags" Target="../tags/tag70.xml"/><Relationship Id="rId16" Type="http://schemas.microsoft.com/office/2007/relationships/hdphoto" Target="../media/hdphoto3.wdp"/><Relationship Id="rId1" Type="http://schemas.openxmlformats.org/officeDocument/2006/relationships/vmlDrawing" Target="../drawings/vmlDrawing9.v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5" Type="http://schemas.openxmlformats.org/officeDocument/2006/relationships/image" Target="../media/image4.png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84110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835158" y="2714715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유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나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종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(</a:t>
            </a:r>
            <a:r>
              <a:rPr lang="ko-KR" altLang="en-US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언</a:t>
            </a:r>
            <a:r>
              <a:rPr lang="en-US" altLang="ko-KR" sz="1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</a:t>
            </a:r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</a:t>
            </a:r>
            <a:r>
              <a:rPr lang="ko-KR" altLang="en-US" sz="2000" dirty="0">
                <a:solidFill>
                  <a:srgbClr val="FFCC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美</a:t>
            </a: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1835696" y="1772816"/>
            <a:ext cx="5743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라운드 ExtraBold" pitchFamily="50" charset="-127"/>
                <a:ea typeface="나눔스퀘어라운드 ExtraBold" pitchFamily="50" charset="-127"/>
              </a:rPr>
              <a:t>Data Mining Final Round 1st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7241" b="62214" l="6250" r="94219">
                        <a14:foregroundMark x1="74219" y1="42794" x2="74219" y2="42794"/>
                        <a14:foregroundMark x1="84063" y1="50088" x2="83438" y2="50439"/>
                        <a14:foregroundMark x1="88125" y1="44025" x2="88125" y2="44025"/>
                        <a14:foregroundMark x1="87031" y1="56942" x2="87031" y2="56942"/>
                        <a14:foregroundMark x1="77188" y1="59315" x2="77188" y2="59315"/>
                        <a14:foregroundMark x1="72969" y1="35237" x2="72969" y2="35237"/>
                        <a14:foregroundMark x1="62813" y1="38489" x2="62813" y2="38489"/>
                        <a14:foregroundMark x1="53438" y1="31019" x2="53438" y2="31019"/>
                        <a14:foregroundMark x1="47031" y1="37346" x2="47031" y2="37346"/>
                        <a14:foregroundMark x1="35938" y1="35589" x2="35938" y2="35589"/>
                        <a14:foregroundMark x1="32813" y1="45167" x2="32813" y2="45167"/>
                        <a14:foregroundMark x1="19531" y1="43234" x2="19531" y2="43234"/>
                        <a14:foregroundMark x1="15000" y1="49209" x2="15000" y2="49209"/>
                        <a14:foregroundMark x1="15625" y1="57469" x2="15625" y2="57469"/>
                        <a14:foregroundMark x1="24531" y1="60457" x2="24531" y2="60457"/>
                        <a14:backgroundMark x1="47656" y1="55448" x2="47656" y2="55448"/>
                        <a14:backgroundMark x1="31719" y1="51318" x2="31719" y2="51318"/>
                        <a14:backgroundMark x1="56563" y1="52460" x2="55469" y2="53076"/>
                        <a14:backgroundMark x1="68594" y1="52197" x2="68594" y2="52197"/>
                        <a14:backgroundMark x1="53438" y1="60457" x2="53438" y2="60457"/>
                        <a14:backgroundMark x1="35938" y1="56327" x2="35938" y2="56327"/>
                        <a14:backgroundMark x1="52188" y1="47364" x2="52188" y2="47364"/>
                        <a14:backgroundMark x1="42500" y1="45431" x2="42500" y2="45431"/>
                        <a14:backgroundMark x1="32813" y1="51933" x2="32813" y2="51933"/>
                        <a14:backgroundMark x1="42500" y1="52460" x2="42500" y2="52460"/>
                        <a14:backgroundMark x1="53906" y1="50439" x2="53906" y2="50439"/>
                        <a14:backgroundMark x1="62656" y1="50264" x2="62656" y2="50264"/>
                        <a14:backgroundMark x1="57656" y1="47276" x2="57656" y2="47276"/>
                        <a14:backgroundMark x1="59688" y1="55185" x2="59688" y2="55185"/>
                        <a14:backgroundMark x1="53438" y1="54833" x2="53438" y2="54833"/>
                        <a14:backgroundMark x1="50781" y1="56854" x2="50781" y2="56854"/>
                        <a14:backgroundMark x1="46094" y1="58963" x2="46094" y2="58963"/>
                        <a14:backgroundMark x1="41406" y1="53076" x2="41406" y2="53076"/>
                        <a14:backgroundMark x1="42656" y1="48770" x2="42656" y2="48770"/>
                        <a14:backgroundMark x1="35781" y1="51845" x2="35781" y2="51845"/>
                        <a14:backgroundMark x1="39375" y1="47803" x2="39375" y2="47803"/>
                        <a14:backgroundMark x1="48529" y1="43893" x2="48529" y2="44812"/>
                        <a14:backgroundMark x1="70261" y1="54545" x2="70261" y2="54545"/>
                        <a14:backgroundMark x1="67157" y1="55647" x2="66176" y2="55831"/>
                        <a14:backgroundMark x1="70588" y1="51331" x2="70588" y2="51331"/>
                        <a14:backgroundMark x1="68137" y1="57759" x2="68137" y2="57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2" t="27657" r="5835" b="37375"/>
          <a:stretch/>
        </p:blipFill>
        <p:spPr>
          <a:xfrm>
            <a:off x="3455392" y="3354757"/>
            <a:ext cx="2245200" cy="15841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832" b="96008" l="4399" r="97654">
                        <a14:foregroundMark x1="41056" y1="29202" x2="41056" y2="29202"/>
                        <a14:foregroundMark x1="63930" y1="23109" x2="63930" y2="23109"/>
                        <a14:foregroundMark x1="53666" y1="22479" x2="53666" y2="22479"/>
                        <a14:foregroundMark x1="85630" y1="78782" x2="85630" y2="78782"/>
                        <a14:foregroundMark x1="75953" y1="79412" x2="75953" y2="79412"/>
                        <a14:foregroundMark x1="48974" y1="93908" x2="48974" y2="93908"/>
                        <a14:foregroundMark x1="55718" y1="94328" x2="55718" y2="94328"/>
                        <a14:foregroundMark x1="80059" y1="38866" x2="80059" y2="38866"/>
                        <a14:foregroundMark x1="80059" y1="79202" x2="80059" y2="79202"/>
                        <a14:foregroundMark x1="82727" y1="17787" x2="82727" y2="17787"/>
                        <a14:foregroundMark x1="73939" y1="14317" x2="73939" y2="14317"/>
                        <a14:foregroundMark x1="87273" y1="21909" x2="87273" y2="21909"/>
                        <a14:foregroundMark x1="89697" y1="27766" x2="89697" y2="27766"/>
                        <a14:foregroundMark x1="70303" y1="14317" x2="70303" y2="14317"/>
                        <a14:foregroundMark x1="76970" y1="13883" x2="76970" y2="13883"/>
                        <a14:foregroundMark x1="83333" y1="16486" x2="83333" y2="16486"/>
                        <a14:foregroundMark x1="86364" y1="20607" x2="86364" y2="20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91" y="3861048"/>
            <a:ext cx="1375817" cy="19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19575" y="2356734"/>
            <a:ext cx="7560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Pred7 -                   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Private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SMOTE        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0.68379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0.70598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0.71616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0.71711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Pred8 -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SMOTE         :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오래걸리고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메모리 오류로 진행이 어려웠음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52696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EEC01-92DE-4202-A400-6538A19F22A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3331" r="1963"/>
          <a:stretch/>
        </p:blipFill>
        <p:spPr>
          <a:xfrm>
            <a:off x="1331640" y="4304691"/>
            <a:ext cx="6646800" cy="1908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A700FF-4636-493D-8BBD-5D5250D4501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71600" y="2174087"/>
            <a:ext cx="3888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SMOTE         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426BC6-CF48-4AFC-944B-F1F3DFFF7D6E}"/>
              </a:ext>
            </a:extLst>
          </p:cNvPr>
          <p:cNvGrpSpPr/>
          <p:nvPr/>
        </p:nvGrpSpPr>
        <p:grpSpPr>
          <a:xfrm>
            <a:off x="3395468" y="1983785"/>
            <a:ext cx="4152250" cy="2083940"/>
            <a:chOff x="3402495" y="2029136"/>
            <a:chExt cx="4152250" cy="208394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82958FB-6F03-41A7-B776-D8AD9632E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1647" b="18450"/>
            <a:stretch/>
          </p:blipFill>
          <p:spPr>
            <a:xfrm>
              <a:off x="3419872" y="2049995"/>
              <a:ext cx="4104456" cy="206308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BE6A36-C028-400C-8CB5-9D14B199A89B}"/>
                </a:ext>
              </a:extLst>
            </p:cNvPr>
            <p:cNvSpPr txBox="1"/>
            <p:nvPr/>
          </p:nvSpPr>
          <p:spPr>
            <a:xfrm>
              <a:off x="3402495" y="2029136"/>
              <a:ext cx="4152250" cy="2062103"/>
            </a:xfrm>
            <a:prstGeom prst="rect">
              <a:avLst/>
            </a:prstGeom>
            <a:noFill/>
            <a:ln w="38100"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1E171C-E0B4-4D89-9EEE-9E4FDE5DE916}"/>
              </a:ext>
            </a:extLst>
          </p:cNvPr>
          <p:cNvSpPr txBox="1"/>
          <p:nvPr/>
        </p:nvSpPr>
        <p:spPr>
          <a:xfrm>
            <a:off x="1318666" y="4268153"/>
            <a:ext cx="6659773" cy="1908212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1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19575" y="2356734"/>
            <a:ext cx="75608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Pred7 -                   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Private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SMOTE        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0.68379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0.70598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0.71616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0.71711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Pred8 -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SMOTE         :  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 안함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                                                                                                                                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오래걸리고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메모리 오류로 진행이 어려웠음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0.71672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0.72504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90944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237946" y="2785602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Pred9 :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수치형 데이터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(ex,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평균구매액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내점일수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가지고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poly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-&gt; 0. 63513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Pred10 :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원핫인코딩한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변수들 가지고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word2vec 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0.64420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3811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899592" y="2373860"/>
            <a:ext cx="75608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: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등조의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+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중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선출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1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                 Private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 SMOTE         :  0.70598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0.69816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0.71711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0.71081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D4381-9B13-4647-A63A-FBD12ED632E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49606" y="508573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Imbalanced X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: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0.72706 </a:t>
            </a:r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0.71706</a:t>
            </a:r>
          </a:p>
        </p:txBody>
      </p:sp>
    </p:spTree>
    <p:extLst>
      <p:ext uri="{BB962C8B-B14F-4D97-AF65-F5344CB8AC3E}">
        <p14:creationId xmlns:p14="http://schemas.microsoft.com/office/powerpoint/2010/main" val="20436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71600" y="2348880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0.72016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0.71685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262767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2210585"/>
            <a:ext cx="7200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0.72643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161992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think-cell Slide" r:id="rId14" imgW="493" imgH="493" progId="TCLayout.ActiveDocument.1">
                  <p:embed/>
                </p:oleObj>
              </mc:Choice>
              <mc:Fallback>
                <p:oleObj name="think-cell Slide" r:id="rId14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2210585"/>
            <a:ext cx="7200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지금까지 만든 </a:t>
            </a:r>
            <a:r>
              <a:rPr lang="en-US" altLang="ko-KR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중 </a:t>
            </a:r>
            <a:r>
              <a:rPr lang="en-US" altLang="ko-KR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</a:t>
            </a:r>
            <a:r>
              <a:rPr lang="ko-KR" altLang="en-US" sz="24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 파일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가지고 앙상블</a:t>
            </a:r>
            <a:endParaRPr lang="en-US" altLang="ko-KR" sz="24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이때까지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</a:t>
            </a:r>
            <a:r>
              <a:rPr lang="en-US" altLang="ko-KR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값이 나오지 않아서 함께 앙상블 못함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0.72643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77972E-0E13-4F8F-A93A-9EB699156791}"/>
              </a:ext>
            </a:extLst>
          </p:cNvPr>
          <p:cNvGrpSpPr/>
          <p:nvPr/>
        </p:nvGrpSpPr>
        <p:grpSpPr>
          <a:xfrm>
            <a:off x="1043608" y="4653136"/>
            <a:ext cx="5454968" cy="504056"/>
            <a:chOff x="1043608" y="4653136"/>
            <a:chExt cx="5454968" cy="5040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680F6D-3FCA-4442-AF17-4355F2AD0C5A}"/>
                </a:ext>
              </a:extLst>
            </p:cNvPr>
            <p:cNvSpPr txBox="1"/>
            <p:nvPr/>
          </p:nvSpPr>
          <p:spPr>
            <a:xfrm>
              <a:off x="1043608" y="4653136"/>
              <a:ext cx="3076442" cy="504056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E1FE51E3-3415-4A12-99B2-C08CCDCDC278}"/>
                </a:ext>
              </a:extLst>
            </p:cNvPr>
            <p:cNvSpPr/>
            <p:nvPr/>
          </p:nvSpPr>
          <p:spPr>
            <a:xfrm>
              <a:off x="4324702" y="4761148"/>
              <a:ext cx="504056" cy="2880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A1EA5-B156-413E-912C-9EF458EE113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990787" y="4695527"/>
              <a:ext cx="1507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CC0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0.72838</a:t>
              </a:r>
              <a:endPara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A579EF-6D2B-46C0-9272-E1EAB1A25F9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75856" y="954395"/>
            <a:ext cx="54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지금 앙상블한 </a:t>
            </a:r>
            <a:r>
              <a:rPr lang="ko-KR" altLang="en-US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값들간의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유사도가 높아서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 했을 때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오히려 값이 </a:t>
            </a:r>
            <a:r>
              <a:rPr lang="ko-KR" altLang="en-US" sz="2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않좋구나</a:t>
            </a:r>
            <a:r>
              <a:rPr lang="en-US" altLang="ko-KR" sz="2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!”</a:t>
            </a:r>
            <a:endParaRPr lang="en-US" altLang="ko-KR" sz="3200" dirty="0">
              <a:solidFill>
                <a:srgbClr val="FFCC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2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967595" y="1974029"/>
            <a:ext cx="7200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“Power mean (</a:t>
            </a:r>
            <a:r>
              <a:rPr lang="ko-KR" altLang="en-US" sz="3200" dirty="0" err="1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멱평균</a:t>
            </a:r>
            <a:r>
              <a:rPr lang="en-US" altLang="ko-KR" sz="32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)”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pred12  </a:t>
            </a: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임벨런스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처리 없이 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Voting</a:t>
            </a: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&amp; 2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앞장의 앙상블한 데이터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 startAt="2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Private : 0.73282    </a:t>
            </a:r>
            <a:r>
              <a:rPr lang="en-US" altLang="ko-KR" sz="32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: 0.72461</a:t>
            </a:r>
          </a:p>
          <a:p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최적의 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를 </a:t>
            </a:r>
            <a:r>
              <a:rPr lang="ko-KR" altLang="en-US" sz="16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찾기위해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상하로 조정하였으나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교수님이 주신 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2.56</a:t>
            </a:r>
            <a:r>
              <a:rPr lang="ko-KR" altLang="en-US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 최고</a:t>
            </a:r>
            <a:r>
              <a:rPr lang="en-US" altLang="ko-KR" sz="1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E88E-6E37-4E24-97BC-E91DD78F0F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237924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think-cell Slide" r:id="rId19" imgW="493" imgH="493" progId="TCLayout.ActiveDocument.1">
                  <p:embed/>
                </p:oleObj>
              </mc:Choice>
              <mc:Fallback>
                <p:oleObj name="think-cell Slide" r:id="rId19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6674" y="-18395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결론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8C2EE-3247-48D0-A790-66EF4C31FC7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과정 정리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A80BAC-7E27-4A71-B315-512671444841}"/>
              </a:ext>
            </a:extLst>
          </p:cNvPr>
          <p:cNvGrpSpPr/>
          <p:nvPr/>
        </p:nvGrpSpPr>
        <p:grpSpPr>
          <a:xfrm>
            <a:off x="1051896" y="2135414"/>
            <a:ext cx="7032198" cy="3700435"/>
            <a:chOff x="1144206" y="2327455"/>
            <a:chExt cx="7032198" cy="3700435"/>
          </a:xfrm>
        </p:grpSpPr>
        <p:sp>
          <p:nvSpPr>
            <p:cNvPr id="27" name="TextBox 26"/>
            <p:cNvSpPr txBox="1"/>
            <p:nvPr>
              <p:custDataLst>
                <p:tags r:id="rId10"/>
              </p:custDataLst>
            </p:nvPr>
          </p:nvSpPr>
          <p:spPr>
            <a:xfrm>
              <a:off x="1260581" y="232745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Data set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49F2-5A0D-46C6-A3C3-3EC146D4C19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936006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Imbalanced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A88E69-B08E-49D4-84C4-6D8BA7B7FEF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4740168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Model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3949A3-B166-474D-8DBF-2A75A4CAB87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450085" y="2327455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Ensemble</a:t>
              </a:r>
            </a:p>
          </p:txBody>
        </p:sp>
        <p:sp>
          <p:nvSpPr>
            <p:cNvPr id="17" name="모서리가 둥근 직사각형 25">
              <a:extLst>
                <a:ext uri="{FF2B5EF4-FFF2-40B4-BE49-F238E27FC236}">
                  <a16:creationId xmlns:a16="http://schemas.microsoft.com/office/drawing/2014/main" id="{C27E92FC-2979-4BF2-A651-DB1EAC1376A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44206" y="2851412"/>
              <a:ext cx="1494233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Pred1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pred12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모서리가 둥근 직사각형 25">
              <a:extLst>
                <a:ext uri="{FF2B5EF4-FFF2-40B4-BE49-F238E27FC236}">
                  <a16:creationId xmlns:a16="http://schemas.microsoft.com/office/drawing/2014/main" id="{ED7CBEDB-6A4D-49FF-A97C-C10385A8DFF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932352" y="2851412"/>
              <a:ext cx="1543522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X</a:t>
              </a:r>
            </a:p>
            <a:p>
              <a:pPr algn="ctr"/>
              <a:endPara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TomekLink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SMOTE</a:t>
              </a:r>
            </a:p>
          </p:txBody>
        </p:sp>
        <p:sp>
          <p:nvSpPr>
            <p:cNvPr id="19" name="모서리가 둥근 직사각형 25">
              <a:extLst>
                <a:ext uri="{FF2B5EF4-FFF2-40B4-BE49-F238E27FC236}">
                  <a16:creationId xmlns:a16="http://schemas.microsoft.com/office/drawing/2014/main" id="{22EE24AF-33E8-407B-A609-7B684991EE6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729836" y="2844196"/>
              <a:ext cx="1494233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XGB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LightGBM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GBM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NN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CNN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0" name="모서리가 둥근 직사각형 25">
              <a:extLst>
                <a:ext uri="{FF2B5EF4-FFF2-40B4-BE49-F238E27FC236}">
                  <a16:creationId xmlns:a16="http://schemas.microsoft.com/office/drawing/2014/main" id="{513C74B9-63A0-4739-8A96-2DD24213848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444207" y="2851412"/>
              <a:ext cx="1732197" cy="317647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Gmean</a:t>
              </a:r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Voting</a:t>
              </a:r>
            </a:p>
            <a:p>
              <a:pPr algn="ctr"/>
              <a:endPara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Powermean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28B8E7C-EC61-4C33-A777-21BCE06BE68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개체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459273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사용한 모델</a:t>
            </a:r>
          </a:p>
        </p:txBody>
      </p:sp>
      <p:cxnSp>
        <p:nvCxnSpPr>
          <p:cNvPr id="19" name="직선 연결선 18"/>
          <p:cNvCxnSpPr/>
          <p:nvPr>
            <p:custDataLst>
              <p:tags r:id="rId5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>
            <p:custDataLst>
              <p:tags r:id="rId6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>
            <p:custDataLst>
              <p:tags r:id="rId7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9279" b="82953" l="24219" r="7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38868" r="23250" b="17784"/>
          <a:stretch/>
        </p:blipFill>
        <p:spPr>
          <a:xfrm>
            <a:off x="7596336" y="4909295"/>
            <a:ext cx="1337073" cy="19442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47664" y="2492896"/>
            <a:ext cx="1106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633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XGB</a:t>
            </a:r>
            <a:endParaRPr lang="ko-KR" altLang="en-US" sz="3600" dirty="0">
              <a:solidFill>
                <a:srgbClr val="6633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6629" y="3616714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Light GBM</a:t>
            </a:r>
            <a:endParaRPr lang="ko-KR" altLang="en-US" sz="36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" name="TextBox 24"/>
          <p:cNvSpPr txBox="1"/>
          <p:nvPr>
            <p:custDataLst>
              <p:tags r:id="rId9"/>
            </p:custDataLst>
          </p:nvPr>
        </p:nvSpPr>
        <p:spPr>
          <a:xfrm>
            <a:off x="1601042" y="4753218"/>
            <a:ext cx="4234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Gradient Boosting</a:t>
            </a:r>
            <a:endParaRPr lang="ko-KR" altLang="en-US" sz="3600" dirty="0">
              <a:solidFill>
                <a:srgbClr val="FFCC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1A42A-B55F-43FC-A1C5-5FB6A42E51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모델 선정</a:t>
            </a:r>
          </a:p>
        </p:txBody>
      </p:sp>
    </p:spTree>
    <p:extLst>
      <p:ext uri="{BB962C8B-B14F-4D97-AF65-F5344CB8AC3E}">
        <p14:creationId xmlns:p14="http://schemas.microsoft.com/office/powerpoint/2010/main" val="24731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6674" y="-18395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결론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8C2EE-3247-48D0-A790-66EF4C31FC7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7624" y="129730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느낀점</a:t>
            </a:r>
            <a:endParaRPr lang="ko-KR" altLang="en-US" sz="2000" dirty="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170F8-3B21-4A5F-8731-1864CB147A5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03542" y="2276872"/>
            <a:ext cx="7560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en-US" altLang="ko-KR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Feature</a:t>
            </a:r>
            <a:r>
              <a:rPr lang="ko-KR" altLang="en-US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 대한 이해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 중요함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en-US" altLang="ko-KR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Imbalnced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feature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선택 등 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r>
              <a:rPr lang="ko-KR" altLang="en-US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다양한 데이터셋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생성이 중요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800" dirty="0">
                <a:solidFill>
                  <a:srgbClr val="FFCC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데이터간 유사도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를 살펴 </a:t>
            </a: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앙상블하는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것이 중요</a:t>
            </a:r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en-US" altLang="ko-KR" sz="2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모든 과정에서 이루어진 </a:t>
            </a:r>
            <a:r>
              <a:rPr lang="en-US" altLang="ko-KR" sz="2800" dirty="0">
                <a:solidFill>
                  <a:srgbClr val="FF0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A/B Test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53D0A8-076C-4E1F-B8F1-1707CA2294B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9279" b="82953" l="24219" r="74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38868" r="23250" b="17784"/>
          <a:stretch/>
        </p:blipFill>
        <p:spPr>
          <a:xfrm>
            <a:off x="7446696" y="4885722"/>
            <a:ext cx="133707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14892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3203848" y="3142944"/>
            <a:ext cx="4008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663300"/>
                </a:solidFill>
                <a:latin typeface="Cooper Black" pitchFamily="18" charset="0"/>
                <a:ea typeface="나눔스퀘어라운드 ExtraBold" pitchFamily="50" charset="-127"/>
              </a:rPr>
              <a:t>THANK YOU</a:t>
            </a:r>
          </a:p>
          <a:p>
            <a:pPr algn="ctr"/>
            <a:endParaRPr lang="en-US" altLang="ko-KR" sz="1000" dirty="0">
              <a:solidFill>
                <a:srgbClr val="663300"/>
              </a:solidFill>
              <a:latin typeface="Cooper Black" pitchFamily="18" charset="0"/>
              <a:ea typeface="나눔스퀘어라운드 ExtraBold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6633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피드백은 살살 </a:t>
            </a:r>
            <a:r>
              <a:rPr lang="en-US" altLang="ko-KR" sz="1600" dirty="0">
                <a:solidFill>
                  <a:srgbClr val="6633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^^</a:t>
            </a:r>
            <a:endParaRPr lang="ko-KR" altLang="en-US" sz="1600" dirty="0">
              <a:solidFill>
                <a:srgbClr val="663300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8" name="직사각형 17"/>
          <p:cNvSpPr/>
          <p:nvPr>
            <p:custDataLst>
              <p:tags r:id="rId4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39612" y="2616213"/>
            <a:ext cx="1411763" cy="1214407"/>
            <a:chOff x="1018819" y="2745267"/>
            <a:chExt cx="1584473" cy="136297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2954" b="76387" l="3200" r="47067">
                          <a14:backgroundMark x1="14800" y1="63793" x2="14800" y2="63793"/>
                          <a14:backgroundMark x1="13600" y1="63793" x2="13600" y2="63793"/>
                          <a14:backgroundMark x1="20800" y1="63943" x2="20800" y2="63943"/>
                          <a14:backgroundMark x1="14133" y1="64018" x2="14133" y2="64018"/>
                          <a14:backgroundMark x1="12933" y1="64018" x2="12933" y2="64018"/>
                          <a14:backgroundMark x1="10933" y1="63943" x2="11600" y2="63643"/>
                          <a14:backgroundMark x1="14133" y1="63493" x2="14133" y2="63493"/>
                          <a14:backgroundMark x1="16133" y1="63943" x2="16133" y2="63943"/>
                          <a14:backgroundMark x1="14533" y1="63118" x2="14533" y2="63118"/>
                          <a14:backgroundMark x1="11867" y1="63418" x2="11867" y2="63418"/>
                          <a14:backgroundMark x1="14267" y1="64393" x2="14933" y2="64543"/>
                          <a14:backgroundMark x1="17200" y1="63943" x2="17200" y2="639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8" t="45541" r="51977" b="34585"/>
            <a:stretch/>
          </p:blipFill>
          <p:spPr>
            <a:xfrm>
              <a:off x="1018819" y="2745267"/>
              <a:ext cx="1584473" cy="1362973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259632" y="3872082"/>
              <a:ext cx="144016" cy="175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0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255627" y="2050970"/>
            <a:ext cx="66247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라운드 이후 느낀 </a:t>
            </a:r>
            <a:r>
              <a:rPr lang="ko-KR" altLang="en-US" sz="28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문제점</a:t>
            </a:r>
            <a:endParaRPr lang="en-US" altLang="ko-KR" sz="28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데이터셋이 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수를 늘리는데 급급했음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모델 튜닝이 이뤄지지 않음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커널의 변수를 모두 활용하지 않음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데이터에 대한 이해 완전치 못함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0124-3EB6-4918-8526-1C8D4F19EE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3886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451249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133666" y="3175519"/>
            <a:ext cx="67687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“1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1,2,3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우리가 만든 변수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”</a:t>
            </a:r>
          </a:p>
          <a:p>
            <a:pPr algn="ctr"/>
            <a:endParaRPr lang="en-US" altLang="ko-KR" sz="8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에서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랜덤 중복 추출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하여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6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개의 데이터셋을 만듦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</a:t>
            </a:r>
            <a:r>
              <a:rPr lang="en-US" altLang="ko-KR" sz="14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booststrap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방식 응용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30124-3EB6-4918-8526-1C8D4F19EE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30743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cxnSp>
        <p:nvCxnSpPr>
          <p:cNvPr id="25" name="직선 연결선 24"/>
          <p:cNvCxnSpPr/>
          <p:nvPr>
            <p:custDataLst>
              <p:tags r:id="rId7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8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835696" y="2122275"/>
            <a:ext cx="568863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  Private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  0.70501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0.70300  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Pred2   0.70684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0.69990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Pred3   0.69042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0.69308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Pred4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(NN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</a:t>
            </a:r>
            <a:r>
              <a:rPr lang="ko-KR" altLang="en-US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진행한거라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제출 안함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Pred5   0.68594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0.68122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Pred6   0.68401  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0.68825</a:t>
            </a:r>
          </a:p>
          <a:p>
            <a:pPr algn="ctr"/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78B04-FA6C-474D-BE39-3616B35571C2}"/>
              </a:ext>
            </a:extLst>
          </p:cNvPr>
          <p:cNvSpPr txBox="1"/>
          <p:nvPr/>
        </p:nvSpPr>
        <p:spPr>
          <a:xfrm>
            <a:off x="5292080" y="2636912"/>
            <a:ext cx="1728192" cy="57606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9A92F3-3A0C-4138-A1BD-1FFC17D9FEC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30743" y="2004801"/>
            <a:ext cx="27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Gmean</a:t>
            </a:r>
            <a:endParaRPr lang="en-US" altLang="ko-KR" sz="36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97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835696" y="2345208"/>
            <a:ext cx="56886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Pred1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변수가 무엇이길래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?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때도 느꼈던</a:t>
            </a:r>
            <a:r>
              <a:rPr lang="en-US" altLang="ko-KR" sz="28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</a:p>
          <a:p>
            <a:endParaRPr lang="en-US" altLang="ko-KR" sz="8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Dummy PCA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와</a:t>
            </a:r>
            <a:r>
              <a:rPr lang="ko-KR" altLang="en-US" sz="4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4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ko-KR" altLang="en-US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치우친 데이터 </a:t>
            </a:r>
            <a:r>
              <a:rPr lang="en-US" altLang="ko-KR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log</a:t>
            </a:r>
            <a:r>
              <a:rPr lang="ko-KR" altLang="en-US" sz="40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처리 </a:t>
            </a:r>
            <a:r>
              <a:rPr lang="en-US" altLang="ko-KR" sz="4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1D316-BDD5-41A3-A95F-392631F25B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303352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think-cell Slide" r:id="rId12" imgW="493" imgH="493" progId="TCLayout.ActiveDocument.1">
                  <p:embed/>
                </p:oleObj>
              </mc:Choice>
              <mc:Fallback>
                <p:oleObj name="think-cell Slide" r:id="rId12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043608" y="2097139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: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우리 변수 중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선출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연속변수 분할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묶기 위해 필요한 </a:t>
            </a:r>
            <a:r>
              <a:rPr lang="ko-KR" altLang="en-US" sz="20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피쳐는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선택적 추가</a:t>
            </a:r>
            <a:endParaRPr lang="en-US" altLang="ko-KR" sz="2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: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</a:t>
            </a:r>
            <a:endParaRPr lang="en-US" altLang="ko-KR" sz="32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1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1,3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변수는 모두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변수에 들어가 있어서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7F5FD-7A40-464F-954D-576EB461217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014888-CD79-4A8E-9735-1A19C6C32DA5}"/>
              </a:ext>
            </a:extLst>
          </p:cNvPr>
          <p:cNvGrpSpPr/>
          <p:nvPr/>
        </p:nvGrpSpPr>
        <p:grpSpPr>
          <a:xfrm>
            <a:off x="2693926" y="22992"/>
            <a:ext cx="4815203" cy="6858000"/>
            <a:chOff x="2693926" y="22992"/>
            <a:chExt cx="4815203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4C51AAB-2963-4A0D-9AD5-E80291A7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93926" y="22992"/>
              <a:ext cx="4026399" cy="6858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5C0764-7417-4920-BE39-5385D08AEAA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20072" y="168896"/>
              <a:ext cx="2289057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변수 하나하나 마다 </a:t>
              </a:r>
              <a:endPara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r>
                <a:rPr lang="en-US" altLang="ko-KR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a/b Test 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진행</a:t>
              </a:r>
              <a:endPara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think-cell Slide" r:id="rId11" imgW="493" imgH="493" progId="TCLayout.ActiveDocument.1">
                  <p:embed/>
                </p:oleObj>
              </mc:Choice>
              <mc:Fallback>
                <p:oleObj name="think-cell Slide" r:id="rId11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>
            <p:custDataLst>
              <p:tags r:id="rId8"/>
            </p:custDataLst>
          </p:nvPr>
        </p:nvSpPr>
        <p:spPr>
          <a:xfrm>
            <a:off x="1043608" y="2097139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: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우리 변수 중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0.56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이상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만 선출 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연속변수 분할</a:t>
            </a:r>
            <a:r>
              <a:rPr lang="en-US" altLang="ko-KR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변수 묶기 위해 필요한 </a:t>
            </a:r>
            <a:r>
              <a:rPr lang="ko-KR" altLang="en-US" sz="20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피쳐는</a:t>
            </a:r>
            <a:r>
              <a:rPr lang="ko-KR" altLang="en-US" sz="20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선택적 추가</a:t>
            </a:r>
            <a:endParaRPr lang="en-US" altLang="ko-KR" sz="20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Pred8 :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변수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+ </a:t>
            </a:r>
            <a:r>
              <a:rPr lang="ko-KR" altLang="en-US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우리 변수 </a:t>
            </a:r>
            <a:endParaRPr lang="en-US" altLang="ko-KR" sz="3200" dirty="0">
              <a:solidFill>
                <a:srgbClr val="FFC00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  + log + dummy PCA </a:t>
            </a: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(※ 1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1,3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변수는 모두 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ko-KR" altLang="en-US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변수에 들어가 있어서</a:t>
            </a:r>
            <a:r>
              <a:rPr lang="en-US" altLang="ko-KR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7F5FD-7A40-464F-954D-576EB461217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146185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think-cell Slide" r:id="rId13" imgW="493" imgH="493" progId="TCLayout.ActiveDocument.1">
                  <p:embed/>
                </p:oleObj>
              </mc:Choice>
              <mc:Fallback>
                <p:oleObj name="think-cell Slide" r:id="rId13" imgW="493" imgH="493" progId="TCLayout.ActiveDocument.1">
                  <p:embed/>
                  <p:pic>
                    <p:nvPicPr>
                      <p:cNvPr id="10" name="개체 9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>
            <p:custDataLst>
              <p:tags r:id="rId3"/>
            </p:custDataLst>
          </p:nvPr>
        </p:nvSpPr>
        <p:spPr>
          <a:xfrm>
            <a:off x="35496" y="0"/>
            <a:ext cx="9073007" cy="6853511"/>
          </a:xfrm>
          <a:prstGeom prst="rect">
            <a:avLst/>
          </a:prstGeom>
          <a:noFill/>
          <a:ln w="1270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467543" y="4766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000" dirty="0">
                <a:latin typeface="나눔스퀘어라운드 ExtraBold" pitchFamily="50" charset="-127"/>
                <a:ea typeface="나눔스퀘어라운드 ExtraBold" pitchFamily="50" charset="-127"/>
              </a:rPr>
              <a:t>데이터 셋 </a:t>
            </a:r>
          </a:p>
        </p:txBody>
      </p:sp>
      <p:cxnSp>
        <p:nvCxnSpPr>
          <p:cNvPr id="22" name="직선 연결선 21"/>
          <p:cNvCxnSpPr/>
          <p:nvPr>
            <p:custDataLst>
              <p:tags r:id="rId5"/>
            </p:custDataLst>
          </p:nvPr>
        </p:nvCxnSpPr>
        <p:spPr>
          <a:xfrm>
            <a:off x="539552" y="836712"/>
            <a:ext cx="1866342" cy="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>
            <p:custDataLst>
              <p:tags r:id="rId6"/>
            </p:custDataLst>
          </p:nvPr>
        </p:nvCxnSpPr>
        <p:spPr>
          <a:xfrm>
            <a:off x="1115616" y="1268760"/>
            <a:ext cx="0" cy="457200"/>
          </a:xfrm>
          <a:prstGeom prst="line">
            <a:avLst/>
          </a:prstGeom>
          <a:ln w="571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>
            <p:custDataLst>
              <p:tags r:id="rId7"/>
            </p:custDataLst>
          </p:nvPr>
        </p:nvSpPr>
        <p:spPr>
          <a:xfrm>
            <a:off x="755576" y="1844824"/>
            <a:ext cx="7624839" cy="4536504"/>
          </a:xfrm>
          <a:prstGeom prst="roundRect">
            <a:avLst/>
          </a:prstGeom>
          <a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689" b="100000" l="21750" r="8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1624" r="18095"/>
          <a:stretch/>
        </p:blipFill>
        <p:spPr>
          <a:xfrm>
            <a:off x="7380312" y="5229200"/>
            <a:ext cx="1494233" cy="1584176"/>
          </a:xfrm>
          <a:prstGeom prst="rect">
            <a:avLst/>
          </a:prstGeom>
        </p:spPr>
      </p:pic>
      <p:sp>
        <p:nvSpPr>
          <p:cNvPr id="27" name="TextBox 26"/>
          <p:cNvSpPr txBox="1"/>
          <p:nvPr>
            <p:custDataLst>
              <p:tags r:id="rId9"/>
            </p:custDataLst>
          </p:nvPr>
        </p:nvSpPr>
        <p:spPr>
          <a:xfrm>
            <a:off x="1497875" y="2835803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Pred7 &amp; Pred8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에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차 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등 조 기법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3200" dirty="0">
                <a:solidFill>
                  <a:srgbClr val="FFC00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“ Imbalanced data”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처리를 함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!</a:t>
            </a:r>
          </a:p>
          <a:p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-&gt; 1. SMOTE  2. </a:t>
            </a:r>
            <a:r>
              <a:rPr lang="en-US" altLang="ko-KR" sz="3200" dirty="0" err="1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TomekLink</a:t>
            </a:r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</a:t>
            </a:r>
            <a:endParaRPr lang="en-US" altLang="ko-KR" sz="3200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r>
              <a:rPr lang="en-US" altLang="ko-KR" sz="3200" dirty="0">
                <a:solidFill>
                  <a:srgbClr val="00206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          </a:t>
            </a:r>
            <a:endParaRPr lang="en-US" altLang="ko-KR" dirty="0">
              <a:solidFill>
                <a:srgbClr val="00206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CC9C9-7560-487C-95DF-99CDE2995BE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87624" y="1297305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데이터셋 생성</a:t>
            </a:r>
          </a:p>
        </p:txBody>
      </p:sp>
    </p:spTree>
    <p:extLst>
      <p:ext uri="{BB962C8B-B14F-4D97-AF65-F5344CB8AC3E}">
        <p14:creationId xmlns:p14="http://schemas.microsoft.com/office/powerpoint/2010/main" val="502471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nz3CAVyEOYQPNbVp1.p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vtCX0bB0iX6eAclbpX3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xdd4cXKIkGw6E0Gfrl.N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Su8qdjOEuQQ9Lm9gd_d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tz.RZd0kmFz8esmVbMt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tz.RZd0kmFz8esmVbMt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5vY5wrBU.YQIT4o8IC9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ihYIOZYUe2Y4hUHbynI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5vY5wrBU.YQIT4o8IC9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XQLdYuZkKh6jkwBFPJn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HtQGzeOUqtJMGyDo8o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CPP2moH50iQ3NKSf3.kB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Tj_VGoyk6ltlM5tuiOW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p7BZzUYU2qylWFqmvQ3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2dtHkmkuiJ6yW_llcT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yiAjyljG0OYJqsmzae6E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DSeNA9oZUyBhLkKkusoW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z23_W2WbkWxU.By9mhyZ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fb.bmsSUGljrZ4LS0AE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nV2mmtdS0Oe0XGSmvXCc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LCk1G41028hISa55SHj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화면 슬라이드 쇼(4:3)</PresentationFormat>
  <Paragraphs>234</Paragraphs>
  <Slides>21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나눔스퀘어라운드 ExtraBold</vt:lpstr>
      <vt:lpstr>맑은 고딕</vt:lpstr>
      <vt:lpstr>배달의민족 연성</vt:lpstr>
      <vt:lpstr>Arial</vt:lpstr>
      <vt:lpstr>Cooper Black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17</cp:revision>
  <dcterms:created xsi:type="dcterms:W3CDTF">2019-03-19T07:58:16Z</dcterms:created>
  <dcterms:modified xsi:type="dcterms:W3CDTF">2019-06-03T03:32:27Z</dcterms:modified>
</cp:coreProperties>
</file>