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738" r:id="rId2"/>
    <p:sldId id="742" r:id="rId3"/>
    <p:sldId id="740" r:id="rId4"/>
    <p:sldId id="741" r:id="rId5"/>
    <p:sldId id="731" r:id="rId6"/>
    <p:sldId id="732" r:id="rId7"/>
    <p:sldId id="733" r:id="rId8"/>
    <p:sldId id="736" r:id="rId9"/>
    <p:sldId id="737" r:id="rId10"/>
    <p:sldId id="669" r:id="rId11"/>
    <p:sldId id="672" r:id="rId12"/>
    <p:sldId id="675" r:id="rId13"/>
    <p:sldId id="712" r:id="rId14"/>
    <p:sldId id="711" r:id="rId15"/>
    <p:sldId id="676" r:id="rId16"/>
    <p:sldId id="724" r:id="rId17"/>
    <p:sldId id="679" r:id="rId18"/>
    <p:sldId id="681" r:id="rId19"/>
    <p:sldId id="725" r:id="rId20"/>
    <p:sldId id="683" r:id="rId21"/>
    <p:sldId id="686" r:id="rId22"/>
  </p:sldIdLst>
  <p:sldSz cx="9144000" cy="6858000" type="screen4x3"/>
  <p:notesSz cx="6815138" cy="99456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6"/>
    <a:srgbClr val="CDF1FF"/>
    <a:srgbClr val="97E1FF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114" d="100"/>
          <a:sy n="114" d="100"/>
        </p:scale>
        <p:origin x="1722" y="10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3133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60335" y="0"/>
            <a:ext cx="2953226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53226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60335" y="9446678"/>
            <a:ext cx="2953226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60335" y="0"/>
            <a:ext cx="2953226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ABFB1-6B23-4EDB-ABE8-3C06D0D160A2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514" y="4724202"/>
            <a:ext cx="5452110" cy="447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53226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60335" y="9446678"/>
            <a:ext cx="2953226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01D0-CD33-42FE-90BF-42F47DE05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98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445224"/>
            <a:ext cx="9144000" cy="14127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251520" y="5589240"/>
            <a:ext cx="8229600" cy="100811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94903"/>
            <a:ext cx="1702710" cy="251931"/>
          </a:xfrm>
          <a:prstGeom prst="rect">
            <a:avLst/>
          </a:prstGeom>
        </p:spPr>
      </p:pic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"/>
            <a:ext cx="4283968" cy="404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33056"/>
            <a:ext cx="3363876" cy="144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칸 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1800" b="1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539552" y="1196752"/>
            <a:ext cx="4176464" cy="54006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12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 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6314604" y="1196752"/>
            <a:ext cx="2664296" cy="36004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" name="내용 개체 틀 2"/>
          <p:cNvSpPr>
            <a:spLocks noGrp="1"/>
          </p:cNvSpPr>
          <p:nvPr>
            <p:ph idx="10" hasCustomPrompt="1"/>
          </p:nvPr>
        </p:nvSpPr>
        <p:spPr>
          <a:xfrm>
            <a:off x="4716016" y="1196752"/>
            <a:ext cx="4262884" cy="54006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12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6117382"/>
            <a:ext cx="9252520" cy="7406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60544" y="620688"/>
            <a:ext cx="4365716" cy="1080120"/>
          </a:xfrm>
        </p:spPr>
        <p:txBody>
          <a:bodyPr/>
          <a:lstStyle>
            <a:lvl1pPr algn="l">
              <a:defRPr sz="3600" b="0" i="1" baseline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73454"/>
            <a:ext cx="3491880" cy="149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80" y="-1014"/>
            <a:ext cx="4699620" cy="443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, C++ 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하이킹 객체지향과 만나는 여행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천만 원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1800" b="1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539552" y="1196752"/>
            <a:ext cx="8439348" cy="54006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12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 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6314604" y="1196752"/>
            <a:ext cx="2664296" cy="36004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2021-03-04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  <p:sldLayoutId id="2147483688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4A94F479-5CC6-4693-AF8D-BDEBFBF454F8}" type="slidenum">
              <a:rPr lang="en-US" altLang="en-US" sz="1400">
                <a:solidFill>
                  <a:prstClr val="black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056896"/>
            <a:ext cx="7772400" cy="5598739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sz="2800" dirty="0"/>
              <a:t>1</a:t>
            </a:r>
            <a:r>
              <a:rPr lang="ko-KR" altLang="en-US" sz="2800" dirty="0"/>
              <a:t>학기</a:t>
            </a:r>
            <a:r>
              <a:rPr lang="en-US" altLang="ko-KR" sz="2800" dirty="0"/>
              <a:t>: </a:t>
            </a:r>
            <a:r>
              <a:rPr lang="en-US" altLang="ko-KR" sz="2800" dirty="0" err="1"/>
              <a:t>c++</a:t>
            </a:r>
            <a:r>
              <a:rPr lang="ko-KR" altLang="en-US" sz="2800" dirty="0"/>
              <a:t>프로그래밍</a:t>
            </a:r>
            <a:r>
              <a:rPr lang="en-US" altLang="ko-KR" sz="2800" dirty="0"/>
              <a:t>(1-8</a:t>
            </a:r>
            <a:r>
              <a:rPr lang="ko-KR" altLang="en-US" sz="2800" dirty="0"/>
              <a:t>장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en-US" altLang="ko-KR" sz="2800" dirty="0"/>
              <a:t>17)</a:t>
            </a:r>
            <a:br>
              <a:rPr lang="ko-KR" altLang="en-US" sz="2800" dirty="0"/>
            </a:br>
            <a:r>
              <a:rPr lang="ko-KR" altLang="en-US" sz="2800" dirty="0"/>
              <a:t>	</a:t>
            </a:r>
            <a:r>
              <a:rPr lang="en-US" altLang="ko-KR" sz="2000" dirty="0"/>
              <a:t>1</a:t>
            </a:r>
            <a:r>
              <a:rPr lang="ko-KR" altLang="en-US" sz="2000" dirty="0"/>
              <a:t>장 </a:t>
            </a:r>
            <a:r>
              <a:rPr lang="en-US" altLang="ko-KR" sz="2000" dirty="0" err="1"/>
              <a:t>c++</a:t>
            </a:r>
            <a:r>
              <a:rPr lang="ko-KR" altLang="en-US" sz="2000" dirty="0"/>
              <a:t>입문</a:t>
            </a:r>
            <a:br>
              <a:rPr lang="ko-KR" altLang="en-US" sz="2000" dirty="0"/>
            </a:br>
            <a:r>
              <a:rPr lang="ko-KR" altLang="en-US" sz="2000" dirty="0"/>
              <a:t>	</a:t>
            </a:r>
            <a:r>
              <a:rPr lang="en-US" altLang="ko-KR" sz="2000" dirty="0"/>
              <a:t>2</a:t>
            </a:r>
            <a:r>
              <a:rPr lang="ko-KR" altLang="en-US" sz="2000" dirty="0"/>
              <a:t>장 기본프로그래밍</a:t>
            </a:r>
            <a:br>
              <a:rPr lang="ko-KR" altLang="en-US" sz="2000" dirty="0"/>
            </a:br>
            <a:r>
              <a:rPr lang="ko-KR" altLang="en-US" sz="2000" dirty="0"/>
              <a:t>	</a:t>
            </a:r>
            <a:r>
              <a:rPr lang="en-US" altLang="ko-KR" sz="2000" dirty="0"/>
              <a:t>3</a:t>
            </a:r>
            <a:r>
              <a:rPr lang="ko-KR" altLang="en-US" sz="2000" dirty="0"/>
              <a:t>장 </a:t>
            </a:r>
            <a:r>
              <a:rPr lang="ko-KR" altLang="en-US" sz="2000" dirty="0" err="1"/>
              <a:t>선택문</a:t>
            </a:r>
            <a:br>
              <a:rPr lang="ko-KR" altLang="en-US" sz="2000" dirty="0"/>
            </a:br>
            <a:r>
              <a:rPr lang="ko-KR" altLang="en-US" sz="2000" dirty="0"/>
              <a:t>	</a:t>
            </a:r>
            <a:r>
              <a:rPr lang="en-US" altLang="ko-KR" sz="2000" dirty="0"/>
              <a:t>4</a:t>
            </a:r>
            <a:r>
              <a:rPr lang="ko-KR" altLang="en-US" sz="2000" dirty="0"/>
              <a:t>장 </a:t>
            </a:r>
            <a:r>
              <a:rPr lang="ko-KR" altLang="en-US" sz="2000" dirty="0" err="1"/>
              <a:t>수학함수</a:t>
            </a:r>
            <a:r>
              <a:rPr lang="en-US" altLang="ko-KR" sz="2000" dirty="0"/>
              <a:t>,</a:t>
            </a:r>
            <a:r>
              <a:rPr lang="ko-KR" altLang="en-US" sz="2000" dirty="0"/>
              <a:t> 문자</a:t>
            </a:r>
            <a:r>
              <a:rPr lang="en-US" altLang="ko-KR" sz="2000" dirty="0"/>
              <a:t>,</a:t>
            </a:r>
            <a:r>
              <a:rPr lang="ko-KR" altLang="en-US" sz="2000" dirty="0"/>
              <a:t> 문자열</a:t>
            </a:r>
            <a:br>
              <a:rPr lang="ko-KR" altLang="en-US" sz="2000" dirty="0"/>
            </a:br>
            <a:r>
              <a:rPr lang="ko-KR" altLang="en-US" sz="2000" dirty="0"/>
              <a:t>	</a:t>
            </a:r>
            <a:r>
              <a:rPr lang="en-US" altLang="ko-KR" sz="2000" dirty="0"/>
              <a:t>5</a:t>
            </a:r>
            <a:r>
              <a:rPr lang="ko-KR" altLang="en-US" sz="2000" dirty="0"/>
              <a:t>장 </a:t>
            </a:r>
            <a:r>
              <a:rPr lang="ko-KR" altLang="en-US" sz="2000" dirty="0" err="1"/>
              <a:t>반복문</a:t>
            </a:r>
            <a:br>
              <a:rPr lang="ko-KR" altLang="en-US" sz="2000" dirty="0"/>
            </a:br>
            <a:r>
              <a:rPr lang="ko-KR" altLang="en-US" sz="2000" dirty="0"/>
              <a:t>	</a:t>
            </a:r>
            <a:r>
              <a:rPr lang="en-US" altLang="ko-KR" sz="2000" dirty="0"/>
              <a:t>6</a:t>
            </a:r>
            <a:r>
              <a:rPr lang="ko-KR" altLang="en-US" sz="2000" dirty="0"/>
              <a:t>장 함수</a:t>
            </a:r>
            <a:br>
              <a:rPr lang="ko-KR" altLang="en-US" sz="2000" dirty="0"/>
            </a:br>
            <a:r>
              <a:rPr lang="ko-KR" altLang="en-US" sz="2000" dirty="0"/>
              <a:t>	</a:t>
            </a:r>
            <a:r>
              <a:rPr lang="en-US" altLang="ko-KR" sz="2000" dirty="0"/>
              <a:t>7</a:t>
            </a:r>
            <a:r>
              <a:rPr lang="ko-KR" altLang="en-US" sz="2000" dirty="0"/>
              <a:t>장 </a:t>
            </a:r>
            <a:r>
              <a:rPr lang="en-US" altLang="ko-KR" sz="2000" dirty="0"/>
              <a:t>1</a:t>
            </a:r>
            <a:r>
              <a:rPr lang="ko-KR" altLang="en-US" sz="2000" dirty="0"/>
              <a:t>차원 배열</a:t>
            </a:r>
            <a:br>
              <a:rPr lang="ko-KR" altLang="en-US" sz="2000" dirty="0"/>
            </a:br>
            <a:r>
              <a:rPr lang="ko-KR" altLang="en-US" sz="2000" dirty="0"/>
              <a:t>	</a:t>
            </a:r>
            <a:r>
              <a:rPr lang="en-US" altLang="ko-KR" sz="2000" dirty="0"/>
              <a:t>8</a:t>
            </a:r>
            <a:r>
              <a:rPr lang="ko-KR" altLang="en-US" sz="2000" dirty="0"/>
              <a:t>장 다차원 배열</a:t>
            </a:r>
            <a:br>
              <a:rPr lang="ko-KR" altLang="en-US" sz="2000" dirty="0"/>
            </a:br>
            <a:r>
              <a:rPr lang="ko-KR" altLang="en-US" sz="2000" dirty="0"/>
              <a:t>	</a:t>
            </a:r>
            <a:r>
              <a:rPr lang="en-US" altLang="ko-KR" sz="2000" dirty="0"/>
              <a:t>17</a:t>
            </a:r>
            <a:r>
              <a:rPr lang="ko-KR" altLang="en-US" sz="2000" dirty="0"/>
              <a:t>장 </a:t>
            </a:r>
            <a:r>
              <a:rPr lang="ko-KR" altLang="en-US" sz="2000" dirty="0" err="1"/>
              <a:t>재귀호출</a:t>
            </a: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endParaRPr lang="en-US" altLang="ko-KR" sz="2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kumimoji="0" lang="ko-KR" altLang="en-US" sz="4000" dirty="0">
                <a:latin typeface="Courier New"/>
              </a:rPr>
              <a:t>고급 </a:t>
            </a:r>
            <a:r>
              <a:rPr kumimoji="0" lang="en-US" altLang="en-US" sz="4000" dirty="0">
                <a:latin typeface="Courier New"/>
              </a:rPr>
              <a:t>C++</a:t>
            </a:r>
            <a:r>
              <a:rPr kumimoji="0" lang="ko-KR" altLang="en-US" sz="4000" dirty="0">
                <a:latin typeface="Courier New"/>
              </a:rPr>
              <a:t> 프로그래밍</a:t>
            </a:r>
            <a:r>
              <a:rPr kumimoji="0" lang="en-US" altLang="en-US" sz="2800" dirty="0">
                <a:latin typeface="Courier New"/>
              </a:rPr>
              <a:t>(</a:t>
            </a:r>
            <a:r>
              <a:rPr kumimoji="0" lang="ko-KR" altLang="en-US" sz="2800" dirty="0">
                <a:latin typeface="Courier New"/>
              </a:rPr>
              <a:t>성신여대</a:t>
            </a:r>
            <a:r>
              <a:rPr kumimoji="0" lang="en-US" altLang="ko-KR" sz="2800" dirty="0">
                <a:latin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582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91FA75-14E7-40C5-8BF5-7E8F1834B7D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808038" y="2314575"/>
            <a:ext cx="7772400" cy="4556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4000" dirty="0">
                <a:ea typeface="굴림" panose="020B0600000101010101" pitchFamily="50" charset="-127"/>
              </a:rPr>
              <a:t>Chapter 9 </a:t>
            </a:r>
            <a:r>
              <a:rPr lang="ko-KR" altLang="en-US" sz="4000" dirty="0">
                <a:ea typeface="굴림" panose="020B0600000101010101" pitchFamily="50" charset="-127"/>
              </a:rPr>
              <a:t>객체와 클래스</a:t>
            </a:r>
            <a:endParaRPr lang="en-US" altLang="en-US" sz="4000" dirty="0">
              <a:ea typeface="굴림" panose="020B0600000101010101" pitchFamily="50" charset="-127"/>
            </a:endParaRP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2090738" y="2195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1" name="Rectangle 12"/>
          <p:cNvSpPr>
            <a:spLocks noChangeArrowheads="1"/>
          </p:cNvSpPr>
          <p:nvPr/>
        </p:nvSpPr>
        <p:spPr bwMode="auto">
          <a:xfrm>
            <a:off x="2090738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2" name="Rectangle 14"/>
          <p:cNvSpPr>
            <a:spLocks noChangeArrowheads="1"/>
          </p:cNvSpPr>
          <p:nvPr/>
        </p:nvSpPr>
        <p:spPr bwMode="auto">
          <a:xfrm>
            <a:off x="2090738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3" name="Rectangle 16"/>
          <p:cNvSpPr>
            <a:spLocks noChangeArrowheads="1"/>
          </p:cNvSpPr>
          <p:nvPr/>
        </p:nvSpPr>
        <p:spPr bwMode="auto">
          <a:xfrm>
            <a:off x="0" y="1951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383999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520B98-42CF-4415-AC41-87DC42ABC89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/>
          <a:lstStyle/>
          <a:p>
            <a:r>
              <a:rPr lang="ko-KR" altLang="en-US" sz="2800" dirty="0">
                <a:ea typeface="굴림" panose="020B0600000101010101" pitchFamily="50" charset="-127"/>
              </a:rPr>
              <a:t>객체를 위한 클래스 정의</a:t>
            </a:r>
            <a:endParaRPr lang="en-US" altLang="en-US" sz="2800" dirty="0"/>
          </a:p>
        </p:txBody>
      </p:sp>
      <p:sp>
        <p:nvSpPr>
          <p:cNvPr id="6148" name="Rectangle 16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49" name="Text Box 17"/>
          <p:cNvSpPr txBox="1">
            <a:spLocks noChangeArrowheads="1"/>
          </p:cNvSpPr>
          <p:nvPr/>
        </p:nvSpPr>
        <p:spPr bwMode="auto">
          <a:xfrm>
            <a:off x="179512" y="1340768"/>
            <a:ext cx="871296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2400" dirty="0">
                <a:ea typeface="굴림" panose="020B0600000101010101" pitchFamily="50" charset="-127"/>
              </a:rPr>
              <a:t>객체 지향 프로그래밍</a:t>
            </a:r>
            <a:r>
              <a:rPr lang="en-US" altLang="ko-KR" sz="2400" dirty="0">
                <a:ea typeface="굴림" panose="020B0600000101010101" pitchFamily="50" charset="-127"/>
              </a:rPr>
              <a:t>(OOP, Object-Oriented Programming)</a:t>
            </a:r>
            <a:r>
              <a:rPr lang="ko-KR" altLang="en-US" sz="2400" dirty="0">
                <a:ea typeface="굴림" panose="020B0600000101010101" pitchFamily="50" charset="-127"/>
              </a:rPr>
              <a:t>에서는 프로그래밍에 객체</a:t>
            </a:r>
            <a:r>
              <a:rPr lang="en-US" altLang="ko-KR" sz="2400" dirty="0">
                <a:ea typeface="굴림" panose="020B0600000101010101" pitchFamily="50" charset="-127"/>
              </a:rPr>
              <a:t>(object)</a:t>
            </a:r>
            <a:r>
              <a:rPr lang="ko-KR" altLang="en-US" sz="2400" dirty="0">
                <a:ea typeface="굴림" panose="020B0600000101010101" pitchFamily="50" charset="-127"/>
              </a:rPr>
              <a:t>를 사용한다</a:t>
            </a:r>
            <a:r>
              <a:rPr lang="en-US" altLang="ko-KR" sz="2400" dirty="0">
                <a:ea typeface="굴림" panose="020B0600000101010101" pitchFamily="50" charset="-127"/>
              </a:rPr>
              <a:t>. </a:t>
            </a:r>
          </a:p>
          <a:p>
            <a:pPr marL="342900" indent="-3429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2400" dirty="0">
                <a:ea typeface="굴림" panose="020B0600000101010101" pitchFamily="50" charset="-127"/>
              </a:rPr>
              <a:t>객체는 명확하게 구별되는 실제 세계에서의 개체</a:t>
            </a:r>
            <a:r>
              <a:rPr lang="en-US" altLang="ko-KR" sz="2400" dirty="0">
                <a:ea typeface="굴림" panose="020B0600000101010101" pitchFamily="50" charset="-127"/>
              </a:rPr>
              <a:t>(</a:t>
            </a:r>
            <a:r>
              <a:rPr lang="ko-KR" altLang="en-US" sz="2400" dirty="0">
                <a:ea typeface="굴림" panose="020B0600000101010101" pitchFamily="50" charset="-127"/>
              </a:rPr>
              <a:t>요소</a:t>
            </a:r>
            <a:r>
              <a:rPr lang="en-US" altLang="ko-KR" sz="2400" dirty="0">
                <a:ea typeface="굴림" panose="020B0600000101010101" pitchFamily="50" charset="-127"/>
              </a:rPr>
              <a:t>)</a:t>
            </a:r>
            <a:r>
              <a:rPr lang="ko-KR" altLang="en-US" sz="2400" dirty="0">
                <a:ea typeface="굴림" panose="020B0600000101010101" pitchFamily="50" charset="-127"/>
              </a:rPr>
              <a:t>를 나타낸다</a:t>
            </a:r>
            <a:r>
              <a:rPr lang="en-US" altLang="ko-KR" sz="2400" dirty="0">
                <a:ea typeface="굴림" panose="020B0600000101010101" pitchFamily="50" charset="-127"/>
              </a:rPr>
              <a:t>. </a:t>
            </a:r>
            <a:r>
              <a:rPr lang="ko-KR" altLang="en-US" sz="2400" dirty="0">
                <a:ea typeface="굴림" panose="020B0600000101010101" pitchFamily="50" charset="-127"/>
              </a:rPr>
              <a:t>예를 들어</a:t>
            </a:r>
            <a:r>
              <a:rPr lang="en-US" altLang="ko-KR" sz="2400" dirty="0">
                <a:ea typeface="굴림" panose="020B0600000101010101" pitchFamily="50" charset="-127"/>
              </a:rPr>
              <a:t>, </a:t>
            </a:r>
            <a:r>
              <a:rPr lang="ko-KR" altLang="en-US" sz="2400" dirty="0">
                <a:ea typeface="굴림" panose="020B0600000101010101" pitchFamily="50" charset="-127"/>
              </a:rPr>
              <a:t>학생</a:t>
            </a:r>
            <a:r>
              <a:rPr lang="en-US" altLang="ko-KR" sz="2400" dirty="0">
                <a:ea typeface="굴림" panose="020B0600000101010101" pitchFamily="50" charset="-127"/>
              </a:rPr>
              <a:t>, </a:t>
            </a:r>
            <a:r>
              <a:rPr lang="ko-KR" altLang="en-US" sz="2400" dirty="0">
                <a:ea typeface="굴림" panose="020B0600000101010101" pitchFamily="50" charset="-127"/>
              </a:rPr>
              <a:t>책상</a:t>
            </a:r>
            <a:r>
              <a:rPr lang="en-US" altLang="ko-KR" sz="2400" dirty="0">
                <a:ea typeface="굴림" panose="020B0600000101010101" pitchFamily="50" charset="-127"/>
              </a:rPr>
              <a:t>, </a:t>
            </a:r>
            <a:r>
              <a:rPr lang="ko-KR" altLang="en-US" sz="2400" dirty="0">
                <a:ea typeface="굴림" panose="020B0600000101010101" pitchFamily="50" charset="-127"/>
              </a:rPr>
              <a:t>원</a:t>
            </a:r>
            <a:r>
              <a:rPr lang="en-US" altLang="ko-KR" sz="2400" dirty="0">
                <a:ea typeface="굴림" panose="020B0600000101010101" pitchFamily="50" charset="-127"/>
              </a:rPr>
              <a:t>, </a:t>
            </a:r>
            <a:r>
              <a:rPr lang="ko-KR" altLang="en-US" sz="2400" dirty="0">
                <a:ea typeface="굴림" panose="020B0600000101010101" pitchFamily="50" charset="-127"/>
              </a:rPr>
              <a:t>대여</a:t>
            </a:r>
            <a:r>
              <a:rPr lang="en-US" altLang="ko-KR" sz="2400" dirty="0">
                <a:ea typeface="굴림" panose="020B0600000101010101" pitchFamily="50" charset="-127"/>
              </a:rPr>
              <a:t>(</a:t>
            </a:r>
            <a:r>
              <a:rPr lang="ko-KR" altLang="en-US" sz="2400" dirty="0">
                <a:ea typeface="굴림" panose="020B0600000101010101" pitchFamily="50" charset="-127"/>
              </a:rPr>
              <a:t>물건을 빌리는 것</a:t>
            </a:r>
            <a:r>
              <a:rPr lang="en-US" altLang="ko-KR" sz="2400" dirty="0">
                <a:ea typeface="굴림" panose="020B0600000101010101" pitchFamily="50" charset="-127"/>
              </a:rPr>
              <a:t>)</a:t>
            </a:r>
            <a:r>
              <a:rPr lang="ko-KR" altLang="en-US" sz="2400" dirty="0">
                <a:ea typeface="굴림" panose="020B0600000101010101" pitchFamily="50" charset="-127"/>
              </a:rPr>
              <a:t>조차도 모두 객체로 볼 수 있다</a:t>
            </a:r>
            <a:r>
              <a:rPr lang="en-US" altLang="ko-KR" sz="2400" dirty="0">
                <a:ea typeface="굴림" panose="020B0600000101010101" pitchFamily="50" charset="-127"/>
              </a:rPr>
              <a:t>. 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</a:p>
          <a:p>
            <a:pPr marL="342900" indent="-3429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2400" dirty="0">
                <a:ea typeface="굴림" panose="020B0600000101010101" pitchFamily="50" charset="-127"/>
              </a:rPr>
              <a:t>객체는 자신만의 유일한 특성과 상태</a:t>
            </a:r>
            <a:r>
              <a:rPr lang="en-US" altLang="ko-KR" sz="2400" dirty="0">
                <a:ea typeface="굴림" panose="020B0600000101010101" pitchFamily="50" charset="-127"/>
              </a:rPr>
              <a:t>(state), </a:t>
            </a:r>
            <a:r>
              <a:rPr lang="ko-KR" altLang="en-US" sz="2400" dirty="0">
                <a:ea typeface="굴림" panose="020B0600000101010101" pitchFamily="50" charset="-127"/>
              </a:rPr>
              <a:t>행동</a:t>
            </a:r>
            <a:r>
              <a:rPr lang="en-US" altLang="ko-KR" sz="2400" dirty="0">
                <a:ea typeface="굴림" panose="020B0600000101010101" pitchFamily="50" charset="-127"/>
              </a:rPr>
              <a:t>(behavior)</a:t>
            </a:r>
            <a:r>
              <a:rPr lang="ko-KR" altLang="en-US" sz="2400" dirty="0">
                <a:ea typeface="굴림" panose="020B0600000101010101" pitchFamily="50" charset="-127"/>
              </a:rPr>
              <a:t>을 갖는다</a:t>
            </a:r>
            <a:r>
              <a:rPr lang="en-US" altLang="ko-KR" sz="2400" dirty="0">
                <a:ea typeface="굴림" panose="020B0600000101010101" pitchFamily="50" charset="-127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2400" dirty="0">
                <a:ea typeface="굴림" panose="020B0600000101010101" pitchFamily="50" charset="-127"/>
              </a:rPr>
              <a:t>객체의 상태</a:t>
            </a:r>
            <a:r>
              <a:rPr lang="en-US" altLang="ko-KR" sz="2400" dirty="0">
                <a:ea typeface="굴림" panose="020B0600000101010101" pitchFamily="50" charset="-127"/>
              </a:rPr>
              <a:t>(state)</a:t>
            </a:r>
            <a:r>
              <a:rPr lang="ko-KR" altLang="en-US" sz="2400" dirty="0">
                <a:ea typeface="굴림" panose="020B0600000101010101" pitchFamily="50" charset="-127"/>
              </a:rPr>
              <a:t>는 데이터 필드 즉 </a:t>
            </a:r>
            <a:r>
              <a:rPr lang="ko-KR" altLang="en-US" sz="2400" dirty="0">
                <a:solidFill>
                  <a:srgbClr val="0070C0"/>
                </a:solidFill>
                <a:ea typeface="굴림" panose="020B0600000101010101" pitchFamily="50" charset="-127"/>
              </a:rPr>
              <a:t>변수</a:t>
            </a:r>
            <a:r>
              <a:rPr lang="ko-KR" altLang="en-US" sz="2400" dirty="0">
                <a:ea typeface="굴림" panose="020B0600000101010101" pitchFamily="50" charset="-127"/>
              </a:rPr>
              <a:t>로 표현된다</a:t>
            </a:r>
            <a:r>
              <a:rPr lang="en-US" altLang="ko-KR" sz="2400" dirty="0">
                <a:ea typeface="굴림" panose="020B0600000101010101" pitchFamily="50" charset="-127"/>
              </a:rPr>
              <a:t>. </a:t>
            </a:r>
          </a:p>
          <a:p>
            <a:pPr marL="342900" indent="-3429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2400" dirty="0">
                <a:ea typeface="굴림" panose="020B0600000101010101" pitchFamily="50" charset="-127"/>
              </a:rPr>
              <a:t>객체의 행동</a:t>
            </a:r>
            <a:r>
              <a:rPr lang="en-US" altLang="ko-KR" sz="2400" dirty="0">
                <a:ea typeface="굴림" panose="020B0600000101010101" pitchFamily="50" charset="-127"/>
              </a:rPr>
              <a:t>(behavior)</a:t>
            </a:r>
            <a:r>
              <a:rPr lang="ko-KR" altLang="en-US" sz="2400" dirty="0">
                <a:ea typeface="굴림" panose="020B0600000101010101" pitchFamily="50" charset="-127"/>
              </a:rPr>
              <a:t>은 </a:t>
            </a:r>
            <a:r>
              <a:rPr lang="ko-KR" altLang="en-US" sz="2400" dirty="0">
                <a:solidFill>
                  <a:srgbClr val="0070C0"/>
                </a:solidFill>
                <a:ea typeface="굴림" panose="020B0600000101010101" pitchFamily="50" charset="-127"/>
              </a:rPr>
              <a:t>함수</a:t>
            </a:r>
            <a:r>
              <a:rPr lang="ko-KR" altLang="en-US" sz="2400" dirty="0">
                <a:ea typeface="굴림" panose="020B0600000101010101" pitchFamily="50" charset="-127"/>
              </a:rPr>
              <a:t>에 의해 정의 된다</a:t>
            </a:r>
            <a:r>
              <a:rPr lang="en-US" altLang="ko-KR" sz="2400" dirty="0">
                <a:ea typeface="굴림" panose="020B0600000101010101" pitchFamily="50" charset="-127"/>
              </a:rPr>
              <a:t>.</a:t>
            </a:r>
            <a:endParaRPr lang="ko-KR" altLang="en-US" sz="2400" dirty="0">
              <a:ea typeface="굴림" panose="020B0600000101010101" pitchFamily="50" charset="-127"/>
            </a:endParaRPr>
          </a:p>
          <a:p>
            <a:pPr marL="342900" indent="-3429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endParaRPr lang="ko-KR" altLang="en-US" sz="2400" dirty="0">
              <a:ea typeface="굴림" panose="020B0600000101010101" pitchFamily="50" charset="-127"/>
            </a:endParaRPr>
          </a:p>
          <a:p>
            <a:pPr>
              <a:spcBef>
                <a:spcPct val="50000"/>
              </a:spcBef>
              <a:buClrTx/>
              <a:buSzTx/>
              <a:buNone/>
            </a:pPr>
            <a:endParaRPr lang="ko-KR" altLang="en-US" sz="24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74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9C161E-2D66-4E95-901F-4BA65D74529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/>
          <a:lstStyle/>
          <a:p>
            <a:r>
              <a:rPr lang="ko-KR" altLang="en-US" sz="2800" dirty="0">
                <a:solidFill>
                  <a:prstClr val="black"/>
                </a:solidFill>
                <a:ea typeface="굴림" panose="020B0600000101010101" pitchFamily="50" charset="-127"/>
              </a:rPr>
              <a:t>객체를 위한 클래스 정의</a:t>
            </a:r>
            <a:endParaRPr lang="en-US" altLang="en-US" dirty="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0" y="1951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284502"/>
              </p:ext>
            </p:extLst>
          </p:nvPr>
        </p:nvGraphicFramePr>
        <p:xfrm>
          <a:off x="1230312" y="1012256"/>
          <a:ext cx="6683375" cy="557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3546348" imgH="2956560" progId="Word.Picture.8">
                  <p:embed/>
                </p:oleObj>
              </mc:Choice>
              <mc:Fallback>
                <p:oleObj name="Picture" r:id="rId2" imgW="3546348" imgH="29565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2" y="1012256"/>
                        <a:ext cx="6683375" cy="557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001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solidFill>
                  <a:prstClr val="black"/>
                </a:solidFill>
                <a:ea typeface="굴림" panose="020B0600000101010101" pitchFamily="50" charset="-127"/>
              </a:rPr>
              <a:t>클래스 정의와 </a:t>
            </a:r>
            <a:r>
              <a:rPr lang="ko-KR" altLang="en-US" sz="2800" dirty="0" err="1">
                <a:solidFill>
                  <a:prstClr val="black"/>
                </a:solidFill>
                <a:ea typeface="굴림" panose="020B0600000101010101" pitchFamily="50" charset="-127"/>
              </a:rPr>
              <a:t>객체생성의</a:t>
            </a:r>
            <a:r>
              <a:rPr lang="ko-KR" altLang="en-US" sz="2800" dirty="0">
                <a:solidFill>
                  <a:prstClr val="black"/>
                </a:solidFill>
                <a:ea typeface="굴림" panose="020B0600000101010101" pitchFamily="50" charset="-127"/>
              </a:rPr>
              <a:t> 예 </a:t>
            </a:r>
            <a:r>
              <a:rPr lang="en-US" altLang="ko-KR" sz="2800" dirty="0">
                <a:solidFill>
                  <a:prstClr val="black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ea typeface="굴림" panose="020B0600000101010101" pitchFamily="50" charset="-127"/>
              </a:rPr>
              <a:t>실습</a:t>
            </a:r>
            <a:r>
              <a:rPr lang="en-US" altLang="ko-KR" sz="2800" dirty="0">
                <a:solidFill>
                  <a:prstClr val="black"/>
                </a:solidFill>
                <a:ea typeface="굴림" panose="020B0600000101010101" pitchFamily="50" charset="-127"/>
              </a:rPr>
              <a:t>1)</a:t>
            </a:r>
            <a:endParaRPr lang="ko-KR" altLang="en-US" sz="1800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107504" y="1097360"/>
            <a:ext cx="8928992" cy="57606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  </a:t>
            </a:r>
            <a:r>
              <a:rPr lang="en-US" altLang="ko-KR" sz="1600" dirty="0">
                <a:solidFill>
                  <a:srgbClr val="00B050"/>
                </a:solidFill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프로그래머 정의 클래스는 첫 문자를 대문자로 하는 것이 좋다</a:t>
            </a:r>
            <a:endParaRPr lang="en-US" altLang="ko-KR" sz="1600" dirty="0">
              <a:solidFill>
                <a:srgbClr val="00B050"/>
              </a:solidFill>
              <a:latin typeface="굴림" panose="020B0600000101010101" pitchFamily="50" charset="-127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	double radius;  </a:t>
            </a:r>
            <a:r>
              <a:rPr lang="en-US" altLang="ko-KR" sz="1600" dirty="0">
                <a:solidFill>
                  <a:srgbClr val="00B050"/>
                </a:solidFill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반지름</a:t>
            </a:r>
            <a:endParaRPr lang="en-US" altLang="ko-KR" sz="1600" dirty="0">
              <a:solidFill>
                <a:srgbClr val="00B050"/>
              </a:solidFill>
              <a:latin typeface="굴림" panose="020B0600000101010101" pitchFamily="50" charset="-127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Circle() {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		radius = 1;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 }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Circle(double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	 radius 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	}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		return radius * radius * 3.14159;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	}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altLang="ko-KR" sz="1600" dirty="0">
                <a:solidFill>
                  <a:srgbClr val="00B050"/>
                </a:solidFill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세미콜론 반드시 있어야 함</a:t>
            </a:r>
            <a:endParaRPr lang="en-US" altLang="ko-KR" sz="1600" dirty="0">
              <a:solidFill>
                <a:srgbClr val="00B050"/>
              </a:solidFill>
              <a:latin typeface="굴림" panose="020B0600000101010101" pitchFamily="50" charset="-127"/>
              <a:ea typeface="굴림" panose="020B0600000101010101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315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solidFill>
                  <a:prstClr val="black"/>
                </a:solidFill>
                <a:ea typeface="굴림" panose="020B0600000101010101" pitchFamily="50" charset="-127"/>
              </a:rPr>
              <a:t>클래스 정의와 </a:t>
            </a:r>
            <a:r>
              <a:rPr lang="ko-KR" altLang="en-US" sz="2800" dirty="0" err="1">
                <a:solidFill>
                  <a:prstClr val="black"/>
                </a:solidFill>
                <a:ea typeface="굴림" panose="020B0600000101010101" pitchFamily="50" charset="-127"/>
              </a:rPr>
              <a:t>객체생성의</a:t>
            </a:r>
            <a:r>
              <a:rPr lang="ko-KR" altLang="en-US" sz="2800" dirty="0">
                <a:solidFill>
                  <a:prstClr val="black"/>
                </a:solidFill>
                <a:ea typeface="굴림" panose="020B0600000101010101" pitchFamily="50" charset="-127"/>
              </a:rPr>
              <a:t> 예</a:t>
            </a:r>
            <a:r>
              <a:rPr lang="en-US" altLang="ko-KR" sz="2800" dirty="0">
                <a:solidFill>
                  <a:prstClr val="black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ea typeface="굴림" panose="020B0600000101010101" pitchFamily="50" charset="-127"/>
              </a:rPr>
              <a:t>실습</a:t>
            </a:r>
            <a:r>
              <a:rPr lang="en-US" altLang="ko-KR" sz="2800" dirty="0">
                <a:solidFill>
                  <a:prstClr val="black"/>
                </a:solidFill>
                <a:ea typeface="굴림" panose="020B0600000101010101" pitchFamily="50" charset="-127"/>
              </a:rPr>
              <a:t>1)</a:t>
            </a:r>
            <a:endParaRPr lang="ko-KR" altLang="en-US" sz="1800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107504" y="1340768"/>
            <a:ext cx="8928992" cy="48245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Circle circle1;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Circle circle2(25);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Circle circle3(125);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"circle1 radius: " &lt;&lt; circle1.radius &lt;&lt; 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 area: " &lt;&lt; 	circle1.getArea() &lt;&lt;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"circle2 radius: " &lt;&lt; circle2.radius &lt;&lt; 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 area: " &lt;&lt; circle2.getArea() &lt;&lt;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"circle3 radius: " &lt;&lt; circle3.radius &lt;&lt; 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 area: " &lt;&lt; circle3.getArea() &lt;&lt;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Modify circle radius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circle2.radius = 100;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"circle2 radius: " &lt;&lt; circle2.radius &lt;&lt; 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 area: " &lt;&lt; circle2.getArea() &lt;&lt;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72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847765-2DD7-45D7-9263-7E896A06C7C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6712"/>
          </a:xfrm>
        </p:spPr>
        <p:txBody>
          <a:bodyPr/>
          <a:lstStyle/>
          <a:p>
            <a:r>
              <a:rPr lang="ko-KR" altLang="en-US" sz="2800" dirty="0">
                <a:solidFill>
                  <a:prstClr val="black"/>
                </a:solidFill>
                <a:ea typeface="굴림" panose="020B0600000101010101" pitchFamily="50" charset="-127"/>
              </a:rPr>
              <a:t>클래스 정의와 객체생성의 예</a:t>
            </a:r>
            <a:endParaRPr lang="en-US" altLang="en-US" dirty="0"/>
          </a:p>
        </p:txBody>
      </p:sp>
      <p:sp>
        <p:nvSpPr>
          <p:cNvPr id="10244" name="Rectangle 8"/>
          <p:cNvSpPr>
            <a:spLocks noChangeArrowheads="1"/>
          </p:cNvSpPr>
          <p:nvPr/>
        </p:nvSpPr>
        <p:spPr bwMode="auto">
          <a:xfrm>
            <a:off x="240030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5" name="Rectangle 10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6" name="Rectangle 12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02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049408"/>
              </p:ext>
            </p:extLst>
          </p:nvPr>
        </p:nvGraphicFramePr>
        <p:xfrm>
          <a:off x="-60745" y="1124744"/>
          <a:ext cx="9193573" cy="3406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876293" imgH="1596016" progId="Word.Picture.8">
                  <p:embed/>
                </p:oleObj>
              </mc:Choice>
              <mc:Fallback>
                <p:oleObj name="Picture" r:id="rId2" imgW="4876293" imgH="159601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0745" y="1124744"/>
                        <a:ext cx="9193573" cy="3406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4593" y="4819278"/>
            <a:ext cx="880789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2400" dirty="0">
                <a:ea typeface="굴림" panose="020B0600000101010101" pitchFamily="50" charset="-127"/>
              </a:rPr>
              <a:t>클래스</a:t>
            </a:r>
            <a:r>
              <a:rPr lang="en-US" altLang="ko-KR" sz="2400" dirty="0">
                <a:ea typeface="굴림" panose="020B0600000101010101" pitchFamily="50" charset="-127"/>
              </a:rPr>
              <a:t>(class)</a:t>
            </a:r>
            <a:r>
              <a:rPr lang="ko-KR" altLang="en-US" sz="2400" dirty="0">
                <a:ea typeface="굴림" panose="020B0600000101010101" pitchFamily="50" charset="-127"/>
              </a:rPr>
              <a:t>는 객체가 어떻게 생겨야 하는 지를 적어놓은 설계도와 같다</a:t>
            </a:r>
            <a:r>
              <a:rPr lang="en-US" altLang="ko-KR" sz="2400" dirty="0">
                <a:ea typeface="굴림" panose="020B0600000101010101" pitchFamily="50" charset="-127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2400" dirty="0">
                <a:ea typeface="굴림" panose="020B0600000101010101" pitchFamily="50" charset="-127"/>
              </a:rPr>
              <a:t>객체</a:t>
            </a:r>
            <a:r>
              <a:rPr lang="en-US" altLang="ko-KR" sz="2400" dirty="0">
                <a:ea typeface="굴림" panose="020B0600000101010101" pitchFamily="50" charset="-127"/>
              </a:rPr>
              <a:t>(object)</a:t>
            </a:r>
            <a:r>
              <a:rPr lang="ko-KR" altLang="en-US" sz="2400" dirty="0">
                <a:ea typeface="굴림" panose="020B0600000101010101" pitchFamily="50" charset="-127"/>
              </a:rPr>
              <a:t>는 설계도를 통해 만들어진 </a:t>
            </a:r>
            <a:r>
              <a:rPr lang="ko-KR" altLang="en-US" sz="2400" dirty="0" err="1">
                <a:ea typeface="굴림" panose="020B0600000101010101" pitchFamily="50" charset="-127"/>
              </a:rPr>
              <a:t>인스턴스</a:t>
            </a:r>
            <a:r>
              <a:rPr lang="en-US" altLang="ko-KR" sz="2400" dirty="0">
                <a:ea typeface="굴림" panose="020B0600000101010101" pitchFamily="50" charset="-127"/>
              </a:rPr>
              <a:t>(instance)</a:t>
            </a:r>
            <a:r>
              <a:rPr lang="ko-KR" altLang="en-US" sz="2400" dirty="0">
                <a:ea typeface="굴림" panose="020B0600000101010101" pitchFamily="50" charset="-127"/>
              </a:rPr>
              <a:t>이다</a:t>
            </a:r>
            <a:r>
              <a:rPr lang="en-US" altLang="ko-KR" sz="2400" dirty="0">
                <a:ea typeface="굴림" panose="020B0600000101010101" pitchFamily="50" charset="-127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2400" dirty="0">
                <a:ea typeface="굴림" panose="020B0600000101010101" pitchFamily="50" charset="-127"/>
              </a:rPr>
              <a:t>클래스에는 멤버변수를 초기화하기 위한 생성자가 있다</a:t>
            </a:r>
            <a:r>
              <a:rPr lang="en-US" altLang="ko-KR" sz="2400" dirty="0">
                <a:ea typeface="굴림" panose="020B0600000101010101" pitchFamily="50" charset="-127"/>
              </a:rPr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659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F04AFA-F514-4354-A35F-3383AAC9FA0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648072"/>
          </a:xfrm>
        </p:spPr>
        <p:txBody>
          <a:bodyPr/>
          <a:lstStyle/>
          <a:p>
            <a:r>
              <a:rPr lang="ko-KR" altLang="en-US" sz="2800" dirty="0" err="1">
                <a:solidFill>
                  <a:prstClr val="black"/>
                </a:solidFill>
                <a:ea typeface="굴림" panose="020B0600000101010101" pitchFamily="50" charset="-127"/>
              </a:rPr>
              <a:t>생성자</a:t>
            </a:r>
            <a:endParaRPr lang="en-US" altLang="en-US" b="1" dirty="0">
              <a:latin typeface="Book Antiqua" panose="02040602050305030304" pitchFamily="18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51520" y="1196752"/>
            <a:ext cx="875665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생성자는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아주 특별한 기능을 가진 멤버함수이다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클래스도 일반변수처럼 객체를 생성할 때 초기값을 줄 수 있어야 하는데</a:t>
            </a:r>
            <a:r>
              <a:rPr lang="en-US" altLang="ko-KR" sz="2400" dirty="0"/>
              <a:t>, </a:t>
            </a:r>
            <a:r>
              <a:rPr lang="ko-KR" altLang="en-US" sz="2400" dirty="0"/>
              <a:t>이를 가능하게 하는 것이 </a:t>
            </a:r>
            <a:r>
              <a:rPr lang="ko-KR" altLang="en-US" sz="2400" dirty="0" err="1"/>
              <a:t>생성자다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err="1"/>
              <a:t>생성자는</a:t>
            </a:r>
            <a:r>
              <a:rPr lang="ko-KR" altLang="en-US" sz="2400" dirty="0"/>
              <a:t> 다음과 같은 특징이 있다</a:t>
            </a:r>
            <a:endParaRPr lang="en-US" altLang="ko-KR" sz="2400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ko-KR" altLang="en-US" sz="2400" dirty="0" err="1"/>
              <a:t>생성자는</a:t>
            </a:r>
            <a:r>
              <a:rPr lang="ko-KR" altLang="en-US" sz="2400" dirty="0"/>
              <a:t> 클래스 자신과 같은 이름을 가진다</a:t>
            </a:r>
            <a:r>
              <a:rPr lang="en-US" altLang="ko-KR" sz="2400" dirty="0"/>
              <a:t>.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ko-KR" altLang="en-US" sz="2400" dirty="0" err="1"/>
              <a:t>생성자는</a:t>
            </a:r>
            <a:r>
              <a:rPr lang="ko-KR" altLang="en-US" sz="2400" dirty="0"/>
              <a:t> 반환유형을 가질 수 없다</a:t>
            </a:r>
            <a:endParaRPr lang="en-US" altLang="ko-KR" sz="2400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ko-KR" altLang="en-US" sz="2400" dirty="0" err="1"/>
              <a:t>생성자는</a:t>
            </a:r>
            <a:r>
              <a:rPr lang="ko-KR" altLang="en-US" sz="2400" dirty="0"/>
              <a:t> 객체가 생성될 때 자동호출 된다</a:t>
            </a:r>
            <a:r>
              <a:rPr lang="en-US" altLang="ko-KR" sz="2400" dirty="0"/>
              <a:t>.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ko-KR" altLang="en-US" sz="2400" dirty="0" err="1"/>
              <a:t>생성자도</a:t>
            </a:r>
            <a:r>
              <a:rPr lang="ko-KR" altLang="en-US" sz="2400" dirty="0"/>
              <a:t> 오버로딩을 적용할 수 있다</a:t>
            </a:r>
            <a:r>
              <a:rPr lang="en-US" altLang="ko-KR" sz="2400" dirty="0"/>
              <a:t>.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접근 지정자가 </a:t>
            </a:r>
            <a:r>
              <a:rPr lang="en-US" altLang="ko-KR" sz="2400" dirty="0"/>
              <a:t>public: </a:t>
            </a:r>
            <a:r>
              <a:rPr lang="ko-KR" altLang="en-US" sz="2400" dirty="0"/>
              <a:t>으로 설정되어야 한다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51645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F04AFA-F514-4354-A35F-3383AAC9FA0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648072"/>
          </a:xfrm>
        </p:spPr>
        <p:txBody>
          <a:bodyPr/>
          <a:lstStyle/>
          <a:p>
            <a:r>
              <a:rPr lang="ko-KR" altLang="en-US" sz="2800" dirty="0" err="1">
                <a:solidFill>
                  <a:prstClr val="black"/>
                </a:solidFill>
                <a:ea typeface="굴림" panose="020B0600000101010101" pitchFamily="50" charset="-127"/>
              </a:rPr>
              <a:t>생성자</a:t>
            </a:r>
            <a:endParaRPr lang="en-US" altLang="en-US" b="1" dirty="0">
              <a:latin typeface="Book Antiqua" panose="02040602050305030304" pitchFamily="18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51520" y="1196752"/>
            <a:ext cx="8756650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프로그래머가 </a:t>
            </a:r>
            <a:r>
              <a:rPr lang="ko-KR" altLang="en-US" sz="2400" dirty="0" err="1"/>
              <a:t>생성자를</a:t>
            </a:r>
            <a:r>
              <a:rPr lang="ko-KR" altLang="en-US" sz="2400" dirty="0"/>
              <a:t> 만들지 않으면 </a:t>
            </a:r>
            <a:r>
              <a:rPr lang="en-US" altLang="ko-KR" sz="2400" dirty="0"/>
              <a:t>C++ </a:t>
            </a:r>
            <a:r>
              <a:rPr lang="ko-KR" altLang="en-US" sz="2400" dirty="0"/>
              <a:t>컴파일러는 매개변수가 없고 내용도 없는 </a:t>
            </a:r>
            <a:r>
              <a:rPr lang="ko-KR" altLang="en-US" sz="2400" dirty="0" err="1"/>
              <a:t>생성자를</a:t>
            </a:r>
            <a:r>
              <a:rPr lang="ko-KR" altLang="en-US" sz="2400" dirty="0"/>
              <a:t> 자동으로 만들어 놓는다</a:t>
            </a:r>
            <a:r>
              <a:rPr lang="en-US" altLang="ko-KR" sz="2400" dirty="0"/>
              <a:t>. </a:t>
            </a:r>
            <a:r>
              <a:rPr lang="ko-KR" altLang="en-US" sz="2400" dirty="0"/>
              <a:t>이 </a:t>
            </a:r>
            <a:r>
              <a:rPr lang="ko-KR" altLang="en-US" sz="2400" dirty="0" err="1"/>
              <a:t>생성자를</a:t>
            </a:r>
            <a:r>
              <a:rPr lang="ko-KR" altLang="en-US" sz="2400" dirty="0"/>
              <a:t> </a:t>
            </a:r>
            <a:r>
              <a:rPr lang="en-US" altLang="ko-KR" sz="2400" dirty="0"/>
              <a:t>‘</a:t>
            </a:r>
            <a:r>
              <a:rPr lang="ko-KR" altLang="en-US" sz="2400" dirty="0" err="1"/>
              <a:t>기본생성자</a:t>
            </a:r>
            <a:r>
              <a:rPr lang="en-US" altLang="ko-KR" sz="2400" dirty="0"/>
              <a:t>’ (default constructor)</a:t>
            </a:r>
            <a:r>
              <a:rPr lang="ko-KR" altLang="en-US" sz="2400" dirty="0"/>
              <a:t>라고 하는데 아무런 일도 하지 않는다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그런데 프로그래머가 매개변수를 </a:t>
            </a:r>
            <a:r>
              <a:rPr lang="ko-KR" altLang="en-US" sz="2400"/>
              <a:t>갖는 생성자를</a:t>
            </a:r>
            <a:r>
              <a:rPr lang="ko-KR" altLang="en-US" sz="2400" dirty="0"/>
              <a:t> 만들어주면 컴파일러는 더 이상 기본 </a:t>
            </a:r>
            <a:r>
              <a:rPr lang="ko-KR" altLang="en-US" sz="2400" dirty="0" err="1"/>
              <a:t>생성자를</a:t>
            </a:r>
            <a:r>
              <a:rPr lang="ko-KR" altLang="en-US" sz="2400" dirty="0"/>
              <a:t> 제공하지 않는다 즉</a:t>
            </a:r>
            <a:r>
              <a:rPr lang="en-US" altLang="ko-KR" sz="2400" dirty="0"/>
              <a:t>, </a:t>
            </a:r>
            <a:r>
              <a:rPr lang="ko-KR" altLang="en-US" sz="2400" dirty="0"/>
              <a:t>매개변수가 있는 </a:t>
            </a:r>
            <a:r>
              <a:rPr lang="ko-KR" altLang="en-US" sz="2400" dirty="0" err="1"/>
              <a:t>생성자를</a:t>
            </a:r>
            <a:r>
              <a:rPr lang="ko-KR" altLang="en-US" sz="2400" dirty="0"/>
              <a:t> 만들어 사용하던 중 매개변수를 갖지 않는 생성자가 필요하다면 이를 프로그래머가 직접 정의하고 사용해야 한다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26476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64E439-514A-4AAB-B28E-2F34EE51892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54050" y="279400"/>
            <a:ext cx="7772400" cy="690563"/>
          </a:xfrm>
        </p:spPr>
        <p:txBody>
          <a:bodyPr/>
          <a:lstStyle/>
          <a:p>
            <a:r>
              <a:rPr lang="ko-KR" altLang="en-US" sz="2800" dirty="0">
                <a:solidFill>
                  <a:prstClr val="black"/>
                </a:solidFill>
                <a:ea typeface="굴림" panose="020B0600000101010101" pitchFamily="50" charset="-127"/>
              </a:rPr>
              <a:t>객체 생성</a:t>
            </a:r>
            <a:endParaRPr lang="en-US" altLang="en-US" sz="2800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946" y="1016405"/>
            <a:ext cx="8486775" cy="4742656"/>
          </a:xfrm>
        </p:spPr>
        <p:txBody>
          <a:bodyPr/>
          <a:lstStyle/>
          <a:p>
            <a:pPr latinLnBrk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인수 없는 </a:t>
            </a:r>
            <a:r>
              <a:rPr lang="ko-KR" altLang="en-US" sz="2400" b="0" dirty="0" err="1">
                <a:latin typeface="굴림" panose="020B0600000101010101" pitchFamily="50" charset="-127"/>
                <a:ea typeface="굴림" panose="020B0600000101010101" pitchFamily="50" charset="-127"/>
              </a:rPr>
              <a:t>생성자를</a:t>
            </a:r>
            <a:r>
              <a:rPr lang="ko-KR" altLang="en-US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 사용하여 객체를 생성하기 위한 구문은 다음과 같다</a:t>
            </a:r>
            <a:r>
              <a:rPr lang="en-US" altLang="ko-KR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atinLnBrk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인수 있는 </a:t>
            </a:r>
            <a:r>
              <a:rPr lang="ko-KR" altLang="en-US" sz="2400" b="0" dirty="0" err="1">
                <a:latin typeface="굴림" panose="020B0600000101010101" pitchFamily="50" charset="-127"/>
                <a:ea typeface="굴림" panose="020B0600000101010101" pitchFamily="50" charset="-127"/>
              </a:rPr>
              <a:t>생성자를</a:t>
            </a:r>
            <a:r>
              <a:rPr lang="ko-KR" altLang="en-US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 사용하여 객체를 생성하기 위한 구문은 다음과 같다</a:t>
            </a:r>
            <a:r>
              <a:rPr lang="en-US" altLang="ko-KR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1727022" y="2188102"/>
            <a:ext cx="2808312" cy="4801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Circle circle1;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28201" y="4221088"/>
            <a:ext cx="3349034" cy="4801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Circle circle2(5.5);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37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F04AFA-F514-4354-A35F-3383AAC9FA0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648072"/>
          </a:xfrm>
        </p:spPr>
        <p:txBody>
          <a:bodyPr/>
          <a:lstStyle/>
          <a:p>
            <a:r>
              <a:rPr lang="ko-KR" altLang="en-US" sz="2800" dirty="0">
                <a:solidFill>
                  <a:prstClr val="black"/>
                </a:solidFill>
                <a:ea typeface="굴림" panose="020B0600000101010101" pitchFamily="50" charset="-127"/>
              </a:rPr>
              <a:t>생성자의 </a:t>
            </a:r>
            <a:r>
              <a:rPr lang="ko-KR" altLang="en-US" sz="2800" dirty="0" err="1">
                <a:solidFill>
                  <a:prstClr val="black"/>
                </a:solidFill>
                <a:ea typeface="굴림" panose="020B0600000101010101" pitchFamily="50" charset="-127"/>
              </a:rPr>
              <a:t>초기화목록</a:t>
            </a:r>
            <a:endParaRPr lang="en-US" altLang="en-US" b="1" dirty="0">
              <a:latin typeface="Book Antiqua" panose="02040602050305030304" pitchFamily="18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51520" y="1196752"/>
            <a:ext cx="8756650" cy="437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생성자에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초기화목록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(initializer list)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를 사용하여 초기화할 수도 있다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77036" y="2267405"/>
            <a:ext cx="3381164" cy="9971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Circle( ) : radius(1)</a:t>
            </a:r>
          </a:p>
          <a:p>
            <a:pPr>
              <a:lnSpc>
                <a:spcPct val="1400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400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4588" y="2116594"/>
            <a:ext cx="2808312" cy="12988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Circle( ) </a:t>
            </a:r>
          </a:p>
          <a:p>
            <a:pPr>
              <a:lnSpc>
                <a:spcPct val="1400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400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radius = 1;</a:t>
            </a:r>
          </a:p>
          <a:p>
            <a:pPr>
              <a:lnSpc>
                <a:spcPct val="1400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995936" y="2771461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95536" y="3930383"/>
            <a:ext cx="3600400" cy="9971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Circle(double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1400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radius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48064" y="3906911"/>
            <a:ext cx="3744416" cy="12988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Circle(double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pPr>
              <a:lnSpc>
                <a:spcPct val="1400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: radius(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400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067944" y="4571661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74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4A94F479-5CC6-4693-AF8D-BDEBFBF454F8}" type="slidenum">
              <a:rPr lang="en-US" altLang="en-US" sz="1400">
                <a:solidFill>
                  <a:prstClr val="black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2</a:t>
            </a:fld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70620"/>
            <a:ext cx="7772400" cy="5598739"/>
          </a:xfrm>
          <a:noFill/>
        </p:spPr>
        <p:txBody>
          <a:bodyPr/>
          <a:lstStyle/>
          <a:p>
            <a:pPr lvl="0">
              <a:defRPr/>
            </a:pPr>
            <a:br>
              <a:rPr lang="en-US" altLang="ko-KR" sz="2800" dirty="0"/>
            </a:br>
            <a:r>
              <a:rPr lang="en-US" altLang="ko-KR" sz="2800" dirty="0"/>
              <a:t>2</a:t>
            </a:r>
            <a:r>
              <a:rPr lang="ko-KR" altLang="en-US" sz="2800" dirty="0"/>
              <a:t>학기</a:t>
            </a:r>
            <a:r>
              <a:rPr lang="en-US" altLang="ko-KR" sz="2800" dirty="0"/>
              <a:t>: </a:t>
            </a:r>
            <a:r>
              <a:rPr lang="ko-KR" altLang="en-US" sz="2800" dirty="0"/>
              <a:t>고급 </a:t>
            </a:r>
            <a:r>
              <a:rPr lang="en-US" altLang="ko-KR" sz="2800" dirty="0" err="1"/>
              <a:t>c++</a:t>
            </a:r>
            <a:r>
              <a:rPr lang="ko-KR" altLang="en-US" sz="2800" dirty="0"/>
              <a:t>프로그래밍</a:t>
            </a:r>
            <a:r>
              <a:rPr lang="en-US" altLang="ko-KR" sz="2800" dirty="0"/>
              <a:t>(9-16</a:t>
            </a:r>
            <a:r>
              <a:rPr lang="ko-KR" altLang="en-US" sz="2800" dirty="0"/>
              <a:t>장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r>
              <a:rPr lang="en-US" altLang="ko-KR" sz="2800" dirty="0"/>
              <a:t>	</a:t>
            </a:r>
            <a:r>
              <a:rPr lang="en-US" altLang="ko-KR" sz="2000" dirty="0"/>
              <a:t>9</a:t>
            </a:r>
            <a:r>
              <a:rPr lang="ko-KR" altLang="en-US" sz="2000" dirty="0"/>
              <a:t>장  객체와 클래스</a:t>
            </a:r>
            <a:br>
              <a:rPr lang="ko-KR" altLang="en-US" sz="2000" dirty="0"/>
            </a:br>
            <a:r>
              <a:rPr lang="ko-KR" altLang="en-US" sz="2000" dirty="0"/>
              <a:t>	</a:t>
            </a:r>
            <a:r>
              <a:rPr lang="en-US" altLang="ko-KR" sz="2000" dirty="0"/>
              <a:t>10</a:t>
            </a:r>
            <a:r>
              <a:rPr lang="ko-KR" altLang="en-US" sz="2000" dirty="0"/>
              <a:t>장 객체지향 개념</a:t>
            </a:r>
            <a:br>
              <a:rPr lang="ko-KR" altLang="en-US" sz="2000" dirty="0"/>
            </a:br>
            <a:r>
              <a:rPr lang="ko-KR" altLang="en-US" sz="2000" dirty="0"/>
              <a:t>	</a:t>
            </a:r>
            <a:r>
              <a:rPr lang="en-US" altLang="ko-KR" sz="2000" dirty="0"/>
              <a:t>11</a:t>
            </a:r>
            <a:r>
              <a:rPr lang="ko-KR" altLang="en-US" sz="2000" dirty="0"/>
              <a:t>장 포인터와 </a:t>
            </a:r>
            <a:r>
              <a:rPr lang="ko-KR" altLang="en-US" sz="2000" dirty="0" err="1"/>
              <a:t>동적메모리</a:t>
            </a:r>
            <a:r>
              <a:rPr lang="ko-KR" altLang="en-US" sz="2000" dirty="0"/>
              <a:t> 관리</a:t>
            </a:r>
            <a:br>
              <a:rPr lang="ko-KR" altLang="en-US" sz="2000" dirty="0"/>
            </a:br>
            <a:r>
              <a:rPr lang="ko-KR" altLang="en-US" sz="2000" dirty="0"/>
              <a:t>	</a:t>
            </a:r>
            <a:r>
              <a:rPr lang="en-US" altLang="ko-KR" sz="2000" dirty="0"/>
              <a:t>12</a:t>
            </a:r>
            <a:r>
              <a:rPr lang="ko-KR" altLang="en-US" sz="2000" dirty="0"/>
              <a:t>장 템플릿</a:t>
            </a:r>
            <a:r>
              <a:rPr lang="en-US" altLang="ko-KR" sz="2000" dirty="0"/>
              <a:t>, </a:t>
            </a:r>
            <a:r>
              <a:rPr lang="ko-KR" altLang="en-US" sz="2000" dirty="0"/>
              <a:t>벡터</a:t>
            </a:r>
            <a:r>
              <a:rPr lang="en-US" altLang="ko-KR" sz="2000" dirty="0"/>
              <a:t>, </a:t>
            </a:r>
            <a:r>
              <a:rPr lang="ko-KR" altLang="en-US" sz="2000" dirty="0"/>
              <a:t>스택</a:t>
            </a:r>
            <a:br>
              <a:rPr lang="ko-KR" altLang="en-US" sz="2000" dirty="0"/>
            </a:br>
            <a:r>
              <a:rPr lang="ko-KR" altLang="en-US" sz="2000" dirty="0"/>
              <a:t>	</a:t>
            </a:r>
            <a:r>
              <a:rPr lang="en-US" altLang="ko-KR" sz="2000" dirty="0"/>
              <a:t>13</a:t>
            </a:r>
            <a:r>
              <a:rPr lang="ko-KR" altLang="en-US" sz="2000" dirty="0"/>
              <a:t>장 파일 입력과 출력</a:t>
            </a:r>
            <a:br>
              <a:rPr lang="ko-KR" altLang="en-US" sz="2000" dirty="0"/>
            </a:br>
            <a:r>
              <a:rPr lang="ko-KR" altLang="en-US" sz="2000" dirty="0"/>
              <a:t>	</a:t>
            </a:r>
            <a:r>
              <a:rPr lang="en-US" altLang="ko-KR" sz="2000" dirty="0"/>
              <a:t>14</a:t>
            </a:r>
            <a:r>
              <a:rPr lang="ko-KR" altLang="en-US" sz="2000" dirty="0"/>
              <a:t>장 연산자 오버로딩</a:t>
            </a:r>
            <a:br>
              <a:rPr lang="ko-KR" altLang="en-US" sz="2000" dirty="0"/>
            </a:br>
            <a:r>
              <a:rPr lang="ko-KR" altLang="en-US" sz="2000" dirty="0"/>
              <a:t>	</a:t>
            </a:r>
            <a:r>
              <a:rPr lang="en-US" altLang="ko-KR" sz="2000" dirty="0"/>
              <a:t>15</a:t>
            </a:r>
            <a:r>
              <a:rPr lang="ko-KR" altLang="en-US" sz="2000" dirty="0"/>
              <a:t>장 상속과 </a:t>
            </a:r>
            <a:r>
              <a:rPr lang="ko-KR" altLang="en-US" sz="2000" dirty="0" err="1"/>
              <a:t>다형성</a:t>
            </a:r>
            <a:br>
              <a:rPr lang="ko-KR" altLang="en-US" sz="2000" dirty="0"/>
            </a:br>
            <a:r>
              <a:rPr lang="ko-KR" altLang="en-US" sz="2000" dirty="0"/>
              <a:t>	</a:t>
            </a:r>
            <a:r>
              <a:rPr lang="en-US" altLang="ko-KR" sz="2000" dirty="0"/>
              <a:t>16</a:t>
            </a:r>
            <a:r>
              <a:rPr lang="ko-KR" altLang="en-US" sz="2000" dirty="0"/>
              <a:t>장 예외처리</a:t>
            </a:r>
            <a:br>
              <a:rPr lang="ko-KR" altLang="en-US" sz="2000" dirty="0"/>
            </a:br>
            <a:r>
              <a:rPr lang="ko-KR" altLang="en-US" sz="2000" dirty="0"/>
              <a:t>	</a:t>
            </a: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endParaRPr lang="en-US" altLang="ko-KR" sz="2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kumimoji="0" lang="ko-KR" altLang="en-US" sz="4000" dirty="0">
                <a:latin typeface="Courier New"/>
              </a:rPr>
              <a:t>고급 </a:t>
            </a:r>
            <a:r>
              <a:rPr kumimoji="0" lang="en-US" altLang="en-US" sz="4000" dirty="0">
                <a:latin typeface="Courier New"/>
              </a:rPr>
              <a:t>C++</a:t>
            </a:r>
            <a:r>
              <a:rPr kumimoji="0" lang="ko-KR" altLang="en-US" sz="4000" dirty="0">
                <a:latin typeface="Courier New"/>
              </a:rPr>
              <a:t> 프로그래밍</a:t>
            </a:r>
            <a:r>
              <a:rPr kumimoji="0" lang="en-US" altLang="en-US" sz="2800" dirty="0">
                <a:latin typeface="Courier New"/>
              </a:rPr>
              <a:t>(</a:t>
            </a:r>
            <a:r>
              <a:rPr kumimoji="0" lang="ko-KR" altLang="en-US" sz="2800" dirty="0">
                <a:latin typeface="Courier New"/>
              </a:rPr>
              <a:t>성신여대</a:t>
            </a:r>
            <a:r>
              <a:rPr kumimoji="0" lang="en-US" altLang="ko-KR" sz="2800" dirty="0">
                <a:latin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827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5F47B9-8970-4826-B7F2-B178E19BBC1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838200"/>
          </a:xfrm>
        </p:spPr>
        <p:txBody>
          <a:bodyPr/>
          <a:lstStyle/>
          <a:p>
            <a:r>
              <a:rPr lang="ko-KR" altLang="en-US" sz="2800" dirty="0">
                <a:solidFill>
                  <a:prstClr val="black"/>
                </a:solidFill>
                <a:ea typeface="굴림" panose="020B0600000101010101" pitchFamily="50" charset="-127"/>
              </a:rPr>
              <a:t>객체 구성과 사용</a:t>
            </a:r>
            <a:endParaRPr lang="en-US" altLang="en-US" sz="2800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530552"/>
          </a:xfrm>
        </p:spPr>
        <p:txBody>
          <a:bodyPr/>
          <a:lstStyle/>
          <a:p>
            <a:pPr latinLnBrk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0" dirty="0">
                <a:ea typeface="굴림" panose="020B0600000101010101" pitchFamily="50" charset="-127"/>
              </a:rPr>
              <a:t>객체의 멤버란 데이터필드</a:t>
            </a:r>
            <a:r>
              <a:rPr lang="en-US" altLang="ko-KR" sz="2400" b="0" dirty="0">
                <a:ea typeface="굴림" panose="020B0600000101010101" pitchFamily="50" charset="-127"/>
              </a:rPr>
              <a:t>( </a:t>
            </a:r>
            <a:r>
              <a:rPr lang="en-US" altLang="ko-KR" sz="2000" b="0" dirty="0">
                <a:ea typeface="굴림" panose="020B0600000101010101" pitchFamily="50" charset="-127"/>
              </a:rPr>
              <a:t>ex) Circle </a:t>
            </a:r>
            <a:r>
              <a:rPr lang="ko-KR" altLang="en-US" sz="2000" b="0" dirty="0">
                <a:ea typeface="굴림" panose="020B0600000101010101" pitchFamily="50" charset="-127"/>
              </a:rPr>
              <a:t>의 </a:t>
            </a:r>
            <a:r>
              <a:rPr lang="en-US" altLang="ko-KR" sz="2000" b="0" dirty="0">
                <a:ea typeface="굴림" panose="020B0600000101010101" pitchFamily="50" charset="-127"/>
              </a:rPr>
              <a:t>radius </a:t>
            </a:r>
            <a:r>
              <a:rPr lang="en-US" altLang="ko-KR" sz="2400" b="0" dirty="0">
                <a:ea typeface="굴림" panose="020B0600000101010101" pitchFamily="50" charset="-127"/>
              </a:rPr>
              <a:t>)</a:t>
            </a:r>
            <a:r>
              <a:rPr lang="ko-KR" altLang="en-US" sz="2400" b="0" dirty="0">
                <a:ea typeface="굴림" panose="020B0600000101010101" pitchFamily="50" charset="-127"/>
              </a:rPr>
              <a:t>와 함수</a:t>
            </a:r>
            <a:r>
              <a:rPr lang="en-US" altLang="ko-KR" sz="2400" b="0" dirty="0">
                <a:ea typeface="굴림" panose="020B0600000101010101" pitchFamily="50" charset="-127"/>
              </a:rPr>
              <a:t>( </a:t>
            </a:r>
            <a:r>
              <a:rPr lang="en-US" altLang="ko-KR" sz="2000" b="0" dirty="0">
                <a:ea typeface="굴림" panose="020B0600000101010101" pitchFamily="50" charset="-127"/>
              </a:rPr>
              <a:t>ex) Circle</a:t>
            </a:r>
            <a:r>
              <a:rPr lang="ko-KR" altLang="en-US" sz="2000" b="0" dirty="0">
                <a:ea typeface="굴림" panose="020B0600000101010101" pitchFamily="50" charset="-127"/>
              </a:rPr>
              <a:t>의 </a:t>
            </a:r>
            <a:r>
              <a:rPr lang="en-US" altLang="ko-KR" sz="2000" b="0" dirty="0" err="1">
                <a:ea typeface="굴림" panose="020B0600000101010101" pitchFamily="50" charset="-127"/>
              </a:rPr>
              <a:t>getArea</a:t>
            </a:r>
            <a:r>
              <a:rPr lang="en-US" altLang="ko-KR" sz="2000" b="0" dirty="0">
                <a:ea typeface="굴림" panose="020B0600000101010101" pitchFamily="50" charset="-127"/>
              </a:rPr>
              <a:t>() </a:t>
            </a:r>
            <a:r>
              <a:rPr lang="en-US" altLang="ko-KR" sz="2400" b="0" dirty="0">
                <a:ea typeface="굴림" panose="020B0600000101010101" pitchFamily="50" charset="-127"/>
              </a:rPr>
              <a:t>)</a:t>
            </a:r>
            <a:r>
              <a:rPr lang="ko-KR" altLang="en-US" sz="2400" b="0" dirty="0">
                <a:ea typeface="굴림" panose="020B0600000101010101" pitchFamily="50" charset="-127"/>
              </a:rPr>
              <a:t>를 의미하며</a:t>
            </a:r>
            <a:r>
              <a:rPr lang="en-US" altLang="ko-KR" sz="2400" b="0" dirty="0">
                <a:ea typeface="굴림" panose="020B0600000101010101" pitchFamily="50" charset="-127"/>
              </a:rPr>
              <a:t>, </a:t>
            </a:r>
            <a:r>
              <a:rPr lang="ko-KR" altLang="en-US" sz="2400" b="0" dirty="0">
                <a:ea typeface="굴림" panose="020B0600000101010101" pitchFamily="50" charset="-127"/>
              </a:rPr>
              <a:t>이를 각각 멤버변수와 멤버함수라 부른다</a:t>
            </a:r>
            <a:r>
              <a:rPr lang="en-US" altLang="ko-KR" sz="2400" b="0" dirty="0">
                <a:ea typeface="굴림" panose="020B0600000101010101" pitchFamily="50" charset="-127"/>
              </a:rPr>
              <a:t>.</a:t>
            </a:r>
          </a:p>
          <a:p>
            <a:pPr latinLnBrk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ea typeface="굴림" panose="020B0600000101010101" pitchFamily="50" charset="-127"/>
            </a:endParaRPr>
          </a:p>
          <a:p>
            <a:pPr latinLnBrk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0" dirty="0">
                <a:ea typeface="굴림" panose="020B0600000101010101" pitchFamily="50" charset="-127"/>
              </a:rPr>
              <a:t>객체가 생성된 후에는 점 연산자</a:t>
            </a:r>
            <a:r>
              <a:rPr lang="en-US" altLang="ko-KR" sz="2400" b="0" dirty="0">
                <a:ea typeface="굴림" panose="020B0600000101010101" pitchFamily="50" charset="-127"/>
              </a:rPr>
              <a:t>(.)</a:t>
            </a:r>
            <a:r>
              <a:rPr lang="ko-KR" altLang="en-US" sz="2400" b="0" dirty="0">
                <a:ea typeface="굴림" panose="020B0600000101010101" pitchFamily="50" charset="-127"/>
              </a:rPr>
              <a:t>를 사용하여 데이터에 접근하고 함수를 호출한다</a:t>
            </a:r>
            <a:r>
              <a:rPr lang="en-US" altLang="ko-KR" sz="2400" b="0" dirty="0">
                <a:ea typeface="굴림" panose="020B0600000101010101" pitchFamily="50" charset="-127"/>
              </a:rPr>
              <a:t>.</a:t>
            </a:r>
          </a:p>
          <a:p>
            <a:pPr latinLnBrk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0" dirty="0">
              <a:ea typeface="굴림" panose="020B0600000101010101" pitchFamily="50" charset="-127"/>
            </a:endParaRPr>
          </a:p>
          <a:p>
            <a:pPr latinLnBrk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0" dirty="0">
              <a:ea typeface="굴림" panose="020B0600000101010101" pitchFamily="50" charset="-127"/>
            </a:endParaRPr>
          </a:p>
          <a:p>
            <a:pPr latinLnBrk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0" dirty="0">
              <a:ea typeface="굴림" panose="020B0600000101010101" pitchFamily="50" charset="-127"/>
            </a:endParaRPr>
          </a:p>
          <a:p>
            <a:pPr latinLnBrk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0" dirty="0">
              <a:ea typeface="굴림" panose="020B0600000101010101" pitchFamily="50" charset="-127"/>
            </a:endParaRPr>
          </a:p>
          <a:p>
            <a:pPr latinLnBrk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0" dirty="0">
              <a:ea typeface="굴림" panose="020B0600000101010101" pitchFamily="50" charset="-127"/>
            </a:endParaRPr>
          </a:p>
          <a:p>
            <a:pPr latinLnBrk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0" dirty="0">
              <a:ea typeface="굴림" panose="020B0600000101010101" pitchFamily="50" charset="-127"/>
            </a:endParaRPr>
          </a:p>
          <a:p>
            <a:pPr latinLnBrk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0" dirty="0">
                <a:ea typeface="굴림" panose="020B0600000101010101" pitchFamily="50" charset="-127"/>
              </a:rPr>
              <a:t>객체의 멤버함수는 같은 클래스의 모든 객체에 공유되므로 단 하나의 복사본만 생성된다</a:t>
            </a:r>
            <a:r>
              <a:rPr lang="en-US" altLang="ko-KR" sz="2400" b="0" dirty="0">
                <a:ea typeface="굴림" panose="020B0600000101010101" pitchFamily="50" charset="-127"/>
              </a:rPr>
              <a:t>. </a:t>
            </a:r>
            <a:r>
              <a:rPr lang="ko-KR" altLang="en-US" sz="2400" b="0" dirty="0">
                <a:ea typeface="굴림" panose="020B0600000101010101" pitchFamily="50" charset="-127"/>
              </a:rPr>
              <a:t>그러므로 객체의 실제크기는 크지 않다</a:t>
            </a:r>
            <a:r>
              <a:rPr lang="en-US" altLang="ko-KR" sz="2400" b="0" dirty="0">
                <a:ea typeface="굴림" panose="020B0600000101010101" pitchFamily="50" charset="-127"/>
              </a:rPr>
              <a:t>.</a:t>
            </a:r>
          </a:p>
          <a:p>
            <a:pPr latinLnBrk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3728" y="3558643"/>
            <a:ext cx="3239380" cy="12557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Circle circle1;</a:t>
            </a:r>
          </a:p>
          <a:p>
            <a:pPr>
              <a:lnSpc>
                <a:spcPct val="140000"/>
              </a:lnSpc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circle1.radius = 3;</a:t>
            </a:r>
          </a:p>
          <a:p>
            <a:pPr>
              <a:lnSpc>
                <a:spcPct val="140000"/>
              </a:lnSpc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circle1.getArea( );</a:t>
            </a:r>
          </a:p>
        </p:txBody>
      </p:sp>
    </p:spTree>
    <p:extLst>
      <p:ext uri="{BB962C8B-B14F-4D97-AF65-F5344CB8AC3E}">
        <p14:creationId xmlns:p14="http://schemas.microsoft.com/office/powerpoint/2010/main" val="1520881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2C6AA5-750B-43DC-A7E9-A2504A8061A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504056"/>
          </a:xfrm>
        </p:spPr>
        <p:txBody>
          <a:bodyPr/>
          <a:lstStyle/>
          <a:p>
            <a:r>
              <a:rPr lang="ko-KR" altLang="en-US" sz="2800" dirty="0">
                <a:solidFill>
                  <a:prstClr val="black"/>
                </a:solidFill>
                <a:ea typeface="굴림" panose="020B0600000101010101" pitchFamily="50" charset="-127"/>
              </a:rPr>
              <a:t>객체 구성과 사용</a:t>
            </a:r>
            <a:endParaRPr lang="en-US" altLang="en-US" sz="2800" dirty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371600"/>
            <a:ext cx="8564562" cy="489902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C++</a:t>
            </a:r>
            <a:r>
              <a:rPr lang="ko-KR" altLang="en-US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에서 하나의 객체로부터 다른 객체로 내용을 복사하기 위해 대입 연산자</a:t>
            </a:r>
            <a:r>
              <a:rPr lang="en-US" altLang="ko-KR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(=)</a:t>
            </a:r>
            <a:r>
              <a:rPr lang="ko-KR" altLang="en-US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를 사용할 수 있다</a:t>
            </a:r>
            <a:r>
              <a:rPr lang="en-US" altLang="ko-KR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기본적으로 한 객체의 각각의 데이터 필드는 다른 객체의 대응 부분으로 복사된다</a:t>
            </a:r>
            <a:r>
              <a:rPr lang="en-US" altLang="ko-KR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2400" b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복사 후에 </a:t>
            </a:r>
            <a:r>
              <a:rPr lang="en-US" altLang="ko-KR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circle1</a:t>
            </a:r>
            <a:r>
              <a:rPr lang="ko-KR" altLang="en-US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circle2</a:t>
            </a:r>
            <a:r>
              <a:rPr lang="ko-KR" altLang="en-US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는 여전히 두 개의 다른 객체이지만</a:t>
            </a:r>
            <a:r>
              <a:rPr lang="en-US" altLang="ko-KR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, radius</a:t>
            </a:r>
            <a:r>
              <a:rPr lang="ko-KR" altLang="en-US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의 값은 같은 값이 된다</a:t>
            </a:r>
            <a:r>
              <a:rPr lang="en-US" altLang="ko-KR" sz="2400" b="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400" b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3728" y="2996952"/>
            <a:ext cx="2808312" cy="4801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circle2 = circle1;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82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4A94F479-5CC6-4693-AF8D-BDEBFBF454F8}" type="slidenum">
              <a:rPr lang="en-US" altLang="en-US" sz="1400">
                <a:solidFill>
                  <a:prstClr val="black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3</a:t>
            </a:fld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099127"/>
            <a:ext cx="8280920" cy="4058065"/>
          </a:xfrm>
          <a:noFill/>
        </p:spPr>
        <p:txBody>
          <a:bodyPr/>
          <a:lstStyle/>
          <a:p>
            <a:pPr lvl="0">
              <a:defRPr/>
            </a:pPr>
            <a:r>
              <a:rPr lang="ko-KR" altLang="en-US" sz="3600" dirty="0"/>
              <a:t>	</a:t>
            </a:r>
            <a:br>
              <a:rPr lang="en-US" altLang="ko-KR" sz="3600" dirty="0"/>
            </a:br>
            <a:r>
              <a:rPr lang="en-US" altLang="ko-KR" sz="3600" dirty="0"/>
              <a:t>	</a:t>
            </a:r>
            <a:r>
              <a:rPr lang="ko-KR" altLang="en-US" sz="2800" dirty="0"/>
              <a:t>중간고사</a:t>
            </a:r>
            <a:r>
              <a:rPr lang="en-US" altLang="ko-KR" sz="2800" dirty="0"/>
              <a:t>: 20 </a:t>
            </a:r>
            <a:r>
              <a:rPr lang="en-US" altLang="ko-KR" b="0" dirty="0"/>
              <a:t>(</a:t>
            </a:r>
            <a:r>
              <a:rPr lang="ko-KR" altLang="en-US" b="0" dirty="0"/>
              <a:t>지필</a:t>
            </a:r>
            <a:r>
              <a:rPr lang="en-US" altLang="ko-KR" b="0" dirty="0"/>
              <a:t>)</a:t>
            </a:r>
            <a:br>
              <a:rPr lang="en-US" altLang="ko-KR" b="0" dirty="0"/>
            </a:br>
            <a:r>
              <a:rPr lang="en-US" altLang="ko-KR" sz="2800" dirty="0"/>
              <a:t>	</a:t>
            </a:r>
            <a:r>
              <a:rPr lang="ko-KR" altLang="en-US" sz="2800" dirty="0"/>
              <a:t>기말고사</a:t>
            </a:r>
            <a:r>
              <a:rPr lang="en-US" altLang="ko-KR" sz="2800" dirty="0"/>
              <a:t>: 30 </a:t>
            </a:r>
            <a:r>
              <a:rPr lang="en-US" altLang="ko-KR" b="0" dirty="0"/>
              <a:t>(</a:t>
            </a:r>
            <a:r>
              <a:rPr lang="ko-KR" altLang="en-US" b="0" dirty="0"/>
              <a:t>지필</a:t>
            </a:r>
            <a:r>
              <a:rPr lang="en-US" altLang="ko-KR" b="0" dirty="0"/>
              <a:t>)</a:t>
            </a:r>
            <a:br>
              <a:rPr lang="en-US" altLang="ko-KR" b="0" dirty="0"/>
            </a:br>
            <a:r>
              <a:rPr lang="en-US" altLang="ko-KR" sz="2800" dirty="0"/>
              <a:t>	</a:t>
            </a:r>
            <a:r>
              <a:rPr lang="ko-KR" altLang="en-US" sz="2800" dirty="0"/>
              <a:t>프로젝트 과제</a:t>
            </a:r>
            <a:r>
              <a:rPr lang="en-US" altLang="ko-KR" sz="2800" dirty="0"/>
              <a:t>1: 15 </a:t>
            </a:r>
            <a:r>
              <a:rPr lang="en-US" altLang="ko-KR" b="0" dirty="0"/>
              <a:t>(</a:t>
            </a:r>
            <a:r>
              <a:rPr lang="ko-KR" altLang="en-US" b="0" dirty="0"/>
              <a:t>개인 프로젝트</a:t>
            </a:r>
            <a:r>
              <a:rPr lang="en-US" altLang="ko-KR" b="0" dirty="0"/>
              <a:t>)</a:t>
            </a:r>
            <a:r>
              <a:rPr lang="en-US" altLang="ko-KR" sz="2800" dirty="0"/>
              <a:t>	</a:t>
            </a:r>
            <a:br>
              <a:rPr lang="en-US" altLang="ko-KR" sz="2800" dirty="0"/>
            </a:br>
            <a:r>
              <a:rPr lang="en-US" altLang="ko-KR" sz="2800" dirty="0"/>
              <a:t>	</a:t>
            </a:r>
            <a:r>
              <a:rPr lang="ko-KR" altLang="en-US" sz="2800" dirty="0"/>
              <a:t>프로젝트 과제</a:t>
            </a:r>
            <a:r>
              <a:rPr lang="en-US" altLang="ko-KR" sz="2800" dirty="0"/>
              <a:t>2: 15 </a:t>
            </a:r>
            <a:r>
              <a:rPr lang="en-US" altLang="ko-KR" b="0" dirty="0"/>
              <a:t>(</a:t>
            </a:r>
            <a:r>
              <a:rPr lang="ko-KR" altLang="en-US" b="0" dirty="0"/>
              <a:t>개인 프로젝트</a:t>
            </a:r>
            <a:r>
              <a:rPr lang="en-US" altLang="ko-KR" b="0" dirty="0"/>
              <a:t>)</a:t>
            </a:r>
            <a:br>
              <a:rPr lang="en-US" altLang="ko-KR" dirty="0"/>
            </a:br>
            <a:r>
              <a:rPr lang="en-US" altLang="ko-KR" sz="2800" dirty="0"/>
              <a:t>	</a:t>
            </a:r>
            <a:r>
              <a:rPr lang="ko-KR" altLang="en-US" sz="2800" dirty="0"/>
              <a:t>출석</a:t>
            </a:r>
            <a:r>
              <a:rPr lang="en-US" altLang="ko-KR" sz="2800" dirty="0"/>
              <a:t>: 5 </a:t>
            </a:r>
            <a:r>
              <a:rPr lang="en-US" altLang="ko-KR" sz="2800" b="0" dirty="0"/>
              <a:t>	</a:t>
            </a:r>
            <a:br>
              <a:rPr lang="en-US" altLang="ko-KR" sz="2800" b="0" dirty="0"/>
            </a:br>
            <a:r>
              <a:rPr lang="en-US" altLang="ko-KR" sz="2800" b="0" dirty="0"/>
              <a:t>	</a:t>
            </a:r>
            <a:r>
              <a:rPr lang="ko-KR" altLang="en-US" sz="2800" dirty="0" err="1"/>
              <a:t>실습과제</a:t>
            </a:r>
            <a:r>
              <a:rPr lang="en-US" altLang="ko-KR" sz="2800" dirty="0"/>
              <a:t>: 15</a:t>
            </a:r>
            <a:r>
              <a:rPr lang="en-US" altLang="ko-KR" sz="2800" b="0" dirty="0"/>
              <a:t>(</a:t>
            </a:r>
            <a:r>
              <a:rPr lang="ko-KR" altLang="en-US" sz="2000" b="0" dirty="0"/>
              <a:t>매주 </a:t>
            </a:r>
            <a:r>
              <a:rPr lang="ko-KR" altLang="en-US" sz="2000" b="0" dirty="0" err="1"/>
              <a:t>실습과제를</a:t>
            </a:r>
            <a:r>
              <a:rPr lang="ko-KR" altLang="en-US" sz="2000" b="0" dirty="0"/>
              <a:t> 각</a:t>
            </a:r>
            <a:r>
              <a:rPr lang="en-US" altLang="ko-KR" sz="2000" b="0" dirty="0"/>
              <a:t>1</a:t>
            </a:r>
            <a:r>
              <a:rPr lang="ko-KR" altLang="en-US" sz="2000" b="0" dirty="0"/>
              <a:t>점 혹은 </a:t>
            </a:r>
            <a:r>
              <a:rPr lang="en-US" altLang="ko-KR" sz="2000" b="0" dirty="0"/>
              <a:t>2</a:t>
            </a:r>
            <a:r>
              <a:rPr lang="ko-KR" altLang="en-US" sz="2000" b="0" dirty="0"/>
              <a:t>점으로 배점</a:t>
            </a:r>
            <a:r>
              <a:rPr lang="en-US" altLang="ko-KR" sz="2800" b="0" dirty="0"/>
              <a:t>)</a:t>
            </a:r>
            <a:br>
              <a:rPr lang="en-US" altLang="ko-KR" sz="2800" b="0" dirty="0"/>
            </a:br>
            <a:br>
              <a:rPr lang="en-US" altLang="ko-KR" sz="2000" b="0" dirty="0"/>
            </a:br>
            <a:r>
              <a:rPr lang="en-US" altLang="ko-KR" sz="2800" dirty="0"/>
              <a:t>	</a:t>
            </a:r>
            <a:r>
              <a:rPr lang="ko-KR" altLang="en-US" sz="2800" dirty="0"/>
              <a:t>총점</a:t>
            </a:r>
            <a:r>
              <a:rPr lang="en-US" altLang="ko-KR" sz="2800" dirty="0"/>
              <a:t>: 100</a:t>
            </a:r>
            <a:br>
              <a:rPr lang="en-US" altLang="ko-KR" sz="2800" dirty="0"/>
            </a:br>
            <a:r>
              <a:rPr lang="en-US" altLang="ko-KR" sz="2800" dirty="0"/>
              <a:t>		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547664" y="4221088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kumimoji="0" lang="ko-KR" altLang="en-US" sz="3200">
                <a:latin typeface="Courier New"/>
              </a:rPr>
              <a:t>평가방법</a:t>
            </a:r>
            <a:r>
              <a:rPr kumimoji="0" lang="en-US" altLang="ko-KR" sz="3200">
                <a:latin typeface="Courier New"/>
              </a:rPr>
              <a:t>(</a:t>
            </a:r>
            <a:r>
              <a:rPr kumimoji="0" lang="ko-KR" altLang="en-US" sz="3200">
                <a:latin typeface="Courier New"/>
              </a:rPr>
              <a:t>비대면 전환시</a:t>
            </a:r>
            <a:r>
              <a:rPr kumimoji="0" lang="en-US" altLang="ko-KR" sz="3200">
                <a:latin typeface="Courier New"/>
              </a:rPr>
              <a:t>)</a:t>
            </a:r>
          </a:p>
        </p:txBody>
      </p:sp>
      <p:sp>
        <p:nvSpPr>
          <p:cNvPr id="3076" name="TextBox 3075"/>
          <p:cNvSpPr txBox="1"/>
          <p:nvPr/>
        </p:nvSpPr>
        <p:spPr>
          <a:xfrm>
            <a:off x="1403648" y="5301208"/>
            <a:ext cx="7272808" cy="914400"/>
          </a:xfrm>
          <a:prstGeom prst="rect">
            <a:avLst/>
          </a:prstGeom>
          <a:solidFill>
            <a:srgbClr val="FFF7CC"/>
          </a:solidFill>
        </p:spPr>
        <p:txBody>
          <a:bodyPr vert="horz" wrap="none" lIns="91440" tIns="45720" rIns="91440" bIns="45720" anchor="ctr">
            <a:normAutofit/>
          </a:bodyPr>
          <a:lstStyle/>
          <a:p>
            <a:pPr>
              <a:defRPr/>
            </a:pPr>
            <a:r>
              <a:rPr lang="en-US" altLang="ko-KR" sz="2400" dirty="0"/>
              <a:t>NOTE: </a:t>
            </a:r>
            <a:r>
              <a:rPr lang="ko-KR" altLang="en-US" sz="2400" dirty="0"/>
              <a:t>이번 </a:t>
            </a:r>
            <a:r>
              <a:rPr lang="ko-KR" altLang="en-US" sz="2400" dirty="0" err="1"/>
              <a:t>학기는학교측의</a:t>
            </a:r>
            <a:r>
              <a:rPr lang="ko-KR" altLang="en-US" sz="2400" dirty="0"/>
              <a:t> 방침에 따라 줌</a:t>
            </a:r>
            <a:r>
              <a:rPr lang="en-US" altLang="ko-KR" sz="2400" dirty="0"/>
              <a:t>(ZOOM)</a:t>
            </a:r>
          </a:p>
          <a:p>
            <a:pPr>
              <a:defRPr/>
            </a:pPr>
            <a:r>
              <a:rPr lang="ko-KR" altLang="en-US" sz="2400" dirty="0"/>
              <a:t>을 통한 원격 실시간수업을 원칙으로 함</a:t>
            </a:r>
          </a:p>
        </p:txBody>
      </p:sp>
    </p:spTree>
    <p:extLst>
      <p:ext uri="{BB962C8B-B14F-4D97-AF65-F5344CB8AC3E}">
        <p14:creationId xmlns:p14="http://schemas.microsoft.com/office/powerpoint/2010/main" val="139527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4A94F479-5CC6-4693-AF8D-BDEBFBF454F8}" type="slidenum">
              <a:rPr lang="en-US" altLang="en-US" sz="1400">
                <a:solidFill>
                  <a:prstClr val="black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4</a:t>
            </a:fld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099127"/>
            <a:ext cx="7772400" cy="5041155"/>
          </a:xfrm>
          <a:noFill/>
        </p:spPr>
        <p:txBody>
          <a:bodyPr/>
          <a:lstStyle/>
          <a:p>
            <a:pPr lvl="0">
              <a:defRPr/>
            </a:pPr>
            <a:r>
              <a:rPr lang="ko-KR" altLang="en-US" sz="3600"/>
              <a:t>	</a:t>
            </a:r>
            <a:endParaRPr lang="ko-KR" altLang="en-US" sz="280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kumimoji="0" lang="ko-KR" altLang="en-US" sz="3200">
                <a:latin typeface="Courier New"/>
              </a:rPr>
              <a:t>교재</a:t>
            </a:r>
          </a:p>
        </p:txBody>
      </p:sp>
      <p:pic>
        <p:nvPicPr>
          <p:cNvPr id="3077" name="그림 307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9944" y="1368614"/>
            <a:ext cx="3536032" cy="465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5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FA76F1-C7E0-4DE4-A6C7-C26C961CDC0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38" y="2162175"/>
            <a:ext cx="7772400" cy="1143000"/>
          </a:xfrm>
          <a:noFill/>
        </p:spPr>
        <p:txBody>
          <a:bodyPr/>
          <a:lstStyle/>
          <a:p>
            <a:pPr latinLnBrk="1"/>
            <a:r>
              <a:rPr lang="ko-KR" altLang="en-US" sz="3600" dirty="0"/>
              <a:t>구조체와 클래스</a:t>
            </a: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181225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55439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CA6695-47ED-40EB-8CA0-204CE7B1281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8118549" cy="473075"/>
          </a:xfrm>
          <a:noFill/>
        </p:spPr>
        <p:txBody>
          <a:bodyPr/>
          <a:lstStyle/>
          <a:p>
            <a:r>
              <a:rPr lang="ko-KR" altLang="en-US" sz="3200" dirty="0"/>
              <a:t>구조체</a:t>
            </a:r>
            <a:endParaRPr lang="en-US" altLang="en-US" sz="32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4" y="1124744"/>
            <a:ext cx="8804721" cy="5106988"/>
          </a:xfrm>
          <a:noFill/>
        </p:spPr>
        <p:txBody>
          <a:bodyPr/>
          <a:lstStyle/>
          <a:p>
            <a:pPr latin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400" b="0" dirty="0"/>
              <a:t>클래스는 </a:t>
            </a:r>
            <a:r>
              <a:rPr lang="en-US" altLang="ko-KR" sz="2400" b="0" dirty="0"/>
              <a:t>c</a:t>
            </a:r>
            <a:r>
              <a:rPr lang="ko-KR" altLang="en-US" sz="2400" b="0" dirty="0"/>
              <a:t>와 </a:t>
            </a:r>
            <a:r>
              <a:rPr lang="en-US" altLang="ko-KR" sz="2400" b="0" dirty="0" err="1"/>
              <a:t>c++</a:t>
            </a:r>
            <a:r>
              <a:rPr lang="en-US" altLang="ko-KR" sz="2400" b="0" dirty="0"/>
              <a:t> </a:t>
            </a:r>
            <a:r>
              <a:rPr lang="ko-KR" altLang="en-US" sz="2400" b="0" dirty="0"/>
              <a:t>언어를 구분 짓는 가장 큰 특징이다</a:t>
            </a:r>
            <a:r>
              <a:rPr lang="en-US" altLang="ko-KR" sz="2400" b="0" dirty="0"/>
              <a:t>.</a:t>
            </a:r>
          </a:p>
          <a:p>
            <a:pPr latinLnBrk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400" b="0" dirty="0"/>
              <a:t>클래스에 들어가기 전에 구조체</a:t>
            </a:r>
            <a:r>
              <a:rPr lang="en-US" altLang="ko-KR" sz="2400" b="0" dirty="0"/>
              <a:t>(structure)</a:t>
            </a:r>
            <a:r>
              <a:rPr lang="ko-KR" altLang="en-US" sz="2400" b="0" dirty="0"/>
              <a:t>의 정의를 어떻게 하는지 설명한다</a:t>
            </a:r>
            <a:r>
              <a:rPr lang="en-US" altLang="ko-KR" sz="2400" b="0" dirty="0"/>
              <a:t>. </a:t>
            </a:r>
            <a:r>
              <a:rPr lang="ko-KR" altLang="en-US" sz="2400" b="0" dirty="0"/>
              <a:t>클래스는 구조체의 확장으로 이해할 수 있다</a:t>
            </a:r>
            <a:r>
              <a:rPr lang="en-US" altLang="ko-KR" sz="2400" b="0" dirty="0"/>
              <a:t>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400" b="0" dirty="0"/>
              <a:t>구조체는 다양한 형태의 자료집합을 이용해 정의할 수 있다</a:t>
            </a:r>
            <a:r>
              <a:rPr lang="en-US" altLang="ko-KR" sz="2400" b="0" dirty="0"/>
              <a:t>.</a:t>
            </a:r>
          </a:p>
          <a:p>
            <a:pPr latinLnBrk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 latinLnBrk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 latinLnBrk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</p:txBody>
      </p:sp>
      <p:sp>
        <p:nvSpPr>
          <p:cNvPr id="6" name="직사각형 5"/>
          <p:cNvSpPr/>
          <p:nvPr/>
        </p:nvSpPr>
        <p:spPr>
          <a:xfrm>
            <a:off x="1432834" y="3933056"/>
            <a:ext cx="6402600" cy="20928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</a:rPr>
              <a:t>struct</a:t>
            </a:r>
            <a:r>
              <a:rPr lang="en-US" altLang="ko-KR" sz="1600" dirty="0">
                <a:latin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</a:rPr>
              <a:t>CDAccount</a:t>
            </a:r>
            <a:endParaRPr lang="en-US" altLang="ko-KR" sz="1600" dirty="0"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	double balance; </a:t>
            </a: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금액</a:t>
            </a:r>
            <a:endParaRPr lang="en-US" altLang="en-US" sz="16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	double </a:t>
            </a:r>
            <a:r>
              <a:rPr lang="en-US" altLang="en-US" sz="1600" dirty="0" err="1">
                <a:latin typeface="Courier New" panose="02070309020205020404" pitchFamily="49" charset="0"/>
              </a:rPr>
              <a:t>interestRate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이자율</a:t>
            </a:r>
            <a:endParaRPr lang="en-US" altLang="en-US" sz="16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	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term; </a:t>
            </a: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//</a:t>
            </a:r>
            <a:r>
              <a:rPr lang="ko-KR" altLang="en-US" sz="1600" dirty="0" err="1">
                <a:solidFill>
                  <a:srgbClr val="00B050"/>
                </a:solidFill>
                <a:latin typeface="Courier New" panose="02070309020205020404" pitchFamily="49" charset="0"/>
              </a:rPr>
              <a:t>개월수</a:t>
            </a:r>
            <a:endParaRPr lang="en-US" altLang="en-US" sz="16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};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CDAccount</a:t>
            </a:r>
            <a:r>
              <a:rPr lang="en-US" altLang="en-US" sz="1600" dirty="0">
                <a:latin typeface="Courier New" panose="02070309020205020404" pitchFamily="49" charset="0"/>
              </a:rPr>
              <a:t> account; </a:t>
            </a: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구조체 변수 선언</a:t>
            </a:r>
            <a:endParaRPr lang="en-US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1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CA6695-47ED-40EB-8CA0-204CE7B1281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8118549" cy="473075"/>
          </a:xfrm>
          <a:noFill/>
        </p:spPr>
        <p:txBody>
          <a:bodyPr/>
          <a:lstStyle/>
          <a:p>
            <a:r>
              <a:rPr lang="ko-KR" altLang="en-US" sz="3200" dirty="0"/>
              <a:t>구조체 사용</a:t>
            </a:r>
            <a:endParaRPr lang="en-US" altLang="en-US" sz="32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114" y="980728"/>
            <a:ext cx="8930382" cy="5106988"/>
          </a:xfrm>
          <a:noFill/>
        </p:spPr>
        <p:txBody>
          <a:bodyPr/>
          <a:lstStyle/>
          <a:p>
            <a:pPr latin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400" b="0" dirty="0"/>
              <a:t>구조체의 멤버변수에 접근하기 위해서는 </a:t>
            </a:r>
            <a:r>
              <a:rPr lang="en-US" altLang="ko-KR" sz="2400" b="0" dirty="0"/>
              <a:t>. </a:t>
            </a:r>
            <a:r>
              <a:rPr lang="ko-KR" altLang="en-US" sz="2400" b="0" dirty="0"/>
              <a:t>연산자를 사용한다</a:t>
            </a:r>
            <a:r>
              <a:rPr lang="en-US" altLang="ko-KR" sz="2400" b="0" dirty="0"/>
              <a:t>.</a:t>
            </a:r>
          </a:p>
          <a:p>
            <a:pPr latinLnBrk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 marL="0" indent="0" latinLnBrk="1">
              <a:lnSpc>
                <a:spcPct val="100000"/>
              </a:lnSpc>
              <a:buNone/>
            </a:pPr>
            <a:endParaRPr lang="en-US" altLang="ko-KR" sz="2400" b="0" dirty="0"/>
          </a:p>
          <a:p>
            <a:pPr latinLnBrk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</p:txBody>
      </p:sp>
      <p:sp>
        <p:nvSpPr>
          <p:cNvPr id="6" name="직사각형 5"/>
          <p:cNvSpPr/>
          <p:nvPr/>
        </p:nvSpPr>
        <p:spPr>
          <a:xfrm>
            <a:off x="521572" y="1484784"/>
            <a:ext cx="8496944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altLang="ko-KR" sz="1600" dirty="0" err="1">
                <a:latin typeface="Courier New" panose="02070309020205020404" pitchFamily="49" charset="0"/>
              </a:rPr>
              <a:t>struct</a:t>
            </a:r>
            <a:r>
              <a:rPr lang="en-US" altLang="ko-KR" sz="1600" dirty="0">
                <a:latin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</a:rPr>
              <a:t>CDAccount</a:t>
            </a:r>
            <a:endParaRPr lang="en-US" altLang="ko-KR" sz="1600" dirty="0"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double balance; </a:t>
            </a: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금액</a:t>
            </a:r>
            <a:endParaRPr lang="en-US" altLang="en-US" sz="16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double </a:t>
            </a:r>
            <a:r>
              <a:rPr lang="en-US" altLang="en-US" sz="1600" dirty="0" err="1">
                <a:latin typeface="Courier New" panose="02070309020205020404" pitchFamily="49" charset="0"/>
              </a:rPr>
              <a:t>interestRate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이자율</a:t>
            </a:r>
            <a:endParaRPr lang="en-US" altLang="en-US" sz="16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term; </a:t>
            </a: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//</a:t>
            </a:r>
            <a:r>
              <a:rPr lang="ko-KR" altLang="en-US" sz="1600" dirty="0" err="1">
                <a:solidFill>
                  <a:srgbClr val="00B050"/>
                </a:solidFill>
                <a:latin typeface="Courier New" panose="02070309020205020404" pitchFamily="49" charset="0"/>
              </a:rPr>
              <a:t>개월수</a:t>
            </a:r>
            <a:endParaRPr lang="en-US" altLang="en-US" sz="16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}; </a:t>
            </a: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구조체 선언</a:t>
            </a:r>
            <a:endParaRPr lang="en-US" altLang="en-US" sz="16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main()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CDAccount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myAccount</a:t>
            </a:r>
            <a:r>
              <a:rPr lang="en-US" altLang="en-US" sz="1600" dirty="0">
                <a:latin typeface="Courier New" panose="02070309020205020404" pitchFamily="49" charset="0"/>
              </a:rPr>
              <a:t> = { 1000000, 3.5, 12}; </a:t>
            </a: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선언과 동시초기화</a:t>
            </a:r>
            <a:endParaRPr lang="en-US" altLang="ko-KR" sz="16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</a:rPr>
              <a:t>	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CDAccount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yourAccount</a:t>
            </a:r>
            <a:r>
              <a:rPr lang="en-US" altLang="ko-KR" sz="1600" dirty="0">
                <a:latin typeface="Courier New" panose="02070309020205020404" pitchFamily="49" charset="0"/>
              </a:rPr>
              <a:t>; </a:t>
            </a: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</a:rPr>
              <a:t>//.</a:t>
            </a:r>
            <a:r>
              <a:rPr lang="ko-KR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을 이용한 멤버변수 접근</a:t>
            </a:r>
            <a:endParaRPr lang="en-US" altLang="ko-KR" sz="16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</a:rPr>
              <a:t>your</a:t>
            </a:r>
            <a:r>
              <a:rPr lang="en-US" altLang="en-US" sz="1600" dirty="0" err="1">
                <a:latin typeface="Courier New" panose="02070309020205020404" pitchFamily="49" charset="0"/>
              </a:rPr>
              <a:t>Account</a:t>
            </a:r>
            <a:r>
              <a:rPr lang="en-US" altLang="ko-KR" sz="1600" dirty="0" err="1">
                <a:latin typeface="Courier New" panose="02070309020205020404" pitchFamily="49" charset="0"/>
              </a:rPr>
              <a:t>.</a:t>
            </a:r>
            <a:r>
              <a:rPr lang="en-US" altLang="en-US" sz="1600" dirty="0" err="1">
                <a:latin typeface="Courier New" panose="02070309020205020404" pitchFamily="49" charset="0"/>
              </a:rPr>
              <a:t>balance</a:t>
            </a:r>
            <a:r>
              <a:rPr lang="en-US" altLang="ko-KR" sz="1600" dirty="0">
                <a:latin typeface="Courier New" panose="02070309020205020404" pitchFamily="49" charset="0"/>
              </a:rPr>
              <a:t> = 2000000;</a:t>
            </a:r>
            <a:endParaRPr lang="en-US" altLang="ko-KR" sz="16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</a:rPr>
              <a:t>your</a:t>
            </a:r>
            <a:r>
              <a:rPr lang="en-US" altLang="en-US" sz="1600" dirty="0" err="1">
                <a:latin typeface="Courier New" panose="02070309020205020404" pitchFamily="49" charset="0"/>
              </a:rPr>
              <a:t>Account</a:t>
            </a:r>
            <a:r>
              <a:rPr lang="en-US" altLang="ko-KR" sz="1600" dirty="0" err="1">
                <a:latin typeface="Courier New" panose="02070309020205020404" pitchFamily="49" charset="0"/>
              </a:rPr>
              <a:t>.</a:t>
            </a:r>
            <a:r>
              <a:rPr lang="en-US" altLang="en-US" sz="1600" dirty="0" err="1">
                <a:latin typeface="Courier New" panose="02070309020205020404" pitchFamily="49" charset="0"/>
              </a:rPr>
              <a:t>interestRate</a:t>
            </a:r>
            <a:r>
              <a:rPr lang="en-US" altLang="ko-KR" sz="1600" dirty="0">
                <a:latin typeface="Courier New" panose="02070309020205020404" pitchFamily="49" charset="0"/>
              </a:rPr>
              <a:t> = 3.8;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</a:rPr>
              <a:t>your</a:t>
            </a:r>
            <a:r>
              <a:rPr lang="en-US" altLang="en-US" sz="1600" dirty="0" err="1">
                <a:latin typeface="Courier New" panose="02070309020205020404" pitchFamily="49" charset="0"/>
              </a:rPr>
              <a:t>Account</a:t>
            </a:r>
            <a:r>
              <a:rPr lang="en-US" altLang="ko-KR" sz="1600" dirty="0" err="1">
                <a:latin typeface="Courier New" panose="02070309020205020404" pitchFamily="49" charset="0"/>
              </a:rPr>
              <a:t>.term</a:t>
            </a:r>
            <a:r>
              <a:rPr lang="en-US" altLang="ko-KR" sz="1600" dirty="0">
                <a:latin typeface="Courier New" panose="02070309020205020404" pitchFamily="49" charset="0"/>
              </a:rPr>
              <a:t> = 18;</a:t>
            </a:r>
            <a:r>
              <a:rPr lang="ko-KR" altLang="en-US" sz="1600" dirty="0">
                <a:latin typeface="Courier New" panose="02070309020205020404" pitchFamily="49" charset="0"/>
              </a:rPr>
              <a:t> </a:t>
            </a:r>
            <a:endParaRPr lang="en-US" altLang="ko-KR" sz="1600" dirty="0"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	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</a:rPr>
              <a:t>CDAccount</a:t>
            </a:r>
            <a:r>
              <a:rPr lang="en-US" altLang="ko-KR" sz="1600" dirty="0">
                <a:latin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</a:rPr>
              <a:t>hisAccount</a:t>
            </a:r>
            <a:r>
              <a:rPr lang="en-US" altLang="ko-KR" sz="1600" dirty="0">
                <a:latin typeface="Courier New" panose="02070309020205020404" pitchFamily="49" charset="0"/>
              </a:rPr>
              <a:t> = </a:t>
            </a:r>
            <a:r>
              <a:rPr lang="en-US" altLang="ko-KR" sz="1600" dirty="0" err="1">
                <a:latin typeface="Courier New" panose="02070309020205020404" pitchFamily="49" charset="0"/>
              </a:rPr>
              <a:t>yourAccount</a:t>
            </a:r>
            <a:r>
              <a:rPr lang="en-US" altLang="ko-KR" sz="1600" dirty="0">
                <a:latin typeface="Courier New" panose="02070309020205020404" pitchFamily="49" charset="0"/>
              </a:rPr>
              <a:t>; </a:t>
            </a: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복사하기</a:t>
            </a:r>
            <a:endParaRPr lang="en-US" altLang="ko-KR" sz="16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970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CA6695-47ED-40EB-8CA0-204CE7B1281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8118549" cy="473075"/>
          </a:xfrm>
          <a:noFill/>
        </p:spPr>
        <p:txBody>
          <a:bodyPr/>
          <a:lstStyle/>
          <a:p>
            <a:r>
              <a:rPr lang="ko-KR" altLang="en-US" sz="3200" dirty="0"/>
              <a:t>클래스</a:t>
            </a:r>
            <a:endParaRPr lang="en-US" altLang="en-US" sz="32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1124744"/>
            <a:ext cx="8642350" cy="5106988"/>
          </a:xfrm>
          <a:noFill/>
        </p:spPr>
        <p:txBody>
          <a:bodyPr/>
          <a:lstStyle/>
          <a:p>
            <a:pPr latin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400" b="0" dirty="0"/>
              <a:t>클래스란 기본적으로 멤버 데이터뿐만 아니라 멤버 함수를 가지는 하나의 구조체이다</a:t>
            </a:r>
            <a:r>
              <a:rPr lang="en-US" altLang="ko-KR" sz="2400" b="0" dirty="0"/>
              <a:t>. </a:t>
            </a:r>
          </a:p>
          <a:p>
            <a:pPr latinLnBrk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 latin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400" b="0" dirty="0"/>
              <a:t>클래스는 객체지향 프로그래밍의 기법에서 가장 중심 개념이다</a:t>
            </a:r>
            <a:r>
              <a:rPr lang="en-US" altLang="ko-KR" sz="2400" b="0" dirty="0"/>
              <a:t>.</a:t>
            </a:r>
          </a:p>
          <a:p>
            <a:pPr latinLnBrk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400" b="0" dirty="0" err="1"/>
              <a:t>클래스형의</a:t>
            </a:r>
            <a:r>
              <a:rPr lang="ko-KR" altLang="en-US" sz="2400" b="0" dirty="0"/>
              <a:t> 변수를 객체 또는 </a:t>
            </a:r>
            <a:r>
              <a:rPr lang="ko-KR" altLang="en-US" sz="2400" b="0" dirty="0" err="1"/>
              <a:t>인스턴스라고</a:t>
            </a:r>
            <a:r>
              <a:rPr lang="ko-KR" altLang="en-US" sz="2400" b="0" dirty="0"/>
              <a:t> 한다</a:t>
            </a:r>
            <a:r>
              <a:rPr lang="en-US" altLang="ko-KR" sz="2400" b="0" dirty="0"/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</p:txBody>
      </p:sp>
    </p:spTree>
    <p:extLst>
      <p:ext uri="{BB962C8B-B14F-4D97-AF65-F5344CB8AC3E}">
        <p14:creationId xmlns:p14="http://schemas.microsoft.com/office/powerpoint/2010/main" val="47533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CA6695-47ED-40EB-8CA0-204CE7B1281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8118549" cy="473075"/>
          </a:xfrm>
          <a:noFill/>
        </p:spPr>
        <p:txBody>
          <a:bodyPr/>
          <a:lstStyle/>
          <a:p>
            <a:r>
              <a:rPr lang="ko-KR" altLang="en-US" sz="3200" dirty="0"/>
              <a:t>클래스</a:t>
            </a:r>
            <a:endParaRPr lang="en-US" altLang="en-US" sz="32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114" y="980728"/>
            <a:ext cx="8642350" cy="5106988"/>
          </a:xfrm>
          <a:noFill/>
        </p:spPr>
        <p:txBody>
          <a:bodyPr/>
          <a:lstStyle/>
          <a:p>
            <a:pPr latinLnBrk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  <a:p>
            <a:pPr latinLnBrk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400" b="0" dirty="0"/>
          </a:p>
        </p:txBody>
      </p:sp>
      <p:sp>
        <p:nvSpPr>
          <p:cNvPr id="6" name="직사각형 5"/>
          <p:cNvSpPr/>
          <p:nvPr/>
        </p:nvSpPr>
        <p:spPr>
          <a:xfrm>
            <a:off x="139980" y="838221"/>
            <a:ext cx="8874125" cy="60016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class </a:t>
            </a:r>
            <a:r>
              <a:rPr lang="en-US" altLang="ko-KR" sz="1600" dirty="0" err="1">
                <a:latin typeface="Courier New" panose="02070309020205020404" pitchFamily="49" charset="0"/>
              </a:rPr>
              <a:t>CDAccount</a:t>
            </a:r>
            <a:endParaRPr lang="en-US" altLang="ko-KR" sz="1600" dirty="0"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{  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double balance; </a:t>
            </a: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금액</a:t>
            </a:r>
            <a:endParaRPr lang="en-US" altLang="en-US" sz="16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double </a:t>
            </a:r>
            <a:r>
              <a:rPr lang="en-US" altLang="en-US" sz="1600" dirty="0" err="1">
                <a:latin typeface="Courier New" panose="02070309020205020404" pitchFamily="49" charset="0"/>
              </a:rPr>
              <a:t>interestRate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이자율</a:t>
            </a:r>
            <a:endParaRPr lang="en-US" altLang="en-US" sz="16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term; </a:t>
            </a: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//</a:t>
            </a:r>
            <a:r>
              <a:rPr lang="ko-KR" altLang="en-US" sz="1600" dirty="0" err="1">
                <a:solidFill>
                  <a:srgbClr val="00B050"/>
                </a:solidFill>
                <a:latin typeface="Courier New" panose="02070309020205020404" pitchFamily="49" charset="0"/>
              </a:rPr>
              <a:t>개월수</a:t>
            </a:r>
            <a:endParaRPr lang="en-US" altLang="ko-KR" sz="16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altLang="en-US" sz="16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>
                <a:latin typeface="Courier New" panose="02070309020205020404" pitchFamily="49" charset="0"/>
              </a:rPr>
              <a:t>void print()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>
                <a:latin typeface="Courier New" panose="02070309020205020404" pitchFamily="49" charset="0"/>
              </a:rPr>
              <a:t>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double result;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result = balance + balance *(</a:t>
            </a:r>
            <a:r>
              <a:rPr lang="en-US" altLang="en-US" sz="1600" dirty="0" err="1">
                <a:latin typeface="Courier New" panose="02070309020205020404" pitchFamily="49" charset="0"/>
              </a:rPr>
              <a:t>interestRate</a:t>
            </a:r>
            <a:r>
              <a:rPr lang="en-US" altLang="en-US" sz="1600" dirty="0">
                <a:latin typeface="Courier New" panose="02070309020205020404" pitchFamily="49" charset="0"/>
              </a:rPr>
              <a:t>/100)* term/12;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dirty="0" err="1">
                <a:latin typeface="Courier New" panose="02070309020205020404" pitchFamily="49" charset="0"/>
              </a:rPr>
              <a:t>cout</a:t>
            </a:r>
            <a:r>
              <a:rPr lang="en-US" altLang="en-US" sz="1600" dirty="0">
                <a:latin typeface="Courier New" panose="02070309020205020404" pitchFamily="49" charset="0"/>
              </a:rPr>
              <a:t> &lt;&lt; fixed &lt;&lt; </a:t>
            </a:r>
            <a:r>
              <a:rPr lang="en-US" altLang="en-US" sz="1600" dirty="0" err="1">
                <a:latin typeface="Courier New" panose="02070309020205020404" pitchFamily="49" charset="0"/>
              </a:rPr>
              <a:t>setprecision</a:t>
            </a:r>
            <a:r>
              <a:rPr lang="en-US" altLang="en-US" sz="1600" dirty="0">
                <a:latin typeface="Courier New" panose="02070309020205020404" pitchFamily="49" charset="0"/>
              </a:rPr>
              <a:t>(0) &lt;&lt; result&lt;&lt; </a:t>
            </a:r>
            <a:r>
              <a:rPr lang="en-US" altLang="en-US" sz="1600" dirty="0" err="1">
                <a:latin typeface="Courier New" panose="02070309020205020404" pitchFamily="49" charset="0"/>
              </a:rPr>
              <a:t>endl</a:t>
            </a:r>
            <a:r>
              <a:rPr lang="en-US" altLang="en-US" sz="1600" dirty="0">
                <a:latin typeface="Courier New" panose="02070309020205020404" pitchFamily="49" charset="0"/>
              </a:rPr>
              <a:t>;	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}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}; </a:t>
            </a: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클래스 선언</a:t>
            </a:r>
            <a:endParaRPr lang="en-US" altLang="en-US" sz="16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main()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CDAccount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myAccount</a:t>
            </a:r>
            <a:r>
              <a:rPr lang="en-US" altLang="ko-KR" sz="1600" dirty="0">
                <a:latin typeface="Courier New" panose="02070309020205020404" pitchFamily="49" charset="0"/>
              </a:rPr>
              <a:t>; </a:t>
            </a: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객체 선언</a:t>
            </a:r>
            <a:endParaRPr lang="en-US" altLang="ko-KR" sz="16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altLang="ko-KR" sz="16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</a:rPr>
              <a:t>my</a:t>
            </a:r>
            <a:r>
              <a:rPr lang="en-US" altLang="en-US" sz="1600" dirty="0" err="1">
                <a:latin typeface="Courier New" panose="02070309020205020404" pitchFamily="49" charset="0"/>
              </a:rPr>
              <a:t>Account</a:t>
            </a:r>
            <a:r>
              <a:rPr lang="en-US" altLang="ko-KR" sz="1600" dirty="0" err="1">
                <a:latin typeface="Courier New" panose="02070309020205020404" pitchFamily="49" charset="0"/>
              </a:rPr>
              <a:t>.</a:t>
            </a:r>
            <a:r>
              <a:rPr lang="en-US" altLang="en-US" sz="1600" dirty="0" err="1">
                <a:latin typeface="Courier New" panose="02070309020205020404" pitchFamily="49" charset="0"/>
              </a:rPr>
              <a:t>balance</a:t>
            </a:r>
            <a:r>
              <a:rPr lang="en-US" altLang="ko-KR" sz="1600" dirty="0">
                <a:latin typeface="Courier New" panose="02070309020205020404" pitchFamily="49" charset="0"/>
              </a:rPr>
              <a:t> = 2000000;</a:t>
            </a:r>
            <a:endParaRPr lang="en-US" altLang="ko-KR" sz="16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ko-KR" sz="1600" dirty="0">
                <a:solidFill>
                  <a:srgbClr val="00B050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</a:rPr>
              <a:t>my</a:t>
            </a:r>
            <a:r>
              <a:rPr lang="en-US" altLang="en-US" sz="1600" dirty="0" err="1">
                <a:latin typeface="Courier New" panose="02070309020205020404" pitchFamily="49" charset="0"/>
              </a:rPr>
              <a:t>Account</a:t>
            </a:r>
            <a:r>
              <a:rPr lang="en-US" altLang="ko-KR" sz="1600" dirty="0" err="1">
                <a:latin typeface="Courier New" panose="02070309020205020404" pitchFamily="49" charset="0"/>
              </a:rPr>
              <a:t>.</a:t>
            </a:r>
            <a:r>
              <a:rPr lang="en-US" altLang="en-US" sz="1600" dirty="0" err="1">
                <a:latin typeface="Courier New" panose="02070309020205020404" pitchFamily="49" charset="0"/>
              </a:rPr>
              <a:t>interestRate</a:t>
            </a:r>
            <a:r>
              <a:rPr lang="en-US" altLang="ko-KR" sz="1600" dirty="0">
                <a:latin typeface="Courier New" panose="02070309020205020404" pitchFamily="49" charset="0"/>
              </a:rPr>
              <a:t> = 3.8;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</a:rPr>
              <a:t>my</a:t>
            </a:r>
            <a:r>
              <a:rPr lang="en-US" altLang="en-US" sz="1600" dirty="0" err="1">
                <a:latin typeface="Courier New" panose="02070309020205020404" pitchFamily="49" charset="0"/>
              </a:rPr>
              <a:t>Account</a:t>
            </a:r>
            <a:r>
              <a:rPr lang="en-US" altLang="ko-KR" sz="1600" dirty="0" err="1">
                <a:latin typeface="Courier New" panose="02070309020205020404" pitchFamily="49" charset="0"/>
              </a:rPr>
              <a:t>.term</a:t>
            </a:r>
            <a:r>
              <a:rPr lang="en-US" altLang="ko-KR" sz="1600" dirty="0">
                <a:latin typeface="Courier New" panose="02070309020205020404" pitchFamily="49" charset="0"/>
              </a:rPr>
              <a:t> = 18;</a:t>
            </a:r>
            <a:r>
              <a:rPr lang="ko-KR" altLang="en-US" sz="1600" dirty="0">
                <a:latin typeface="Courier New" panose="02070309020205020404" pitchFamily="49" charset="0"/>
              </a:rPr>
              <a:t> </a:t>
            </a:r>
            <a:endParaRPr lang="en-US" altLang="ko-KR" sz="1600" dirty="0"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</a:rPr>
              <a:t>myAccount.print</a:t>
            </a:r>
            <a:r>
              <a:rPr lang="en-US" altLang="ko-KR" sz="1600" dirty="0">
                <a:latin typeface="Courier New" panose="02070309020205020404" pitchFamily="49" charset="0"/>
              </a:rPr>
              <a:t>();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0845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11799</TotalTime>
  <Words>1324</Words>
  <Application>Microsoft Office PowerPoint</Application>
  <PresentationFormat>화면 슬라이드 쇼(4:3)</PresentationFormat>
  <Paragraphs>240</Paragraphs>
  <Slides>21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4" baseType="lpstr">
      <vt:lpstr>Adobe 고딕 Std B</vt:lpstr>
      <vt:lpstr>HY견고딕</vt:lpstr>
      <vt:lpstr>Monotype Sorts</vt:lpstr>
      <vt:lpstr>굴림</vt:lpstr>
      <vt:lpstr>맑은 고딕</vt:lpstr>
      <vt:lpstr>아리따M</vt:lpstr>
      <vt:lpstr>Arial</vt:lpstr>
      <vt:lpstr>Book Antiqua</vt:lpstr>
      <vt:lpstr>Courier New</vt:lpstr>
      <vt:lpstr>Times New Roman</vt:lpstr>
      <vt:lpstr>Wingdings</vt:lpstr>
      <vt:lpstr>Office 테마</vt:lpstr>
      <vt:lpstr>Picture</vt:lpstr>
      <vt:lpstr>1학기: c++프로그래밍(1-8장, 17)  1장 c++입문  2장 기본프로그래밍  3장 선택문  4장 수학함수, 문자, 문자열  5장 반복문  6장 함수  7장 1차원 배열  8장 다차원 배열  17장 재귀호출   </vt:lpstr>
      <vt:lpstr> 2학기: 고급 c++프로그래밍(9-16장)  9장  객체와 클래스  10장 객체지향 개념  11장 포인터와 동적메모리 관리  12장 템플릿, 벡터, 스택  13장 파일 입력과 출력  14장 연산자 오버로딩  15장 상속과 다형성  16장 예외처리      </vt:lpstr>
      <vt:lpstr>   중간고사: 20 (지필)  기말고사: 30 (지필)  프로젝트 과제1: 15 (개인 프로젝트)   프로젝트 과제2: 15 (개인 프로젝트)  출석: 5    실습과제: 15(매주 실습과제를 각1점 혹은 2점으로 배점)   총점: 100   </vt:lpstr>
      <vt:lpstr> </vt:lpstr>
      <vt:lpstr>구조체와 클래스</vt:lpstr>
      <vt:lpstr>구조체</vt:lpstr>
      <vt:lpstr>구조체 사용</vt:lpstr>
      <vt:lpstr>클래스</vt:lpstr>
      <vt:lpstr>클래스</vt:lpstr>
      <vt:lpstr>Chapter 9 객체와 클래스</vt:lpstr>
      <vt:lpstr>객체를 위한 클래스 정의</vt:lpstr>
      <vt:lpstr>객체를 위한 클래스 정의</vt:lpstr>
      <vt:lpstr>클래스 정의와 객체생성의 예 (실습1)</vt:lpstr>
      <vt:lpstr>클래스 정의와 객체생성의 예(실습1)</vt:lpstr>
      <vt:lpstr>클래스 정의와 객체생성의 예</vt:lpstr>
      <vt:lpstr>생성자</vt:lpstr>
      <vt:lpstr>생성자</vt:lpstr>
      <vt:lpstr>객체 생성</vt:lpstr>
      <vt:lpstr>생성자의 초기화목록</vt:lpstr>
      <vt:lpstr>객체 구성과 사용</vt:lpstr>
      <vt:lpstr>객체 구성과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배서은</cp:lastModifiedBy>
  <cp:revision>1261</cp:revision>
  <cp:lastPrinted>2018-09-17T03:02:37Z</cp:lastPrinted>
  <dcterms:created xsi:type="dcterms:W3CDTF">2012-07-11T10:23:22Z</dcterms:created>
  <dcterms:modified xsi:type="dcterms:W3CDTF">2021-03-04T00:06:08Z</dcterms:modified>
</cp:coreProperties>
</file>